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19"/>
  </p:notesMasterIdLst>
  <p:sldIdLst>
    <p:sldId id="408" r:id="rId2"/>
    <p:sldId id="409" r:id="rId3"/>
    <p:sldId id="422" r:id="rId4"/>
    <p:sldId id="410" r:id="rId5"/>
    <p:sldId id="411" r:id="rId6"/>
    <p:sldId id="412" r:id="rId7"/>
    <p:sldId id="413" r:id="rId8"/>
    <p:sldId id="414" r:id="rId9"/>
    <p:sldId id="415" r:id="rId10"/>
    <p:sldId id="416" r:id="rId11"/>
    <p:sldId id="417" r:id="rId12"/>
    <p:sldId id="418" r:id="rId13"/>
    <p:sldId id="421" r:id="rId14"/>
    <p:sldId id="423" r:id="rId15"/>
    <p:sldId id="420" r:id="rId16"/>
    <p:sldId id="419" r:id="rId17"/>
    <p:sldId id="424" r:id="rId18"/>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1959802-9629-49BD-BD16-CC94A1649ACF}">
          <p14:sldIdLst/>
        </p14:section>
        <p14:section name="Untitled Section" id="{C1D0E545-2C7D-473A-832A-0A18554C7EAE}">
          <p14:sldIdLst>
            <p14:sldId id="408"/>
            <p14:sldId id="409"/>
            <p14:sldId id="422"/>
            <p14:sldId id="410"/>
            <p14:sldId id="411"/>
            <p14:sldId id="412"/>
            <p14:sldId id="413"/>
            <p14:sldId id="414"/>
            <p14:sldId id="415"/>
            <p14:sldId id="416"/>
            <p14:sldId id="417"/>
            <p14:sldId id="418"/>
            <p14:sldId id="421"/>
            <p14:sldId id="423"/>
            <p14:sldId id="420"/>
            <p14:sldId id="419"/>
            <p14:sldId id="42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804" autoAdjust="0"/>
    <p:restoredTop sz="61404" autoAdjust="0"/>
  </p:normalViewPr>
  <p:slideViewPr>
    <p:cSldViewPr snapToGrid="0">
      <p:cViewPr varScale="1">
        <p:scale>
          <a:sx n="70" d="100"/>
          <a:sy n="70" d="100"/>
        </p:scale>
        <p:origin x="2082" y="6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B53C1D94-E0DD-4250-8C1B-3D8C3DA9B2B6}" type="datetimeFigureOut">
              <a:rPr lang="he-IL" smtClean="0"/>
              <a:t>י"ט/תמוז/תשע"ט</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595D0871-5AD0-4670-BDA8-FBE649F625DD}" type="slidenum">
              <a:rPr lang="he-IL" smtClean="0"/>
              <a:t>‹#›</a:t>
            </a:fld>
            <a:endParaRPr lang="he-IL"/>
          </a:p>
        </p:txBody>
      </p:sp>
    </p:spTree>
    <p:extLst>
      <p:ext uri="{BB962C8B-B14F-4D97-AF65-F5344CB8AC3E}">
        <p14:creationId xmlns:p14="http://schemas.microsoft.com/office/powerpoint/2010/main" val="1863765053"/>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8" Type="http://schemas.openxmlformats.org/officeDocument/2006/relationships/hyperlink" Target="https://www.websecurity.symantec.com/security-topics/what-is-ssl-tls-https" TargetMode="External"/><Relationship Id="rId3" Type="http://schemas.openxmlformats.org/officeDocument/2006/relationships/hyperlink" Target="https://www.youtube.com/watch?v=S0LuakIy65Y" TargetMode="External"/><Relationship Id="rId7" Type="http://schemas.openxmlformats.org/officeDocument/2006/relationships/hyperlink" Target="https://www.youtube.com/watch?v=hkKoXKoKSzU"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new.blog.cloudflare.com/a-question-of-timing/" TargetMode="External"/><Relationship Id="rId5" Type="http://schemas.openxmlformats.org/officeDocument/2006/relationships/hyperlink" Target="https://www.keycdn.com/blog/resource-hints" TargetMode="External"/><Relationship Id="rId4" Type="http://schemas.openxmlformats.org/officeDocument/2006/relationships/hyperlink" Target="https://slidr.io/robin-drexler/preconnect-prefetch-preload-pre-what-an-introduction-to-resource-hints#81" TargetMode="External"/><Relationship Id="rId9" Type="http://schemas.openxmlformats.org/officeDocument/2006/relationships/hyperlink" Target="https://www.ssl.com/article/ssl-tls-handshake-overview/"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youtube.com/watch?v=HOapqycM1aE" TargetMode="External"/><Relationship Id="rId2" Type="http://schemas.openxmlformats.org/officeDocument/2006/relationships/slide" Target="../slides/slide11.xml"/><Relationship Id="rId1" Type="http://schemas.openxmlformats.org/officeDocument/2006/relationships/notesMaster" Target="../notesMasters/notesMaster1.xml"/><Relationship Id="rId5" Type="http://schemas.openxmlformats.org/officeDocument/2006/relationships/hyperlink" Target="https://medium.com/@raviroshan.talk/async-defer-javascript-loading-strategies-da489a0ba47e" TargetMode="External"/><Relationship Id="rId4" Type="http://schemas.openxmlformats.org/officeDocument/2006/relationships/hyperlink" Target="https://flaviocopes.com/javascript-async-defer/"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github.com/rollup/rollup" TargetMode="External"/><Relationship Id="rId13" Type="http://schemas.openxmlformats.org/officeDocument/2006/relationships/hyperlink" Target="https://www.debugbear.com/blog/reducing-javascript-bundle-size" TargetMode="External"/><Relationship Id="rId3" Type="http://schemas.openxmlformats.org/officeDocument/2006/relationships/hyperlink" Target="https://web.dev/codelab-serve-modern-code" TargetMode="External"/><Relationship Id="rId7" Type="http://schemas.openxmlformats.org/officeDocument/2006/relationships/hyperlink" Target="https://developer.mozilla.org/en-US/docs/Web/JavaScript/Reference/Statements/export" TargetMode="External"/><Relationship Id="rId12" Type="http://schemas.openxmlformats.org/officeDocument/2006/relationships/hyperlink" Target="https://jscompress.com/"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developer.mozilla.org/en-US/docs/Web/JavaScript/Reference/Statements/import" TargetMode="External"/><Relationship Id="rId11" Type="http://schemas.openxmlformats.org/officeDocument/2006/relationships/hyperlink" Target="https://javascript-minifier.com/" TargetMode="External"/><Relationship Id="rId5" Type="http://schemas.openxmlformats.org/officeDocument/2006/relationships/hyperlink" Target="http://exploringjs.com/es6/ch_modules.html#static-module-structure" TargetMode="External"/><Relationship Id="rId10" Type="http://schemas.openxmlformats.org/officeDocument/2006/relationships/hyperlink" Target="https://www.imperva.com/learn/performance/minification/" TargetMode="External"/><Relationship Id="rId4" Type="http://schemas.openxmlformats.org/officeDocument/2006/relationships/hyperlink" Target="https://blog.angular.io/version-8-of-angular-smaller-bundles-cli-apis-and-alignment-with-the-ecosystem-af0261112a27" TargetMode="External"/><Relationship Id="rId9" Type="http://schemas.openxmlformats.org/officeDocument/2006/relationships/hyperlink" Target="https://stackoverflow.com/questions/16691506/what-is-gzip-compression" TargetMode="External"/><Relationship Id="rId14" Type="http://schemas.openxmlformats.org/officeDocument/2006/relationships/hyperlink" Target="https://medium.com/oyotech/how-brotli-compression-gave-us-37-latency-improvement-14d41e50fee4"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eb.dev/replace-gifs-with-videos"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ebpack.js.org/guides/code-splitting/#dynamic-imports"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gomakethings.com/code-splitting-with-vanilla-js/" TargetMode="Externa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s://html.com/attributes/img-srcset/" TargetMode="External"/><Relationship Id="rId3" Type="http://schemas.openxmlformats.org/officeDocument/2006/relationships/hyperlink" Target="https://httparchive.org/reports/state-of-images" TargetMode="External"/><Relationship Id="rId7" Type="http://schemas.openxmlformats.org/officeDocument/2006/relationships/hyperlink" Target="https://www.sitepoint.com/five-techniques-lazy-load-images-website-performance/"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addyosmani.com/blog/lazy-loading/" TargetMode="External"/><Relationship Id="rId5" Type="http://schemas.openxmlformats.org/officeDocument/2006/relationships/hyperlink" Target="https://developers.google.com/web/fundamentals/performance/lazy-loading-guidance/images-and-video/" TargetMode="External"/><Relationship Id="rId4" Type="http://schemas.openxmlformats.org/officeDocument/2006/relationships/hyperlink" Target="https://developers.google.com/web/fundamentals/performance/lazy-loading-guidance/images-and-video/#lazy_loading_libraries" TargetMode="Externa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s://github.com/addyosmani/critical-path-css-demo" TargetMode="External"/><Relationship Id="rId3" Type="http://schemas.openxmlformats.org/officeDocument/2006/relationships/hyperlink" Target="https://developers.google.com/web/fundamentals/performance/critical-rendering-path/optimizing-critical-rendering-path?hl=en" TargetMode="External"/><Relationship Id="rId7" Type="http://schemas.openxmlformats.org/officeDocument/2006/relationships/hyperlink" Target="https://www.smashingmagazine.com/2015/08/understanding-critical-css/"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github.com/bezoerb/grunt-critical" TargetMode="External"/><Relationship Id="rId5" Type="http://schemas.openxmlformats.org/officeDocument/2006/relationships/hyperlink" Target="https://github.com/anthonygore/html-critical-webpack-plugin" TargetMode="External"/><Relationship Id="rId4" Type="http://schemas.openxmlformats.org/officeDocument/2006/relationships/hyperlink" Target="https://github.com/addyosmani/critical" TargetMode="External"/><Relationship Id="rId9" Type="http://schemas.openxmlformats.org/officeDocument/2006/relationships/hyperlink" Target="https://vuejsdevelopers.com/2017/07/24/critical-css-webpack/" TargetMode="Externa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s://medium.com/@zynpsnltrk/http-2-with-server-push-5e1f365ab449" TargetMode="External"/><Relationship Id="rId3" Type="http://schemas.openxmlformats.org/officeDocument/2006/relationships/hyperlink" Target="https://medium.com/@jacobtan/tackling-front-end-performance-strategy-tools-and-techniques-12ca542052e7" TargetMode="External"/><Relationship Id="rId7" Type="http://schemas.openxmlformats.org/officeDocument/2006/relationships/hyperlink" Target="https://medium.com/@zynpsnltrk/where-did-http-2-come-from-why-did-we-need-it-c7f0b56391b2" TargetMode="External"/><Relationship Id="rId12" Type="http://schemas.openxmlformats.org/officeDocument/2006/relationships/hyperlink" Target="https://developers.google.com/web/tools/chrome-devtools/network/reference#timing-explanation"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medium.com/@factoryhr/http-2-the-difference-between-http-1-1-benefits-and-how-to-use-it-38094fa0e95b" TargetMode="External"/><Relationship Id="rId11" Type="http://schemas.openxmlformats.org/officeDocument/2006/relationships/hyperlink" Target="https://developers.google.com/web/fundamentals/performance/http2/" TargetMode="External"/><Relationship Id="rId5" Type="http://schemas.openxmlformats.org/officeDocument/2006/relationships/hyperlink" Target="https://medium.com/@jacobtan/understanding-http-2-and-its-caveats-1e8200519c4c" TargetMode="External"/><Relationship Id="rId10" Type="http://schemas.openxmlformats.org/officeDocument/2006/relationships/hyperlink" Target="https://freecontent.manning.com/tag/http-2-in-action/" TargetMode="External"/><Relationship Id="rId4" Type="http://schemas.openxmlformats.org/officeDocument/2006/relationships/hyperlink" Target="https://en.m.wikipedia.org/wiki/HTTP_pipelining" TargetMode="External"/><Relationship Id="rId9" Type="http://schemas.openxmlformats.org/officeDocument/2006/relationships/hyperlink" Target="https://stackoverflow.com/questions/36517829/what-does-multiplexing-mean-in-http-2/36519379#36519379"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a:t>
            </a:fld>
            <a:endParaRPr lang="he-IL"/>
          </a:p>
        </p:txBody>
      </p:sp>
    </p:spTree>
    <p:extLst>
      <p:ext uri="{BB962C8B-B14F-4D97-AF65-F5344CB8AC3E}">
        <p14:creationId xmlns:p14="http://schemas.microsoft.com/office/powerpoint/2010/main" val="555616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show images of request from </a:t>
            </a:r>
            <a:r>
              <a:rPr lang="en-US" b="0" dirty="0" err="1"/>
              <a:t>yoav</a:t>
            </a:r>
            <a:r>
              <a:rPr lang="en-US" b="0" dirty="0"/>
              <a:t> website (speedup)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Responsive </a:t>
            </a:r>
            <a:r>
              <a:rPr lang="en-US" b="0" dirty="0" err="1"/>
              <a:t>withmedia</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Http Making a Connection – Each request doing the following roundtrip, take a look at the colors:</a:t>
            </a:r>
            <a:br>
              <a:rPr lang="en-US" dirty="0"/>
            </a:br>
            <a:r>
              <a:rPr lang="en-US" b="1" dirty="0"/>
              <a:t>DNS lookup</a:t>
            </a:r>
            <a:r>
              <a:rPr lang="en-US" dirty="0"/>
              <a:t> - First we need to know where to make the connection to so we are doing DNS lookup – to know the IP of the host.</a:t>
            </a:r>
            <a:br>
              <a:rPr lang="en-US" dirty="0"/>
            </a:br>
            <a:br>
              <a:rPr lang="en-US" dirty="0"/>
            </a:br>
            <a:r>
              <a:rPr lang="en-US" b="1" dirty="0"/>
              <a:t>TCP handshake</a:t>
            </a:r>
            <a:r>
              <a:rPr lang="en-US" dirty="0"/>
              <a:t> - Second we need to do TCP handshake - http is using TCP as transport layer to transfer the request and the response, handshake is how TCP setup connection (initiate it).</a:t>
            </a:r>
            <a:br>
              <a:rPr lang="en-US" dirty="0"/>
            </a:br>
            <a:r>
              <a:rPr lang="en-US" dirty="0"/>
              <a:t>(</a:t>
            </a:r>
            <a:r>
              <a:rPr lang="en-US" sz="1200" b="0" i="0" kern="1200" dirty="0">
                <a:solidFill>
                  <a:schemeClr val="tx1"/>
                </a:solidFill>
                <a:effectLst/>
                <a:latin typeface="+mn-lt"/>
                <a:ea typeface="+mn-ea"/>
                <a:cs typeface="+mn-cs"/>
              </a:rPr>
              <a:t>TCP provides a guarantee that an entire file or document gets transferred correctly. It splits up the document into little packets and makes sure each packet gets across the network in an orderly fashion so the packets can be re-assembled into the original file. Compare this to UDP where your packets can arrive in any order and some may not arrive at all. Makes it pretty difficult to transfer a big document.</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HTTP is a protocol for transferring files over the internet. It sits on top of TCP and transfers files etc. along with metadata. HTTP requests are sent using TCP, and the server sends back it’s response (usually an HTML file) using TCP as well. It uses TCP to ensure that the entire request gets to the client or server intact.)</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b="1" dirty="0"/>
              <a:t>TLS/SSL handshake</a:t>
            </a:r>
            <a:r>
              <a:rPr lang="en-US" dirty="0"/>
              <a:t> - Last we need to do TLS/SSL handshake – We will setup our secure connection via TLS/SSL.</a:t>
            </a:r>
            <a:br>
              <a:rPr lang="en-US" dirty="0"/>
            </a:br>
            <a:r>
              <a:rPr lang="en-US" dirty="0"/>
              <a:t>(</a:t>
            </a:r>
            <a:r>
              <a:rPr lang="en-US" sz="1200" b="0" i="0" kern="1200" dirty="0">
                <a:solidFill>
                  <a:schemeClr val="tx1"/>
                </a:solidFill>
                <a:effectLst/>
                <a:latin typeface="+mn-lt"/>
                <a:ea typeface="+mn-ea"/>
                <a:cs typeface="+mn-cs"/>
              </a:rPr>
              <a:t>Every SSL/TLS connection begins with a </a:t>
            </a:r>
            <a:r>
              <a:rPr lang="en-US" sz="1200" b="1" i="0" kern="1200" dirty="0">
                <a:solidFill>
                  <a:schemeClr val="tx1"/>
                </a:solidFill>
                <a:effectLst/>
                <a:latin typeface="+mn-lt"/>
                <a:ea typeface="+mn-ea"/>
                <a:cs typeface="+mn-cs"/>
              </a:rPr>
              <a:t>“handshake”</a:t>
            </a:r>
            <a:r>
              <a:rPr lang="en-US" sz="1200" b="0" i="0" kern="1200" dirty="0">
                <a:solidFill>
                  <a:schemeClr val="tx1"/>
                </a:solidFill>
                <a:effectLst/>
                <a:latin typeface="+mn-lt"/>
                <a:ea typeface="+mn-ea"/>
                <a:cs typeface="+mn-cs"/>
              </a:rPr>
              <a:t> – the negotiation between two parties that nails down the details of how they’ll proceed. The handshake determines what </a:t>
            </a:r>
            <a:r>
              <a:rPr lang="en-US" sz="1200" b="1" i="0" kern="1200" dirty="0">
                <a:solidFill>
                  <a:schemeClr val="tx1"/>
                </a:solidFill>
                <a:effectLst/>
                <a:latin typeface="+mn-lt"/>
                <a:ea typeface="+mn-ea"/>
                <a:cs typeface="+mn-cs"/>
              </a:rPr>
              <a:t>cipher suite</a:t>
            </a:r>
            <a:r>
              <a:rPr lang="en-US" sz="1200" b="0" i="0" kern="1200" dirty="0">
                <a:solidFill>
                  <a:schemeClr val="tx1"/>
                </a:solidFill>
                <a:effectLst/>
                <a:latin typeface="+mn-lt"/>
                <a:ea typeface="+mn-ea"/>
                <a:cs typeface="+mn-cs"/>
              </a:rPr>
              <a:t> will be used to encrypt their communications, verifies the server, and establishes that a secure connection is in place before beginning the actual transfer of data. This all happens in the background, thankfully – every time you direct your browser to a secure site a complex interaction takes place to make sure that your data is safe.</a:t>
            </a:r>
            <a:r>
              <a:rPr lang="en-US" dirty="0"/>
              <a:t>)</a:t>
            </a:r>
            <a:br>
              <a:rPr lang="en-US" dirty="0"/>
            </a:br>
            <a:br>
              <a:rPr lang="en-US" dirty="0"/>
            </a:br>
            <a:r>
              <a:rPr lang="en-US" dirty="0"/>
              <a:t>Request (Wait) – the browser send the request.</a:t>
            </a:r>
            <a:br>
              <a:rPr lang="en-US" dirty="0"/>
            </a:br>
            <a:br>
              <a:rPr lang="en-US" dirty="0"/>
            </a:br>
            <a:r>
              <a:rPr lang="en-US" dirty="0"/>
              <a:t>Response (Data Transfer) – response arrive</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When we will open chrome </a:t>
            </a:r>
            <a:r>
              <a:rPr lang="en-US" b="0" dirty="0" err="1"/>
              <a:t>devtool</a:t>
            </a:r>
            <a:r>
              <a:rPr lang="en-US" b="0" dirty="0"/>
              <a:t> we can see under network tab the waterfall, when we will hover it we will see the </a:t>
            </a:r>
            <a:r>
              <a:rPr lang="en-US" sz="1200" b="0" i="0" kern="1200" dirty="0">
                <a:solidFill>
                  <a:schemeClr val="tx1"/>
                </a:solidFill>
                <a:effectLst/>
                <a:latin typeface="+mn-lt"/>
                <a:ea typeface="+mn-ea"/>
                <a:cs typeface="+mn-cs"/>
              </a:rPr>
              <a:t>measurements. It will looks like the following image.</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When we are talking about optimization and performance we can help the browser to reduce some of this trip.</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This where resource hints kicks in, it’s basically a way of predictive caching.</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Resource hints allow developers point the browser for resources such as scripts, CSS, images etc. before the browser can know it will need it but we know it will need it.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Now let’s see what we have:</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dirty="0">
                <a:solidFill>
                  <a:schemeClr val="tx1"/>
                </a:solidFill>
                <a:effectLst/>
                <a:latin typeface="+mn-lt"/>
                <a:ea typeface="+mn-ea"/>
                <a:cs typeface="+mn-cs"/>
              </a:rPr>
              <a:t>DNS Prefetching </a:t>
            </a:r>
            <a:r>
              <a:rPr lang="en-US" sz="1200" b="0" i="0" kern="1200" dirty="0">
                <a:solidFill>
                  <a:schemeClr val="tx1"/>
                </a:solidFill>
                <a:effectLst/>
                <a:latin typeface="+mn-lt"/>
                <a:ea typeface="+mn-ea"/>
                <a:cs typeface="+mn-cs"/>
              </a:rPr>
              <a:t>-  the browser will perform DNS lookups on a page in the background while the user is browsing.</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It’s useful if resource is loaded later.</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Good for things such as Google fonts, Google Analytics, and your CDN.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dirty="0" err="1">
                <a:solidFill>
                  <a:schemeClr val="tx1"/>
                </a:solidFill>
                <a:effectLst/>
                <a:latin typeface="+mn-lt"/>
                <a:ea typeface="+mn-ea"/>
                <a:cs typeface="+mn-cs"/>
              </a:rPr>
              <a:t>Preconnect</a:t>
            </a:r>
            <a:r>
              <a:rPr lang="en-US" sz="1200" b="0" i="0" kern="1200" dirty="0">
                <a:solidFill>
                  <a:schemeClr val="tx1"/>
                </a:solidFill>
                <a:effectLst/>
                <a:latin typeface="+mn-lt"/>
                <a:ea typeface="+mn-ea"/>
                <a:cs typeface="+mn-cs"/>
              </a:rPr>
              <a:t> – With </a:t>
            </a:r>
            <a:r>
              <a:rPr lang="en-US" sz="1200" b="0" i="0" kern="1200" dirty="0" err="1">
                <a:solidFill>
                  <a:schemeClr val="tx1"/>
                </a:solidFill>
                <a:effectLst/>
                <a:latin typeface="+mn-lt"/>
                <a:ea typeface="+mn-ea"/>
                <a:cs typeface="+mn-cs"/>
              </a:rPr>
              <a:t>preconnect</a:t>
            </a:r>
            <a:r>
              <a:rPr lang="en-US" sz="1200" b="0" i="0" kern="1200" dirty="0">
                <a:solidFill>
                  <a:schemeClr val="tx1"/>
                </a:solidFill>
                <a:effectLst/>
                <a:latin typeface="+mn-lt"/>
                <a:ea typeface="+mn-ea"/>
                <a:cs typeface="+mn-cs"/>
              </a:rPr>
              <a:t> the browser will setup early connections before an HTTP request is actually sent to the server. It includes: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 Resolve DNS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 Perform TCP handshake</a:t>
            </a:r>
          </a:p>
          <a:p>
            <a:pPr algn="l" rtl="0"/>
            <a:r>
              <a:rPr lang="en-US" sz="1200" b="0" i="0" kern="1200" dirty="0">
                <a:solidFill>
                  <a:schemeClr val="tx1"/>
                </a:solidFill>
                <a:effectLst/>
                <a:latin typeface="+mn-lt"/>
                <a:ea typeface="+mn-ea"/>
                <a:cs typeface="+mn-cs"/>
              </a:rPr>
              <a:t>	• Setup TLS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 the first image we can see if we are making 2 requests instead of resolving DNS/TCP/TLS after the first request we will do it earlier and we will save 0.5s</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Example, let say in our website we are loading styles from google.</a:t>
            </a:r>
          </a:p>
          <a:p>
            <a:pPr algn="l" rtl="0"/>
            <a:r>
              <a:rPr lang="en-US" sz="1200" b="0" i="0" kern="1200" dirty="0">
                <a:solidFill>
                  <a:schemeClr val="tx1"/>
                </a:solidFill>
                <a:effectLst/>
                <a:latin typeface="+mn-lt"/>
                <a:ea typeface="+mn-ea"/>
                <a:cs typeface="+mn-cs"/>
              </a:rPr>
              <a:t>In google style, it’s loading </a:t>
            </a:r>
            <a:r>
              <a:rPr lang="en-US" sz="1200" b="0" i="0" kern="1200" dirty="0" err="1">
                <a:solidFill>
                  <a:schemeClr val="tx1"/>
                </a:solidFill>
                <a:effectLst/>
                <a:latin typeface="+mn-lt"/>
                <a:ea typeface="+mn-ea"/>
                <a:cs typeface="+mn-cs"/>
              </a:rPr>
              <a:t>webfont</a:t>
            </a:r>
            <a:r>
              <a:rPr lang="en-US" sz="1200" b="0" i="0" kern="1200" dirty="0">
                <a:solidFill>
                  <a:schemeClr val="tx1"/>
                </a:solidFill>
                <a:effectLst/>
                <a:latin typeface="+mn-lt"/>
                <a:ea typeface="+mn-ea"/>
                <a:cs typeface="+mn-cs"/>
              </a:rPr>
              <a:t> from other domain.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Because it’s external </a:t>
            </a:r>
            <a:r>
              <a:rPr lang="en-US" sz="1200" b="0" i="0" kern="1200" dirty="0" err="1">
                <a:solidFill>
                  <a:schemeClr val="tx1"/>
                </a:solidFill>
                <a:effectLst/>
                <a:latin typeface="+mn-lt"/>
                <a:ea typeface="+mn-ea"/>
                <a:cs typeface="+mn-cs"/>
              </a:rPr>
              <a:t>stle</a:t>
            </a:r>
            <a:r>
              <a:rPr lang="en-US" sz="1200" b="0" i="0" kern="1200" dirty="0">
                <a:solidFill>
                  <a:schemeClr val="tx1"/>
                </a:solidFill>
                <a:effectLst/>
                <a:latin typeface="+mn-lt"/>
                <a:ea typeface="+mn-ea"/>
                <a:cs typeface="+mn-cs"/>
              </a:rPr>
              <a:t> the </a:t>
            </a:r>
            <a:r>
              <a:rPr lang="en-US" sz="1200" b="0" i="0" kern="1200" dirty="0" err="1">
                <a:solidFill>
                  <a:schemeClr val="tx1"/>
                </a:solidFill>
                <a:effectLst/>
                <a:latin typeface="+mn-lt"/>
                <a:ea typeface="+mn-ea"/>
                <a:cs typeface="+mn-cs"/>
              </a:rPr>
              <a:t>webfont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subfix</a:t>
            </a:r>
            <a:r>
              <a:rPr lang="en-US" sz="1200" b="0" i="0" kern="1200" dirty="0">
                <a:solidFill>
                  <a:schemeClr val="tx1"/>
                </a:solidFill>
                <a:effectLst/>
                <a:latin typeface="+mn-lt"/>
                <a:ea typeface="+mn-ea"/>
                <a:cs typeface="+mn-cs"/>
              </a:rPr>
              <a:t> might change so we don’t know the whole path.</a:t>
            </a:r>
          </a:p>
          <a:p>
            <a:pPr algn="l" rtl="0"/>
            <a:r>
              <a:rPr lang="en-US" sz="1200" b="0" i="0" kern="1200" dirty="0">
                <a:solidFill>
                  <a:schemeClr val="tx1"/>
                </a:solidFill>
                <a:effectLst/>
                <a:latin typeface="+mn-lt"/>
                <a:ea typeface="+mn-ea"/>
                <a:cs typeface="+mn-cs"/>
              </a:rPr>
              <a:t>How can we improve download time? Using </a:t>
            </a:r>
            <a:r>
              <a:rPr lang="en-US" sz="1200" b="0" i="0" kern="1200" dirty="0" err="1">
                <a:solidFill>
                  <a:schemeClr val="tx1"/>
                </a:solidFill>
                <a:effectLst/>
                <a:latin typeface="+mn-lt"/>
                <a:ea typeface="+mn-ea"/>
                <a:cs typeface="+mn-cs"/>
              </a:rPr>
              <a:t>preconnect</a:t>
            </a:r>
            <a:r>
              <a:rPr lang="en-US" sz="1200" b="0" i="0" kern="1200" dirty="0">
                <a:solidFill>
                  <a:schemeClr val="tx1"/>
                </a:solidFill>
                <a:effectLst/>
                <a:latin typeface="+mn-lt"/>
                <a:ea typeface="+mn-ea"/>
                <a:cs typeface="+mn-cs"/>
              </a:rPr>
              <a:t> and save resolving DNS/TCP/TLS</a:t>
            </a:r>
          </a:p>
          <a:p>
            <a:pPr algn="l" rtl="0"/>
            <a:r>
              <a:rPr lang="en-US" sz="1200" b="0" i="0" kern="1200" dirty="0">
                <a:solidFill>
                  <a:schemeClr val="tx1"/>
                </a:solidFill>
                <a:effectLst/>
                <a:latin typeface="+mn-lt"/>
                <a:ea typeface="+mn-ea"/>
                <a:cs typeface="+mn-cs"/>
              </a:rPr>
              <a:t>Let see it in </a:t>
            </a:r>
            <a:r>
              <a:rPr lang="en-US" sz="1200" b="0" i="0" u="none" strike="noStrike" kern="1200" baseline="0" dirty="0">
                <a:solidFill>
                  <a:schemeClr val="tx1"/>
                </a:solidFill>
                <a:effectLst/>
                <a:latin typeface="+mn-lt"/>
                <a:ea typeface="+mn-ea"/>
                <a:cs typeface="+mn-cs"/>
              </a:rPr>
              <a:t>how it looks via </a:t>
            </a:r>
            <a:r>
              <a:rPr lang="en-US" sz="1200" b="0" i="0" u="none" strike="noStrike" kern="1200" baseline="0" dirty="0">
                <a:solidFill>
                  <a:schemeClr val="tx1"/>
                </a:solidFill>
                <a:latin typeface="+mn-lt"/>
                <a:ea typeface="+mn-ea"/>
                <a:cs typeface="+mn-cs"/>
              </a:rPr>
              <a:t>`</a:t>
            </a:r>
            <a:r>
              <a:rPr lang="en-US" sz="1200" b="0" i="0" u="none" strike="noStrike" kern="1200" baseline="0" dirty="0" err="1">
                <a:solidFill>
                  <a:schemeClr val="tx1"/>
                </a:solidFill>
                <a:latin typeface="+mn-lt"/>
                <a:ea typeface="+mn-ea"/>
                <a:cs typeface="+mn-cs"/>
              </a:rPr>
              <a:t>webpagetest</a:t>
            </a:r>
            <a:r>
              <a:rPr lang="en-US" sz="1200" b="0" i="0" u="none" strike="noStrike" kern="1200" baseline="0" dirty="0">
                <a:solidFill>
                  <a:schemeClr val="tx1"/>
                </a:solidFill>
                <a:latin typeface="+mn-lt"/>
                <a:ea typeface="+mn-ea"/>
                <a:cs typeface="+mn-cs"/>
              </a:rPr>
              <a:t>`. We can see </a:t>
            </a:r>
            <a:r>
              <a:rPr lang="en-US" sz="1200" b="0" i="0" u="none" strike="noStrike" kern="1200" baseline="0" dirty="0" err="1">
                <a:solidFill>
                  <a:schemeClr val="tx1"/>
                </a:solidFill>
                <a:latin typeface="+mn-lt"/>
                <a:ea typeface="+mn-ea"/>
                <a:cs typeface="+mn-cs"/>
              </a:rPr>
              <a:t>whe</a:t>
            </a:r>
            <a:r>
              <a:rPr lang="en-US" sz="1200" b="0" i="0" u="none" strike="noStrike" kern="1200" baseline="0" dirty="0">
                <a:solidFill>
                  <a:schemeClr val="tx1"/>
                </a:solidFill>
                <a:latin typeface="+mn-lt"/>
                <a:ea typeface="+mn-ea"/>
                <a:cs typeface="+mn-cs"/>
              </a:rPr>
              <a:t> third line is finish we start downloading the file without resolving DNS/TCP/TLS.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Note that in </a:t>
            </a:r>
            <a:r>
              <a:rPr lang="en-US" sz="1200" b="0" i="0" kern="1200" dirty="0" err="1">
                <a:solidFill>
                  <a:schemeClr val="tx1"/>
                </a:solidFill>
                <a:effectLst/>
                <a:latin typeface="+mn-lt"/>
                <a:ea typeface="+mn-ea"/>
                <a:cs typeface="+mn-cs"/>
              </a:rPr>
              <a:t>preconnect</a:t>
            </a:r>
            <a:r>
              <a:rPr lang="en-US" sz="1200" b="0" i="0" kern="1200" dirty="0">
                <a:solidFill>
                  <a:schemeClr val="tx1"/>
                </a:solidFill>
                <a:effectLst/>
                <a:latin typeface="+mn-lt"/>
                <a:ea typeface="+mn-ea"/>
                <a:cs typeface="+mn-cs"/>
              </a:rPr>
              <a:t> we putting the domain and not the file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it’s good for resources we need now or later (in current page or other page)</a:t>
            </a:r>
          </a:p>
          <a:p>
            <a:pPr algn="l" rtl="0"/>
            <a:endParaRPr lang="en-US" sz="1200" b="0" i="0" kern="1200" dirty="0">
              <a:solidFill>
                <a:schemeClr val="tx1"/>
              </a:solidFill>
              <a:effectLst/>
              <a:latin typeface="+mn-lt"/>
              <a:ea typeface="+mn-ea"/>
              <a:cs typeface="+mn-cs"/>
            </a:endParaRPr>
          </a:p>
          <a:p>
            <a:pPr marL="171450" indent="-171450" algn="l" rtl="0">
              <a:buFontTx/>
              <a:buChar char="-"/>
            </a:pPr>
            <a:r>
              <a:rPr lang="en-US" sz="1200" b="0" i="0" kern="1200" dirty="0">
                <a:solidFill>
                  <a:schemeClr val="tx1"/>
                </a:solidFill>
                <a:effectLst/>
                <a:latin typeface="+mn-lt"/>
                <a:ea typeface="+mn-ea"/>
                <a:cs typeface="+mn-cs"/>
              </a:rPr>
              <a:t>When to use prefetch or </a:t>
            </a:r>
            <a:r>
              <a:rPr lang="en-US" sz="1200" b="0" i="0" kern="1200" dirty="0" err="1">
                <a:solidFill>
                  <a:schemeClr val="tx1"/>
                </a:solidFill>
                <a:effectLst/>
                <a:latin typeface="+mn-lt"/>
                <a:ea typeface="+mn-ea"/>
                <a:cs typeface="+mn-cs"/>
              </a:rPr>
              <a:t>dns</a:t>
            </a:r>
            <a:r>
              <a:rPr lang="en-US" sz="1200" b="0" i="0"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prefetch</a:t>
            </a:r>
            <a:r>
              <a:rPr lang="en-US" sz="1200" b="0" i="0" kern="1200" dirty="0">
                <a:solidFill>
                  <a:schemeClr val="tx1"/>
                </a:solidFill>
                <a:effectLst/>
                <a:latin typeface="+mn-lt"/>
                <a:ea typeface="+mn-ea"/>
                <a:cs typeface="+mn-cs"/>
              </a:rPr>
              <a:t>? If we know we will need a resource but we don’t know when then we will do </a:t>
            </a:r>
            <a:r>
              <a:rPr lang="en-US" sz="1200" b="0" i="0" kern="1200" dirty="0" err="1">
                <a:solidFill>
                  <a:schemeClr val="tx1"/>
                </a:solidFill>
                <a:effectLst/>
                <a:latin typeface="+mn-lt"/>
                <a:ea typeface="+mn-ea"/>
                <a:cs typeface="+mn-cs"/>
              </a:rPr>
              <a:t>dns</a:t>
            </a:r>
            <a:r>
              <a:rPr lang="en-US" sz="1200" b="0" i="0"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prefetch.</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In </a:t>
            </a:r>
            <a:r>
              <a:rPr lang="en-US" sz="1200" kern="1200" dirty="0" err="1">
                <a:solidFill>
                  <a:schemeClr val="tx1"/>
                </a:solidFill>
                <a:effectLst/>
                <a:latin typeface="+mn-lt"/>
                <a:ea typeface="+mn-ea"/>
                <a:cs typeface="+mn-cs"/>
              </a:rPr>
              <a:t>preconnect</a:t>
            </a:r>
            <a:r>
              <a:rPr lang="en-US" sz="1200" kern="1200" dirty="0">
                <a:solidFill>
                  <a:schemeClr val="tx1"/>
                </a:solidFill>
                <a:effectLst/>
                <a:latin typeface="+mn-lt"/>
                <a:ea typeface="+mn-ea"/>
                <a:cs typeface="+mn-cs"/>
              </a:rPr>
              <a:t> if we are opening a connection, the are several of implementation that will close the connection if there is no data that have been sent in couple of seconds, so it doesn’t make a sense to open a connection if it will be used in 15 seconds from now. For this case we will use </a:t>
            </a:r>
            <a:r>
              <a:rPr lang="en-US" sz="1200" kern="1200" dirty="0" err="1">
                <a:solidFill>
                  <a:schemeClr val="tx1"/>
                </a:solidFill>
                <a:effectLst/>
                <a:latin typeface="+mn-lt"/>
                <a:ea typeface="+mn-ea"/>
                <a:cs typeface="+mn-cs"/>
              </a:rPr>
              <a:t>dns</a:t>
            </a:r>
            <a:r>
              <a:rPr lang="en-US" sz="1200" kern="1200" dirty="0">
                <a:solidFill>
                  <a:schemeClr val="tx1"/>
                </a:solidFill>
                <a:effectLst/>
                <a:latin typeface="+mn-lt"/>
                <a:ea typeface="+mn-ea"/>
                <a:cs typeface="+mn-cs"/>
              </a:rPr>
              <a:t>-prefetch</a:t>
            </a:r>
          </a:p>
          <a:p>
            <a:pPr marL="171450" indent="-171450" algn="l" rtl="0">
              <a:buFontTx/>
              <a:buChar char="-"/>
            </a:pPr>
            <a:endParaRPr lang="en-US" sz="1200" b="0" i="0" kern="1200" dirty="0">
              <a:solidFill>
                <a:schemeClr val="tx1"/>
              </a:solidFill>
              <a:effectLst/>
              <a:latin typeface="+mn-lt"/>
              <a:ea typeface="+mn-ea"/>
              <a:cs typeface="+mn-cs"/>
            </a:endParaRPr>
          </a:p>
          <a:p>
            <a:pPr marL="171450" indent="-171450" algn="l" rtl="0">
              <a:buFontTx/>
              <a:buChar char="-"/>
            </a:pPr>
            <a:r>
              <a:rPr lang="en-US" sz="1200" b="0" i="0" kern="1200" dirty="0">
                <a:solidFill>
                  <a:schemeClr val="tx1"/>
                </a:solidFill>
                <a:effectLst/>
                <a:latin typeface="+mn-lt"/>
                <a:ea typeface="+mn-ea"/>
                <a:cs typeface="+mn-cs"/>
              </a:rPr>
              <a:t>If you want to use </a:t>
            </a:r>
            <a:r>
              <a:rPr lang="en-US" sz="1200" b="0" i="0" kern="1200" dirty="0" err="1">
                <a:solidFill>
                  <a:schemeClr val="tx1"/>
                </a:solidFill>
                <a:effectLst/>
                <a:latin typeface="+mn-lt"/>
                <a:ea typeface="+mn-ea"/>
                <a:cs typeface="+mn-cs"/>
              </a:rPr>
              <a:t>preconnect</a:t>
            </a:r>
            <a:r>
              <a:rPr lang="en-US" sz="1200" b="0" i="0" kern="1200" dirty="0">
                <a:solidFill>
                  <a:schemeClr val="tx1"/>
                </a:solidFill>
                <a:effectLst/>
                <a:latin typeface="+mn-lt"/>
                <a:ea typeface="+mn-ea"/>
                <a:cs typeface="+mn-cs"/>
              </a:rPr>
              <a:t> but  the browser is not support it we can give </a:t>
            </a:r>
            <a:r>
              <a:rPr lang="en-US" sz="1200" b="0" i="0" kern="1200" dirty="0" err="1">
                <a:solidFill>
                  <a:schemeClr val="tx1"/>
                </a:solidFill>
                <a:effectLst/>
                <a:latin typeface="+mn-lt"/>
                <a:ea typeface="+mn-ea"/>
                <a:cs typeface="+mn-cs"/>
              </a:rPr>
              <a:t>dns</a:t>
            </a:r>
            <a:r>
              <a:rPr lang="en-US" sz="1200" b="0" i="0" kern="1200" dirty="0">
                <a:solidFill>
                  <a:schemeClr val="tx1"/>
                </a:solidFill>
                <a:effectLst/>
                <a:latin typeface="+mn-lt"/>
                <a:ea typeface="+mn-ea"/>
                <a:cs typeface="+mn-cs"/>
              </a:rPr>
              <a:t>-prefetch as default so if you don’t support </a:t>
            </a:r>
            <a:r>
              <a:rPr lang="en-US" sz="1200" b="0" i="0" kern="1200" dirty="0" err="1">
                <a:solidFill>
                  <a:schemeClr val="tx1"/>
                </a:solidFill>
                <a:effectLst/>
                <a:latin typeface="+mn-lt"/>
                <a:ea typeface="+mn-ea"/>
                <a:cs typeface="+mn-cs"/>
              </a:rPr>
              <a:t>preconnect</a:t>
            </a:r>
            <a:r>
              <a:rPr lang="en-US" sz="1200" b="0" i="0" kern="1200" dirty="0">
                <a:solidFill>
                  <a:schemeClr val="tx1"/>
                </a:solidFill>
                <a:effectLst/>
                <a:latin typeface="+mn-lt"/>
                <a:ea typeface="+mn-ea"/>
                <a:cs typeface="+mn-cs"/>
              </a:rPr>
              <a:t> at least do </a:t>
            </a:r>
            <a:r>
              <a:rPr lang="en-US" sz="1200" b="0" i="0" kern="1200" dirty="0" err="1">
                <a:solidFill>
                  <a:schemeClr val="tx1"/>
                </a:solidFill>
                <a:effectLst/>
                <a:latin typeface="+mn-lt"/>
                <a:ea typeface="+mn-ea"/>
                <a:cs typeface="+mn-cs"/>
              </a:rPr>
              <a:t>dns</a:t>
            </a:r>
            <a:r>
              <a:rPr lang="en-US" sz="1200" b="0" i="0" kern="1200" dirty="0">
                <a:solidFill>
                  <a:schemeClr val="tx1"/>
                </a:solidFill>
                <a:effectLst/>
                <a:latin typeface="+mn-lt"/>
                <a:ea typeface="+mn-ea"/>
                <a:cs typeface="+mn-cs"/>
              </a:rPr>
              <a:t>-prefetch</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Prefetch – we will download resource -&gt; store it cache -&gt; execute later</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(Prefetch is a low priority resource hint that allows the browser to </a:t>
            </a:r>
            <a:r>
              <a:rPr lang="en-US" sz="1200" b="1" i="0" kern="1200" dirty="0">
                <a:solidFill>
                  <a:schemeClr val="tx1"/>
                </a:solidFill>
                <a:effectLst/>
                <a:latin typeface="+mn-lt"/>
                <a:ea typeface="+mn-ea"/>
                <a:cs typeface="+mn-cs"/>
              </a:rPr>
              <a:t>fetch resources in the background</a:t>
            </a:r>
            <a:r>
              <a:rPr lang="en-US" sz="1200" b="0" i="0" kern="1200" dirty="0">
                <a:solidFill>
                  <a:schemeClr val="tx1"/>
                </a:solidFill>
                <a:effectLst/>
                <a:latin typeface="+mn-lt"/>
                <a:ea typeface="+mn-ea"/>
                <a:cs typeface="+mn-cs"/>
              </a:rPr>
              <a:t>(idle time) that might be needed later, and </a:t>
            </a:r>
            <a:r>
              <a:rPr lang="en-US" sz="1200" b="1" i="0" kern="1200" dirty="0">
                <a:solidFill>
                  <a:schemeClr val="tx1"/>
                </a:solidFill>
                <a:effectLst/>
                <a:latin typeface="+mn-lt"/>
                <a:ea typeface="+mn-ea"/>
                <a:cs typeface="+mn-cs"/>
              </a:rPr>
              <a:t>store them in the browser’s cache</a:t>
            </a:r>
            <a:r>
              <a:rPr lang="en-US" sz="1200" b="0" i="0" kern="1200" dirty="0">
                <a:solidFill>
                  <a:schemeClr val="tx1"/>
                </a:solidFill>
                <a:effectLst/>
                <a:latin typeface="+mn-lt"/>
                <a:ea typeface="+mn-ea"/>
                <a:cs typeface="+mn-cs"/>
              </a:rPr>
              <a:t>.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Example of use: checkout flow:</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product pages -&gt; cart -&gt; checkout -&gt; payment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when we arrive to cart page we know it is a wizard so the user next step will be going to checkout so in cart page we can download checkout resources like CSS &amp; JS and serve it to the user instantly when he will navigate to this page.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Other example is for login, when user landing at login page we can prefetch our application in the background so when he will logged in he will have all the resource he need.</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Preload – resources which needed to be downloaded in current navigation (current page) with high priority (</a:t>
            </a:r>
            <a:r>
              <a:rPr lang="en-US" sz="1200" b="0" i="0" kern="1200" dirty="0">
                <a:solidFill>
                  <a:schemeClr val="tx1"/>
                </a:solidFill>
                <a:effectLst/>
                <a:latin typeface="+mn-lt"/>
                <a:ea typeface="+mn-ea"/>
                <a:cs typeface="+mn-cs"/>
              </a:rPr>
              <a:t>preload your most important resources such as images, CSS, JavaScript, and font files.</a:t>
            </a:r>
            <a:r>
              <a:rPr lang="en-US" b="0" dirty="0"/>
              <a:t>)</a:t>
            </a:r>
            <a:br>
              <a:rPr lang="en-US" b="0" dirty="0"/>
            </a:br>
            <a:r>
              <a:rPr lang="en-US" b="0" dirty="0"/>
              <a:t>usually we will do it for assets which are discovered in JS &amp; CSS like images, fonts etc.</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Responsive – we can add media query to our tag so if for example we want to preload image but we have 2 size of it one for mobile and one for desktop we can put media query on the tag and it will preload according to our width</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Http2 push – what about it? We just talk about it previously so why do we need it all what we learn?</a:t>
            </a:r>
            <a:br>
              <a:rPr lang="en-US" b="0" dirty="0"/>
            </a:br>
            <a:r>
              <a:rPr lang="en-US" b="0" dirty="0"/>
              <a:t>Well, preload is kind of similar to http2 push but it’s have some differences:</a:t>
            </a:r>
            <a:br>
              <a:rPr lang="en-US" b="0" dirty="0"/>
            </a:br>
            <a:r>
              <a:rPr lang="en-US" b="0" dirty="0"/>
              <a:t>- We can push only our resources and not third party like google fonts</a:t>
            </a:r>
            <a:br>
              <a:rPr lang="en-US" b="0" dirty="0"/>
            </a:br>
            <a:r>
              <a:rPr lang="en-US" b="0" dirty="0"/>
              <a:t>- We don’t have media support in push</a:t>
            </a:r>
            <a:br>
              <a:rPr lang="en-US" b="0" dirty="0"/>
            </a:br>
            <a:r>
              <a:rPr lang="en-US" b="0" dirty="0"/>
              <a:t>- In tag we can have callback when download have done, via push we can’t know when download was done</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3"/>
              </a:rPr>
              <a:t>https://www.youtube.com/watch?v=S0LuakIy65Y</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4"/>
              </a:rPr>
              <a:t>https://slidr.io/robin-drexler/preconnect-prefetch-preload-pre-what-an-introduction-to-resource-hints</a:t>
            </a:r>
            <a:r>
              <a:rPr lang="en-US">
                <a:hlinkClick r:id="rId4"/>
              </a:rPr>
              <a:t>#81</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5"/>
              </a:rPr>
              <a:t>https://www.keycdn.com/blog/resource-hints</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6"/>
              </a:rPr>
              <a:t>https://new.blog.cloudflare.com/a-question-of-timing/</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7"/>
              </a:rPr>
              <a:t>https://www.youtube.com/watch?v=hkKoXKoKSzU</a:t>
            </a:r>
            <a:r>
              <a:rPr lang="en-US" dirty="0">
                <a:hlinkClick r:id="rId8"/>
              </a:rPr>
              <a:t>https://www.websecurity.symantec.com/security-topics/what-is-ssl-tls-https</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9"/>
              </a:rPr>
              <a:t>https://www.ssl.com/article/ssl-tls-handshake-overview/</a:t>
            </a: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10</a:t>
            </a:fld>
            <a:endParaRPr lang="he-IL"/>
          </a:p>
        </p:txBody>
      </p:sp>
    </p:spTree>
    <p:extLst>
      <p:ext uri="{BB962C8B-B14F-4D97-AF65-F5344CB8AC3E}">
        <p14:creationId xmlns:p14="http://schemas.microsoft.com/office/powerpoint/2010/main" val="38933359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When we are visiting a web site the first request return to us `index.html` file,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 browser receive it and start to parse 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Whenever the HTML parser finds script tag with external file, the parse will stop, a request will be made to fetch the script, and the script is executed.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Once this process is done, the parsing can resume, and the rest of the HTML can be analyzed.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operation can have a huge impact on the loading time of the page (we have dead time and the user will see blank page specially if the script takes a little longer to load than expected, for example if the network is a bit slow).</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When we first learn HTML, we have been told script tags live in the </a:t>
            </a:r>
            <a:r>
              <a:rPr lang="en-US" dirty="0"/>
              <a:t>&lt;head&gt;</a:t>
            </a:r>
            <a:r>
              <a:rPr lang="en-US" sz="1200" b="0" i="0" kern="1200" dirty="0">
                <a:solidFill>
                  <a:schemeClr val="tx1"/>
                </a:solidFill>
                <a:effectLst/>
                <a:latin typeface="+mn-lt"/>
                <a:ea typeface="+mn-ea"/>
                <a:cs typeface="+mn-cs"/>
              </a:rPr>
              <a:t> tag, but we know it’s bad (when the parser finds this line, it goes to fetch the script and executes it. </a:t>
            </a:r>
            <a:r>
              <a:rPr lang="en-US" sz="1200" b="0" i="1" kern="1200" dirty="0">
                <a:solidFill>
                  <a:schemeClr val="tx1"/>
                </a:solidFill>
                <a:effectLst/>
                <a:latin typeface="+mn-lt"/>
                <a:ea typeface="+mn-ea"/>
                <a:cs typeface="+mn-cs"/>
              </a:rPr>
              <a:t>Then</a:t>
            </a:r>
            <a:r>
              <a:rPr lang="en-US" sz="1200" b="0" i="0" kern="1200" dirty="0">
                <a:solidFill>
                  <a:schemeClr val="tx1"/>
                </a:solidFill>
                <a:effectLst/>
                <a:latin typeface="+mn-lt"/>
                <a:ea typeface="+mn-ea"/>
                <a:cs typeface="+mn-cs"/>
              </a:rPr>
              <a:t>, after it’s done with this task, it goes on to parse the body).</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 very common solution to this issue is to put the </a:t>
            </a:r>
            <a:r>
              <a:rPr lang="en-US" dirty="0"/>
              <a:t>script</a:t>
            </a:r>
            <a:r>
              <a:rPr lang="en-US" sz="1200" b="0" i="0" kern="1200" dirty="0">
                <a:solidFill>
                  <a:schemeClr val="tx1"/>
                </a:solidFill>
                <a:effectLst/>
                <a:latin typeface="+mn-lt"/>
                <a:ea typeface="+mn-ea"/>
                <a:cs typeface="+mn-cs"/>
              </a:rPr>
              <a:t> tag to the bottom of the page, just before the closing </a:t>
            </a:r>
            <a:r>
              <a:rPr lang="en-US" dirty="0"/>
              <a:t>&lt;/body&gt;</a:t>
            </a:r>
            <a:r>
              <a:rPr lang="en-US" sz="1200" b="0" i="0" kern="1200" dirty="0">
                <a:solidFill>
                  <a:schemeClr val="tx1"/>
                </a:solidFill>
                <a:effectLst/>
                <a:latin typeface="+mn-lt"/>
                <a:ea typeface="+mn-ea"/>
                <a:cs typeface="+mn-cs"/>
              </a:rPr>
              <a:t> tag.</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it is a huge improvement over the head alternative. (good for old browsers)</a:t>
            </a:r>
            <a:br>
              <a:rPr lang="en-US" sz="1200" b="0" i="0" kern="1200" dirty="0">
                <a:solidFill>
                  <a:schemeClr val="tx1"/>
                </a:solidFill>
                <a:effectLst/>
                <a:latin typeface="+mn-lt"/>
                <a:ea typeface="+mn-ea"/>
                <a:cs typeface="+mn-cs"/>
              </a:rPr>
            </a:b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To solve this issue we have now async defer attributes.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Async - downloads while the HTML file is loading and parsing. Once downloaded, pauses HTML in order to execute the code. After it’s done the parse will continue.</a:t>
            </a:r>
            <a:br>
              <a:rPr lang="en-US" b="0" dirty="0"/>
            </a:br>
            <a:r>
              <a:rPr lang="en-US" sz="1200" b="0" i="0" kern="1200" dirty="0">
                <a:solidFill>
                  <a:schemeClr val="tx1"/>
                </a:solidFill>
                <a:effectLst/>
                <a:latin typeface="+mn-lt"/>
                <a:ea typeface="+mn-ea"/>
                <a:cs typeface="+mn-cs"/>
              </a:rPr>
              <a:t>Scripts marked </a:t>
            </a:r>
            <a:r>
              <a:rPr lang="en-US" dirty="0"/>
              <a:t>async</a:t>
            </a:r>
            <a:r>
              <a:rPr lang="en-US" sz="1200" b="0" i="0" kern="1200" dirty="0">
                <a:solidFill>
                  <a:schemeClr val="tx1"/>
                </a:solidFill>
                <a:effectLst/>
                <a:latin typeface="+mn-lt"/>
                <a:ea typeface="+mn-ea"/>
                <a:cs typeface="+mn-cs"/>
              </a:rPr>
              <a:t> are executed in casual order, when they become available.</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Defer - like async it's downloads white the HTML file is lading and parsing. once downloaded it won't execute the code until the HTML file is complete.</a:t>
            </a:r>
            <a:br>
              <a:rPr lang="en-US" b="0" dirty="0"/>
            </a:br>
            <a:r>
              <a:rPr lang="en-US" sz="1200" b="0" i="0" kern="1200" dirty="0">
                <a:solidFill>
                  <a:schemeClr val="tx1"/>
                </a:solidFill>
                <a:effectLst/>
                <a:latin typeface="+mn-lt"/>
                <a:ea typeface="+mn-ea"/>
                <a:cs typeface="+mn-cs"/>
              </a:rPr>
              <a:t>Scripts marked </a:t>
            </a:r>
            <a:r>
              <a:rPr lang="en-US" dirty="0"/>
              <a:t>defer</a:t>
            </a:r>
            <a:r>
              <a:rPr lang="en-US" sz="1200" b="0" i="0" kern="1200" dirty="0">
                <a:solidFill>
                  <a:schemeClr val="tx1"/>
                </a:solidFill>
                <a:effectLst/>
                <a:latin typeface="+mn-lt"/>
                <a:ea typeface="+mn-ea"/>
                <a:cs typeface="+mn-cs"/>
              </a:rPr>
              <a:t> are executed (after parsing completes) in the order which they are defined in the markup.</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async</a:t>
            </a:r>
            <a:r>
              <a:rPr lang="en-US" sz="1200" b="0" i="0" kern="1200" dirty="0">
                <a:solidFill>
                  <a:schemeClr val="tx1"/>
                </a:solidFill>
                <a:effectLst/>
                <a:latin typeface="+mn-lt"/>
                <a:ea typeface="+mn-ea"/>
                <a:cs typeface="+mn-cs"/>
              </a:rPr>
              <a:t> might blocks the parsing of the page (if we didn’t finish paring the html) while </a:t>
            </a:r>
            <a:r>
              <a:rPr lang="en-US" dirty="0"/>
              <a:t>defer</a:t>
            </a:r>
            <a:r>
              <a:rPr lang="en-US" sz="1200" b="0" i="0" kern="1200" dirty="0">
                <a:solidFill>
                  <a:schemeClr val="tx1"/>
                </a:solidFill>
                <a:effectLst/>
                <a:latin typeface="+mn-lt"/>
                <a:ea typeface="+mn-ea"/>
                <a:cs typeface="+mn-cs"/>
              </a:rPr>
              <a:t> does not.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algn="l" rtl="0"/>
            <a:r>
              <a:rPr lang="en-US" sz="1200" b="0" i="0" kern="1200" dirty="0">
                <a:solidFill>
                  <a:schemeClr val="tx1"/>
                </a:solidFill>
                <a:effectLst/>
                <a:latin typeface="+mn-lt"/>
                <a:ea typeface="+mn-ea"/>
                <a:cs typeface="+mn-cs"/>
              </a:rPr>
              <a:t>We usually will prefer keeping the scripts tags in the head section with </a:t>
            </a:r>
            <a:r>
              <a:rPr lang="en-US" sz="1200" b="1" i="0" kern="1200" dirty="0">
                <a:solidFill>
                  <a:schemeClr val="tx1"/>
                </a:solidFill>
                <a:effectLst/>
                <a:latin typeface="+mn-lt"/>
                <a:ea typeface="+mn-ea"/>
                <a:cs typeface="+mn-cs"/>
              </a:rPr>
              <a:t>async</a:t>
            </a:r>
            <a:r>
              <a:rPr lang="en-US" sz="1200" b="0" i="0" kern="1200" dirty="0">
                <a:solidFill>
                  <a:schemeClr val="tx1"/>
                </a:solidFill>
                <a:effectLst/>
                <a:latin typeface="+mn-lt"/>
                <a:ea typeface="+mn-ea"/>
                <a:cs typeface="+mn-cs"/>
              </a:rPr>
              <a:t> attribute for third party libraries which are in-depended like Google Analytics, Google </a:t>
            </a:r>
            <a:r>
              <a:rPr lang="en-US" sz="1200" b="0" i="0" kern="1200" dirty="0" err="1">
                <a:solidFill>
                  <a:schemeClr val="tx1"/>
                </a:solidFill>
                <a:effectLst/>
                <a:latin typeface="+mn-lt"/>
                <a:ea typeface="+mn-ea"/>
                <a:cs typeface="+mn-cs"/>
              </a:rPr>
              <a:t>reCAPTCHA</a:t>
            </a:r>
            <a:r>
              <a:rPr lang="en-US" sz="1200" b="0" i="0" kern="1200" dirty="0">
                <a:solidFill>
                  <a:schemeClr val="tx1"/>
                </a:solidFill>
                <a:effectLst/>
                <a:latin typeface="+mn-lt"/>
                <a:ea typeface="+mn-ea"/>
                <a:cs typeface="+mn-cs"/>
              </a:rPr>
              <a:t> or anything else which doesn’t need DOM access as the respective scripts are downloaded in parallel but executed immediately.</a:t>
            </a:r>
          </a:p>
          <a:p>
            <a:pPr algn="l" rtl="0"/>
            <a:r>
              <a:rPr lang="en-US" sz="1200" b="0" i="0" kern="1200" dirty="0">
                <a:solidFill>
                  <a:schemeClr val="tx1"/>
                </a:solidFill>
                <a:effectLst/>
                <a:latin typeface="+mn-lt"/>
                <a:ea typeface="+mn-ea"/>
                <a:cs typeface="+mn-cs"/>
              </a:rPr>
              <a:t>We usually will use </a:t>
            </a:r>
            <a:r>
              <a:rPr lang="en-US" sz="1200" b="1" i="0" kern="1200" dirty="0">
                <a:solidFill>
                  <a:schemeClr val="tx1"/>
                </a:solidFill>
                <a:effectLst/>
                <a:latin typeface="+mn-lt"/>
                <a:ea typeface="+mn-ea"/>
                <a:cs typeface="+mn-cs"/>
              </a:rPr>
              <a:t>defer</a:t>
            </a:r>
            <a:r>
              <a:rPr lang="en-US" sz="1200" b="0" i="0" kern="1200" dirty="0">
                <a:solidFill>
                  <a:schemeClr val="tx1"/>
                </a:solidFill>
                <a:effectLst/>
                <a:latin typeface="+mn-lt"/>
                <a:ea typeface="+mn-ea"/>
                <a:cs typeface="+mn-cs"/>
              </a:rPr>
              <a:t> for all the other scripts loaded in head section as these will also be downloaded in parallel but executed only after HTML parsing has completed and DOM is ready for access/manipulation.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Great exercise:</a:t>
            </a:r>
            <a:br>
              <a:rPr lang="en-US" b="0" dirty="0"/>
            </a:br>
            <a:r>
              <a:rPr lang="en-US" dirty="0">
                <a:hlinkClick r:id="rId3"/>
              </a:rPr>
              <a:t>https://www.youtube.com/watch?v=HOapqycM1aE</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4"/>
              </a:rPr>
              <a:t>https://flaviocopes.com/javascript-async-defer/</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5"/>
              </a:rPr>
              <a:t>https://medium.com/@raviroshan.talk/async-defer-javascript-loading-strategies-da489a0ba47e</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p:txBody>
      </p:sp>
      <p:sp>
        <p:nvSpPr>
          <p:cNvPr id="4" name="Slide Number Placeholder 3"/>
          <p:cNvSpPr>
            <a:spLocks noGrp="1"/>
          </p:cNvSpPr>
          <p:nvPr>
            <p:ph type="sldNum" sz="quarter" idx="10"/>
          </p:nvPr>
        </p:nvSpPr>
        <p:spPr/>
        <p:txBody>
          <a:bodyPr/>
          <a:lstStyle/>
          <a:p>
            <a:fld id="{595D0871-5AD0-4670-BDA8-FBE649F625DD}" type="slidenum">
              <a:rPr lang="he-IL" smtClean="0"/>
              <a:t>11</a:t>
            </a:fld>
            <a:endParaRPr lang="he-IL"/>
          </a:p>
        </p:txBody>
      </p:sp>
    </p:spTree>
    <p:extLst>
      <p:ext uri="{BB962C8B-B14F-4D97-AF65-F5344CB8AC3E}">
        <p14:creationId xmlns:p14="http://schemas.microsoft.com/office/powerpoint/2010/main" val="13380734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p:txBody>
      </p:sp>
      <p:sp>
        <p:nvSpPr>
          <p:cNvPr id="4" name="Slide Number Placeholder 3"/>
          <p:cNvSpPr>
            <a:spLocks noGrp="1"/>
          </p:cNvSpPr>
          <p:nvPr>
            <p:ph type="sldNum" sz="quarter" idx="10"/>
          </p:nvPr>
        </p:nvSpPr>
        <p:spPr/>
        <p:txBody>
          <a:bodyPr/>
          <a:lstStyle/>
          <a:p>
            <a:fld id="{595D0871-5AD0-4670-BDA8-FBE649F625DD}" type="slidenum">
              <a:rPr lang="he-IL" smtClean="0"/>
              <a:t>12</a:t>
            </a:fld>
            <a:endParaRPr lang="he-IL"/>
          </a:p>
        </p:txBody>
      </p:sp>
    </p:spTree>
    <p:extLst>
      <p:ext uri="{BB962C8B-B14F-4D97-AF65-F5344CB8AC3E}">
        <p14:creationId xmlns:p14="http://schemas.microsoft.com/office/powerpoint/2010/main" val="35557305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p:txBody>
      </p:sp>
      <p:sp>
        <p:nvSpPr>
          <p:cNvPr id="4" name="Slide Number Placeholder 3"/>
          <p:cNvSpPr>
            <a:spLocks noGrp="1"/>
          </p:cNvSpPr>
          <p:nvPr>
            <p:ph type="sldNum" sz="quarter" idx="10"/>
          </p:nvPr>
        </p:nvSpPr>
        <p:spPr/>
        <p:txBody>
          <a:bodyPr/>
          <a:lstStyle/>
          <a:p>
            <a:fld id="{595D0871-5AD0-4670-BDA8-FBE649F625DD}" type="slidenum">
              <a:rPr lang="he-IL" smtClean="0"/>
              <a:t>13</a:t>
            </a:fld>
            <a:endParaRPr lang="he-IL"/>
          </a:p>
        </p:txBody>
      </p:sp>
    </p:spTree>
    <p:extLst>
      <p:ext uri="{BB962C8B-B14F-4D97-AF65-F5344CB8AC3E}">
        <p14:creationId xmlns:p14="http://schemas.microsoft.com/office/powerpoint/2010/main" val="29299817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p:txBody>
      </p:sp>
      <p:sp>
        <p:nvSpPr>
          <p:cNvPr id="4" name="Slide Number Placeholder 3"/>
          <p:cNvSpPr>
            <a:spLocks noGrp="1"/>
          </p:cNvSpPr>
          <p:nvPr>
            <p:ph type="sldNum" sz="quarter" idx="10"/>
          </p:nvPr>
        </p:nvSpPr>
        <p:spPr/>
        <p:txBody>
          <a:bodyPr/>
          <a:lstStyle/>
          <a:p>
            <a:fld id="{595D0871-5AD0-4670-BDA8-FBE649F625DD}" type="slidenum">
              <a:rPr lang="he-IL" smtClean="0"/>
              <a:t>14</a:t>
            </a:fld>
            <a:endParaRPr lang="he-IL"/>
          </a:p>
        </p:txBody>
      </p:sp>
    </p:spTree>
    <p:extLst>
      <p:ext uri="{BB962C8B-B14F-4D97-AF65-F5344CB8AC3E}">
        <p14:creationId xmlns:p14="http://schemas.microsoft.com/office/powerpoint/2010/main" val="36317543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p:txBody>
      </p:sp>
      <p:sp>
        <p:nvSpPr>
          <p:cNvPr id="4" name="Slide Number Placeholder 3"/>
          <p:cNvSpPr>
            <a:spLocks noGrp="1"/>
          </p:cNvSpPr>
          <p:nvPr>
            <p:ph type="sldNum" sz="quarter" idx="10"/>
          </p:nvPr>
        </p:nvSpPr>
        <p:spPr/>
        <p:txBody>
          <a:bodyPr/>
          <a:lstStyle/>
          <a:p>
            <a:fld id="{595D0871-5AD0-4670-BDA8-FBE649F625DD}" type="slidenum">
              <a:rPr lang="he-IL" smtClean="0"/>
              <a:t>15</a:t>
            </a:fld>
            <a:endParaRPr lang="he-IL"/>
          </a:p>
        </p:txBody>
      </p:sp>
    </p:spTree>
    <p:extLst>
      <p:ext uri="{BB962C8B-B14F-4D97-AF65-F5344CB8AC3E}">
        <p14:creationId xmlns:p14="http://schemas.microsoft.com/office/powerpoint/2010/main" val="38465841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p:txBody>
      </p:sp>
      <p:sp>
        <p:nvSpPr>
          <p:cNvPr id="4" name="Slide Number Placeholder 3"/>
          <p:cNvSpPr>
            <a:spLocks noGrp="1"/>
          </p:cNvSpPr>
          <p:nvPr>
            <p:ph type="sldNum" sz="quarter" idx="10"/>
          </p:nvPr>
        </p:nvSpPr>
        <p:spPr/>
        <p:txBody>
          <a:bodyPr/>
          <a:lstStyle/>
          <a:p>
            <a:fld id="{595D0871-5AD0-4670-BDA8-FBE649F625DD}" type="slidenum">
              <a:rPr lang="he-IL" smtClean="0"/>
              <a:t>16</a:t>
            </a:fld>
            <a:endParaRPr lang="he-IL"/>
          </a:p>
        </p:txBody>
      </p:sp>
    </p:spTree>
    <p:extLst>
      <p:ext uri="{BB962C8B-B14F-4D97-AF65-F5344CB8AC3E}">
        <p14:creationId xmlns:p14="http://schemas.microsoft.com/office/powerpoint/2010/main" val="12515286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Make a cat details route and do it in chunk</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Service worker for offline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Maybe run lighthouse on </a:t>
            </a:r>
            <a:r>
              <a:rPr lang="en-US"/>
              <a:t>the webpage</a:t>
            </a:r>
            <a:endParaRPr lang="en-US" dirty="0"/>
          </a:p>
        </p:txBody>
      </p:sp>
      <p:sp>
        <p:nvSpPr>
          <p:cNvPr id="4" name="Slide Number Placeholder 3"/>
          <p:cNvSpPr>
            <a:spLocks noGrp="1"/>
          </p:cNvSpPr>
          <p:nvPr>
            <p:ph type="sldNum" sz="quarter" idx="10"/>
          </p:nvPr>
        </p:nvSpPr>
        <p:spPr/>
        <p:txBody>
          <a:bodyPr/>
          <a:lstStyle/>
          <a:p>
            <a:fld id="{595D0871-5AD0-4670-BDA8-FBE649F625DD}" type="slidenum">
              <a:rPr lang="he-IL" smtClean="0"/>
              <a:t>17</a:t>
            </a:fld>
            <a:endParaRPr lang="he-IL"/>
          </a:p>
        </p:txBody>
      </p:sp>
    </p:spTree>
    <p:extLst>
      <p:ext uri="{BB962C8B-B14F-4D97-AF65-F5344CB8AC3E}">
        <p14:creationId xmlns:p14="http://schemas.microsoft.com/office/powerpoint/2010/main" val="4075409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Here we are going to talk how to improve our web site performance</a:t>
            </a:r>
          </a:p>
        </p:txBody>
      </p:sp>
      <p:sp>
        <p:nvSpPr>
          <p:cNvPr id="4" name="Slide Number Placeholder 3"/>
          <p:cNvSpPr>
            <a:spLocks noGrp="1"/>
          </p:cNvSpPr>
          <p:nvPr>
            <p:ph type="sldNum" sz="quarter" idx="10"/>
          </p:nvPr>
        </p:nvSpPr>
        <p:spPr/>
        <p:txBody>
          <a:bodyPr/>
          <a:lstStyle/>
          <a:p>
            <a:fld id="{595D0871-5AD0-4670-BDA8-FBE649F625DD}" type="slidenum">
              <a:rPr lang="he-IL" smtClean="0"/>
              <a:t>2</a:t>
            </a:fld>
            <a:endParaRPr lang="he-IL"/>
          </a:p>
        </p:txBody>
      </p:sp>
    </p:spTree>
    <p:extLst>
      <p:ext uri="{BB962C8B-B14F-4D97-AF65-F5344CB8AC3E}">
        <p14:creationId xmlns:p14="http://schemas.microsoft.com/office/powerpoint/2010/main" val="1187732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lighthouse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https://www.webpagetest.org/result/190717_G7_60568b53c11adee886f1d5a0c89a6388/1/screen_shot/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https://developers.google.com/speed/pagespeed/insights/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3</a:t>
            </a:fld>
            <a:endParaRPr lang="he-IL"/>
          </a:p>
        </p:txBody>
      </p:sp>
    </p:spTree>
    <p:extLst>
      <p:ext uri="{BB962C8B-B14F-4D97-AF65-F5344CB8AC3E}">
        <p14:creationId xmlns:p14="http://schemas.microsoft.com/office/powerpoint/2010/main" val="546552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rtl="0" fontAlgn="base">
              <a:buFontTx/>
              <a:buChar char="-"/>
            </a:pPr>
            <a:r>
              <a:rPr lang="en-US" sz="1200" b="0" i="0" kern="1200" dirty="0">
                <a:solidFill>
                  <a:schemeClr val="tx1"/>
                </a:solidFill>
                <a:effectLst/>
                <a:latin typeface="+mn-lt"/>
                <a:ea typeface="+mn-ea"/>
                <a:cs typeface="+mn-cs"/>
              </a:rPr>
              <a:t>Bundle Size:</a:t>
            </a:r>
          </a:p>
          <a:p>
            <a:pPr marL="628650" lvl="1" indent="-171450" algn="l" rtl="0" fontAlgn="base">
              <a:buFontTx/>
              <a:buChar char="-"/>
            </a:pPr>
            <a:r>
              <a:rPr lang="en-US" sz="1200" b="0" i="0" kern="1200" dirty="0">
                <a:solidFill>
                  <a:schemeClr val="tx1"/>
                </a:solidFill>
                <a:effectLst/>
                <a:latin typeface="+mn-lt"/>
                <a:ea typeface="+mn-ea"/>
                <a:cs typeface="+mn-cs"/>
              </a:rPr>
              <a:t>When you are adding a new package consider his size as well, you can check it via bundle phobia or if you are using VS code the is a plugin for it.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Bundle phobia is a website that provides more detailed bundle size information. You can also upload your </a:t>
            </a:r>
            <a:r>
              <a:rPr lang="en-US" sz="1200" b="0" i="0" kern="1200" dirty="0" err="1">
                <a:solidFill>
                  <a:schemeClr val="tx1"/>
                </a:solidFill>
                <a:effectLst/>
                <a:latin typeface="+mn-lt"/>
                <a:ea typeface="+mn-ea"/>
                <a:cs typeface="+mn-cs"/>
              </a:rPr>
              <a:t>package.json</a:t>
            </a:r>
            <a:r>
              <a:rPr lang="en-US" sz="1200" b="0" i="0" kern="1200" dirty="0">
                <a:solidFill>
                  <a:schemeClr val="tx1"/>
                </a:solidFill>
                <a:effectLst/>
                <a:latin typeface="+mn-lt"/>
                <a:ea typeface="+mn-ea"/>
                <a:cs typeface="+mn-cs"/>
              </a:rPr>
              <a:t> file to view your largest dependencies.</a:t>
            </a:r>
          </a:p>
          <a:p>
            <a:pPr marL="628650" lvl="1" indent="-171450" algn="l" rtl="0" fontAlgn="base">
              <a:buFontTx/>
              <a:buChar char="-"/>
            </a:pPr>
            <a:r>
              <a:rPr lang="en-US" sz="1200" b="0" i="0" kern="1200" dirty="0">
                <a:solidFill>
                  <a:schemeClr val="tx1"/>
                </a:solidFill>
                <a:effectLst/>
                <a:latin typeface="+mn-lt"/>
                <a:ea typeface="+mn-ea"/>
                <a:cs typeface="+mn-cs"/>
              </a:rPr>
              <a:t>Minification - Minification is the process of minimizing code and markup in your web pages and script files. It’s one of the main methods used to reduce load times and bandwidth usage on websites. Minification dramatically improves site speed and accessibility, directly translating into a better user experience. It’s also beneficial to users accessing your website through a limited data plan and who would like to save on their bandwidth usage while surfing the web.</a:t>
            </a:r>
          </a:p>
          <a:p>
            <a:pPr marL="628650" lvl="1" indent="-171450" algn="l" rtl="0" fontAlgn="base">
              <a:buFontTx/>
              <a:buChar char="-"/>
            </a:pPr>
            <a:r>
              <a:rPr lang="en-US" sz="1200" b="0" i="0" kern="1200" dirty="0" err="1">
                <a:solidFill>
                  <a:schemeClr val="tx1"/>
                </a:solidFill>
                <a:effectLst/>
                <a:latin typeface="+mn-lt"/>
                <a:ea typeface="+mn-ea"/>
                <a:cs typeface="+mn-cs"/>
              </a:rPr>
              <a:t>Brotli</a:t>
            </a:r>
            <a:r>
              <a:rPr lang="en-US" sz="1200" b="0" i="0" kern="1200" dirty="0">
                <a:solidFill>
                  <a:schemeClr val="tx1"/>
                </a:solidFill>
                <a:effectLst/>
                <a:latin typeface="+mn-lt"/>
                <a:ea typeface="+mn-ea"/>
                <a:cs typeface="+mn-cs"/>
              </a:rPr>
              <a:t> compression - Just like </a:t>
            </a:r>
            <a:r>
              <a:rPr lang="en-US" sz="1200" b="0" i="0" kern="1200" dirty="0" err="1">
                <a:solidFill>
                  <a:schemeClr val="tx1"/>
                </a:solidFill>
                <a:effectLst/>
                <a:latin typeface="+mn-lt"/>
                <a:ea typeface="+mn-ea"/>
                <a:cs typeface="+mn-cs"/>
              </a:rPr>
              <a:t>gzip</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Brotli</a:t>
            </a:r>
            <a:r>
              <a:rPr lang="en-US" sz="1200" b="0" i="0" kern="1200" dirty="0">
                <a:solidFill>
                  <a:schemeClr val="tx1"/>
                </a:solidFill>
                <a:effectLst/>
                <a:latin typeface="+mn-lt"/>
                <a:ea typeface="+mn-ea"/>
                <a:cs typeface="+mn-cs"/>
              </a:rPr>
              <a:t> is also a compression algorithm. It is developed by Google and serves best for text compression</a:t>
            </a:r>
          </a:p>
          <a:p>
            <a:pPr marL="628650" lvl="1" indent="-171450" algn="l" rtl="0" fontAlgn="base">
              <a:buFontTx/>
              <a:buChar char="-"/>
            </a:pPr>
            <a:r>
              <a:rPr lang="en-US" sz="1200" b="0" i="0" kern="1200" dirty="0">
                <a:solidFill>
                  <a:schemeClr val="tx1"/>
                </a:solidFill>
                <a:effectLst/>
                <a:latin typeface="+mn-lt"/>
                <a:ea typeface="+mn-ea"/>
                <a:cs typeface="+mn-cs"/>
              </a:rPr>
              <a:t>GZIP compression - </a:t>
            </a:r>
            <a:r>
              <a:rPr lang="en-US" sz="1200" b="0" i="0" kern="1200" dirty="0" err="1">
                <a:solidFill>
                  <a:schemeClr val="tx1"/>
                </a:solidFill>
                <a:effectLst/>
                <a:latin typeface="+mn-lt"/>
                <a:ea typeface="+mn-ea"/>
                <a:cs typeface="+mn-cs"/>
              </a:rPr>
              <a:t>GZip</a:t>
            </a:r>
            <a:r>
              <a:rPr lang="en-US" sz="1200" b="0" i="0" kern="1200" dirty="0">
                <a:solidFill>
                  <a:schemeClr val="tx1"/>
                </a:solidFill>
                <a:effectLst/>
                <a:latin typeface="+mn-lt"/>
                <a:ea typeface="+mn-ea"/>
                <a:cs typeface="+mn-cs"/>
              </a:rPr>
              <a:t> is a form of data compression -- </a:t>
            </a:r>
            <a:r>
              <a:rPr lang="en-US" sz="1200" b="0" i="0" kern="1200" dirty="0" err="1">
                <a:solidFill>
                  <a:schemeClr val="tx1"/>
                </a:solidFill>
                <a:effectLst/>
                <a:latin typeface="+mn-lt"/>
                <a:ea typeface="+mn-ea"/>
                <a:cs typeface="+mn-cs"/>
              </a:rPr>
              <a:t>ie</a:t>
            </a:r>
            <a:r>
              <a:rPr lang="en-US" sz="1200" b="0" i="0" kern="1200" dirty="0">
                <a:solidFill>
                  <a:schemeClr val="tx1"/>
                </a:solidFill>
                <a:effectLst/>
                <a:latin typeface="+mn-lt"/>
                <a:ea typeface="+mn-ea"/>
                <a:cs typeface="+mn-cs"/>
              </a:rPr>
              <a:t> it takes a chunk of data and makes it smaller. The original data can be restored by un-zipping the compressed file.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It is relevant to web apps and web sites because the HTTP protocol includes the ability to </a:t>
            </a:r>
            <a:r>
              <a:rPr lang="en-US" sz="1200" b="0" i="0" kern="1200" dirty="0" err="1">
                <a:solidFill>
                  <a:schemeClr val="tx1"/>
                </a:solidFill>
                <a:effectLst/>
                <a:latin typeface="+mn-lt"/>
                <a:ea typeface="+mn-ea"/>
                <a:cs typeface="+mn-cs"/>
              </a:rPr>
              <a:t>gzip</a:t>
            </a:r>
            <a:r>
              <a:rPr lang="en-US" sz="1200" b="0" i="0" kern="1200" dirty="0">
                <a:solidFill>
                  <a:schemeClr val="tx1"/>
                </a:solidFill>
                <a:effectLst/>
                <a:latin typeface="+mn-lt"/>
                <a:ea typeface="+mn-ea"/>
                <a:cs typeface="+mn-cs"/>
              </a:rPr>
              <a:t> data that is being sent.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This means that when it is in use, your bandwidth costs for serving the site will be lower because people visiting the site will be downloading smaller files.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There are a few caveats to using </a:t>
            </a:r>
            <a:r>
              <a:rPr lang="en-US" sz="1200" b="0" i="0" kern="1200" dirty="0" err="1">
                <a:solidFill>
                  <a:schemeClr val="tx1"/>
                </a:solidFill>
                <a:effectLst/>
                <a:latin typeface="+mn-lt"/>
                <a:ea typeface="+mn-ea"/>
                <a:cs typeface="+mn-cs"/>
              </a:rPr>
              <a:t>GZip</a:t>
            </a:r>
            <a:r>
              <a:rPr lang="en-US" sz="1200" b="0" i="0" kern="1200" dirty="0">
                <a:solidFill>
                  <a:schemeClr val="tx1"/>
                </a:solidFill>
                <a:effectLst/>
                <a:latin typeface="+mn-lt"/>
                <a:ea typeface="+mn-ea"/>
                <a:cs typeface="+mn-cs"/>
              </a:rPr>
              <a:t>, but overall it's usually better to use </a:t>
            </a:r>
            <a:r>
              <a:rPr lang="en-US" sz="1200" b="0" i="0" kern="1200" dirty="0" err="1">
                <a:solidFill>
                  <a:schemeClr val="tx1"/>
                </a:solidFill>
                <a:effectLst/>
                <a:latin typeface="+mn-lt"/>
                <a:ea typeface="+mn-ea"/>
                <a:cs typeface="+mn-cs"/>
              </a:rPr>
              <a:t>gzip</a:t>
            </a:r>
            <a:r>
              <a:rPr lang="en-US" sz="1200" b="0" i="0" kern="1200" dirty="0">
                <a:solidFill>
                  <a:schemeClr val="tx1"/>
                </a:solidFill>
                <a:effectLst/>
                <a:latin typeface="+mn-lt"/>
                <a:ea typeface="+mn-ea"/>
                <a:cs typeface="+mn-cs"/>
              </a:rPr>
              <a:t> than not to -- for example, it does take time and processor power to zip and unzip the files, but typically this is not a problem because the time it takes to do that is often less than the time that is saved by downloading a smaller file. Therefore the overall effect is a time saving, despite the browser having to unzip the file.</a:t>
            </a:r>
          </a:p>
          <a:p>
            <a:pPr marL="628650" marR="0" lvl="1" indent="-171450" algn="l" defTabSz="914400" rtl="0" eaLnBrk="1" fontAlgn="base"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Compile target – compile to relevant browser target support.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Compiling your code with Babel is needed to support older browsers, but it also makes your code much more verbose.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For example function which is not supported in ES5 but supported in ES6 the code transformation will increase our code.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 angular 8 for example they added a new functionality `</a:t>
            </a:r>
            <a:r>
              <a:rPr lang="en-US" sz="1200" b="1" i="0" kern="1200" dirty="0">
                <a:solidFill>
                  <a:schemeClr val="tx1"/>
                </a:solidFill>
                <a:effectLst/>
                <a:latin typeface="+mn-lt"/>
                <a:ea typeface="+mn-ea"/>
                <a:cs typeface="+mn-cs"/>
              </a:rPr>
              <a:t>Differential Loading by Default` </a:t>
            </a:r>
            <a:r>
              <a:rPr lang="en-US" sz="1200" b="0" i="0" kern="1200" dirty="0">
                <a:solidFill>
                  <a:schemeClr val="tx1"/>
                </a:solidFill>
                <a:effectLst/>
                <a:latin typeface="+mn-lt"/>
                <a:ea typeface="+mn-ea"/>
                <a:cs typeface="+mn-cs"/>
              </a:rPr>
              <a:t>- When users load your application, they’ll automatically get the bundle they need. (</a:t>
            </a:r>
            <a:r>
              <a:rPr lang="en-US" sz="1200" b="0" i="0" u="none" strike="noStrike" kern="1200" dirty="0">
                <a:solidFill>
                  <a:schemeClr val="tx1"/>
                </a:solidFill>
                <a:effectLst/>
                <a:latin typeface="+mn-lt"/>
                <a:ea typeface="+mn-ea"/>
                <a:cs typeface="+mn-cs"/>
                <a:hlinkClick r:id="rId3"/>
              </a:rPr>
              <a:t>Differential loading</a:t>
            </a:r>
            <a:r>
              <a:rPr lang="en-US" sz="1200" b="0" i="0" kern="1200" dirty="0">
                <a:solidFill>
                  <a:schemeClr val="tx1"/>
                </a:solidFill>
                <a:effectLst/>
                <a:latin typeface="+mn-lt"/>
                <a:ea typeface="+mn-ea"/>
                <a:cs typeface="+mn-cs"/>
              </a:rPr>
              <a:t> is a process by which the browser chooses between modern or legacy JavaScript based on its own capabilities. We now take advantage of this by default by performing a modern build (es2015) and a legacy build (es5) of your application.)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this action can reduce 7–20% of their bundle size. (</a:t>
            </a:r>
            <a:r>
              <a:rPr lang="en-US" dirty="0">
                <a:hlinkClick r:id="rId4"/>
              </a:rPr>
              <a:t>https://blog.angular.io/version-8-of-angular-smaller-bundles-cli-apis-and-alignment-with-the-ecosystem-af0261112a27</a:t>
            </a:r>
            <a:r>
              <a:rPr lang="en-US" sz="1200" b="0" i="0" kern="1200" dirty="0">
                <a:solidFill>
                  <a:schemeClr val="tx1"/>
                </a:solidFill>
                <a:effectLst/>
                <a:latin typeface="+mn-lt"/>
                <a:ea typeface="+mn-ea"/>
                <a:cs typeface="+mn-cs"/>
              </a:rPr>
              <a:t>)</a:t>
            </a:r>
          </a:p>
          <a:p>
            <a:pPr marL="628650" marR="0" lvl="1" indent="-171450" algn="l" defTabSz="914400" rtl="0" eaLnBrk="1" fontAlgn="base"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Tree Shaking - </a:t>
            </a:r>
            <a:r>
              <a:rPr lang="en-US" sz="1200" b="0" i="1" kern="1200" dirty="0">
                <a:solidFill>
                  <a:schemeClr val="tx1"/>
                </a:solidFill>
                <a:effectLst/>
                <a:latin typeface="+mn-lt"/>
                <a:ea typeface="+mn-ea"/>
                <a:cs typeface="+mn-cs"/>
              </a:rPr>
              <a:t>Tree shaking</a:t>
            </a:r>
            <a:r>
              <a:rPr lang="en-US" sz="1200" b="0" i="0" kern="1200" dirty="0">
                <a:solidFill>
                  <a:schemeClr val="tx1"/>
                </a:solidFill>
                <a:effectLst/>
                <a:latin typeface="+mn-lt"/>
                <a:ea typeface="+mn-ea"/>
                <a:cs typeface="+mn-cs"/>
              </a:rPr>
              <a:t> is a term commonly used in the JavaScript context for dead-code elimination. It relies on the </a:t>
            </a:r>
            <a:r>
              <a:rPr lang="en-US" sz="1200" b="0" i="0" u="none" strike="noStrike" kern="1200" dirty="0">
                <a:solidFill>
                  <a:schemeClr val="tx1"/>
                </a:solidFill>
                <a:effectLst/>
                <a:latin typeface="+mn-lt"/>
                <a:ea typeface="+mn-ea"/>
                <a:cs typeface="+mn-cs"/>
                <a:hlinkClick r:id="rId5"/>
              </a:rPr>
              <a:t>static structure</a:t>
            </a:r>
            <a:r>
              <a:rPr lang="en-US" sz="1200" b="0" i="0" kern="1200" dirty="0">
                <a:solidFill>
                  <a:schemeClr val="tx1"/>
                </a:solidFill>
                <a:effectLst/>
                <a:latin typeface="+mn-lt"/>
                <a:ea typeface="+mn-ea"/>
                <a:cs typeface="+mn-cs"/>
              </a:rPr>
              <a:t> of ES2015 module syntax, i.e. </a:t>
            </a:r>
            <a:r>
              <a:rPr lang="en-US" sz="1200" b="0" i="0" u="none" strike="noStrike" kern="1200" dirty="0">
                <a:solidFill>
                  <a:schemeClr val="tx1"/>
                </a:solidFill>
                <a:effectLst/>
                <a:latin typeface="+mn-lt"/>
                <a:ea typeface="+mn-ea"/>
                <a:cs typeface="+mn-cs"/>
                <a:hlinkClick r:id="rId6"/>
              </a:rPr>
              <a:t>import</a:t>
            </a:r>
            <a:r>
              <a:rPr lang="en-US" sz="1200" b="0" i="0"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hlinkClick r:id="rId7"/>
              </a:rPr>
              <a:t>export</a:t>
            </a:r>
            <a:r>
              <a:rPr lang="en-US" sz="1200" b="0" i="0" kern="1200" dirty="0">
                <a:solidFill>
                  <a:schemeClr val="tx1"/>
                </a:solidFill>
                <a:effectLst/>
                <a:latin typeface="+mn-lt"/>
                <a:ea typeface="+mn-ea"/>
                <a:cs typeface="+mn-cs"/>
              </a:rPr>
              <a:t>. The name and concept have been popularized by the ES2015 module bundler </a:t>
            </a:r>
            <a:r>
              <a:rPr lang="en-US" sz="1200" b="0" i="0" u="none" strike="noStrike" kern="1200" dirty="0">
                <a:solidFill>
                  <a:schemeClr val="tx1"/>
                </a:solidFill>
                <a:effectLst/>
                <a:latin typeface="+mn-lt"/>
                <a:ea typeface="+mn-ea"/>
                <a:cs typeface="+mn-cs"/>
                <a:hlinkClick r:id="rId8"/>
              </a:rPr>
              <a:t>rollup</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Tree shaking allows you to load only the parts of a package you need, rather than the whole package.</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marL="628650" lvl="1" indent="-171450" algn="l" rtl="0" fontAlgn="base">
              <a:buFontTx/>
              <a:buChar char="-"/>
            </a:pPr>
            <a:r>
              <a:rPr lang="en-US" sz="1200" b="0" i="0" kern="1200" dirty="0">
                <a:solidFill>
                  <a:schemeClr val="tx1"/>
                </a:solidFill>
                <a:effectLst/>
                <a:latin typeface="+mn-lt"/>
                <a:ea typeface="+mn-ea"/>
                <a:cs typeface="+mn-cs"/>
              </a:rPr>
              <a:t>Quicker download times for your users.</a:t>
            </a:r>
          </a:p>
          <a:p>
            <a:pPr marL="628650" lvl="1" indent="-171450" algn="l" rtl="0" fontAlgn="base">
              <a:buFontTx/>
              <a:buChar char="-"/>
            </a:pPr>
            <a:r>
              <a:rPr lang="en-US" sz="1200" b="0" i="0" kern="1200" dirty="0">
                <a:solidFill>
                  <a:schemeClr val="tx1"/>
                </a:solidFill>
                <a:effectLst/>
                <a:latin typeface="+mn-lt"/>
                <a:ea typeface="+mn-ea"/>
                <a:cs typeface="+mn-cs"/>
              </a:rPr>
              <a:t>Reduced bandwidth consumption of your website.</a:t>
            </a:r>
          </a:p>
          <a:p>
            <a:pPr marL="628650" lvl="1" indent="-171450" algn="l" rtl="0" fontAlgn="base">
              <a:buFontTx/>
              <a:buChar char="-"/>
            </a:pPr>
            <a:r>
              <a:rPr lang="en-US" sz="1200" b="0" i="0" kern="1200" dirty="0">
                <a:solidFill>
                  <a:schemeClr val="tx1"/>
                </a:solidFill>
                <a:effectLst/>
                <a:latin typeface="+mn-lt"/>
                <a:ea typeface="+mn-ea"/>
                <a:cs typeface="+mn-cs"/>
              </a:rPr>
              <a:t>Reduced number of HTTP requests on your server when combining many JavaScript files into one compressed file, thus reducing the server load and allowing more visitors to access your website.</a:t>
            </a:r>
          </a:p>
          <a:p>
            <a:pPr marL="628650" lvl="1" indent="-171450" algn="l" rtl="0" fontAlgn="base">
              <a:buFontTx/>
              <a:buChar char="-"/>
            </a:pPr>
            <a:r>
              <a:rPr lang="en-US" sz="1200" b="0" i="0" kern="1200" dirty="0">
                <a:solidFill>
                  <a:schemeClr val="tx1"/>
                </a:solidFill>
                <a:effectLst/>
                <a:latin typeface="+mn-lt"/>
                <a:ea typeface="+mn-ea"/>
                <a:cs typeface="+mn-cs"/>
              </a:rPr>
              <a:t>Comments and whitespace are not needed for JavaScript execution; Removing them will reduce file size and speed up script execution times.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9"/>
              </a:rPr>
              <a:t>https://stackoverflow.com/questions/16691506/what-is-gzip-compression</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10"/>
              </a:rPr>
              <a:t>https://www.imperva.com/learn/performance/minification/</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11"/>
              </a:rPr>
              <a:t>https://javascript-minifier.com/</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12"/>
              </a:rPr>
              <a:t>https://jscompress.com/</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13"/>
              </a:rPr>
              <a:t>https://www.debugbear.com/blog/reducing-javascript-bundle-size</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14"/>
              </a:rPr>
              <a:t>https://medium.com/oyotech/how-brotli-compression-gave-us-37-latency-improvement-14d41e50fee4</a:t>
            </a: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4</a:t>
            </a:fld>
            <a:endParaRPr lang="he-IL"/>
          </a:p>
        </p:txBody>
      </p:sp>
    </p:spTree>
    <p:extLst>
      <p:ext uri="{BB962C8B-B14F-4D97-AF65-F5344CB8AC3E}">
        <p14:creationId xmlns:p14="http://schemas.microsoft.com/office/powerpoint/2010/main" val="3777271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modern web app, 2/3 percent is media content, so it will be good to optimize it.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Media Size:</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dirty="0"/>
              <a:t>Check for extra-large downloads – first, sort your downloads and see what is the bigger files you are download and think what is the value for this resource, if it worth it.</a:t>
            </a:r>
            <a:br>
              <a:rPr lang="en-US" b="0" dirty="0"/>
            </a:br>
            <a:r>
              <a:rPr lang="en-US" b="0" dirty="0"/>
              <a:t>For examples, there are some websites which downloads animated gif which is size is 5 times bigger then the whole size and was beyond the fold (</a:t>
            </a:r>
            <a:r>
              <a:rPr lang="en-US" sz="1200" b="0" i="0" kern="1200" dirty="0">
                <a:solidFill>
                  <a:schemeClr val="tx1"/>
                </a:solidFill>
                <a:effectLst/>
                <a:latin typeface="+mn-lt"/>
                <a:ea typeface="+mn-ea"/>
                <a:cs typeface="+mn-cs"/>
              </a:rPr>
              <a:t>The fold is a term used by webmasters and website owners to mean the portion of your site which can be shown when first entering the site without scrolling down at all.</a:t>
            </a:r>
            <a:r>
              <a:rPr lang="en-US" b="0" dirty="0"/>
              <a:t>),</a:t>
            </a:r>
            <a:br>
              <a:rPr lang="en-US" b="0" dirty="0"/>
            </a:br>
            <a:r>
              <a:rPr lang="en-US" b="0" dirty="0"/>
              <a:t>or website which is downloading video which is not played in mobile at all but still being downloaded.</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dirty="0"/>
              <a:t>Prefer JPG to PNG – JPG is lossy compression so it can be 10 time smaller then PNG and the user will not tell the different, use PNG only if you need transparency.</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dirty="0"/>
              <a:t>Convert JPG and PNG to </a:t>
            </a:r>
            <a:r>
              <a:rPr lang="en-US" b="0" dirty="0" err="1"/>
              <a:t>WebP</a:t>
            </a:r>
            <a:r>
              <a:rPr lang="en-US" b="0" dirty="0"/>
              <a:t> – it’s the new standard. </a:t>
            </a:r>
            <a:r>
              <a:rPr lang="en-US" sz="1200" b="0" i="0" kern="1200" dirty="0" err="1">
                <a:solidFill>
                  <a:schemeClr val="tx1"/>
                </a:solidFill>
                <a:effectLst/>
                <a:latin typeface="+mn-lt"/>
                <a:ea typeface="+mn-ea"/>
                <a:cs typeface="+mn-cs"/>
              </a:rPr>
              <a:t>WebP</a:t>
            </a:r>
            <a:r>
              <a:rPr lang="en-US" sz="1200" b="0" i="0" kern="1200" dirty="0">
                <a:solidFill>
                  <a:schemeClr val="tx1"/>
                </a:solidFill>
                <a:effectLst/>
                <a:latin typeface="+mn-lt"/>
                <a:ea typeface="+mn-ea"/>
                <a:cs typeface="+mn-cs"/>
              </a:rPr>
              <a:t> is a modern </a:t>
            </a:r>
            <a:r>
              <a:rPr lang="en-US" sz="1200" b="1" i="0" kern="1200" dirty="0">
                <a:solidFill>
                  <a:schemeClr val="tx1"/>
                </a:solidFill>
                <a:effectLst/>
                <a:latin typeface="+mn-lt"/>
                <a:ea typeface="+mn-ea"/>
                <a:cs typeface="+mn-cs"/>
              </a:rPr>
              <a:t>image format</a:t>
            </a:r>
            <a:r>
              <a:rPr lang="en-US" sz="1200" b="0" i="0" kern="1200" dirty="0">
                <a:solidFill>
                  <a:schemeClr val="tx1"/>
                </a:solidFill>
                <a:effectLst/>
                <a:latin typeface="+mn-lt"/>
                <a:ea typeface="+mn-ea"/>
                <a:cs typeface="+mn-cs"/>
              </a:rPr>
              <a:t> that provides superior </a:t>
            </a:r>
            <a:r>
              <a:rPr lang="en-US" sz="1200" b="1" i="0" kern="1200" dirty="0">
                <a:solidFill>
                  <a:schemeClr val="tx1"/>
                </a:solidFill>
                <a:effectLst/>
                <a:latin typeface="+mn-lt"/>
                <a:ea typeface="+mn-ea"/>
                <a:cs typeface="+mn-cs"/>
              </a:rPr>
              <a:t>lossless and lossy</a:t>
            </a:r>
            <a:r>
              <a:rPr lang="en-US" sz="1200" b="0" i="0" kern="1200" dirty="0">
                <a:solidFill>
                  <a:schemeClr val="tx1"/>
                </a:solidFill>
                <a:effectLst/>
                <a:latin typeface="+mn-lt"/>
                <a:ea typeface="+mn-ea"/>
                <a:cs typeface="+mn-cs"/>
              </a:rPr>
              <a:t> compression for images on the web. Using </a:t>
            </a:r>
            <a:r>
              <a:rPr lang="en-US" sz="1200" b="0" i="0" kern="1200" dirty="0" err="1">
                <a:solidFill>
                  <a:schemeClr val="tx1"/>
                </a:solidFill>
                <a:effectLst/>
                <a:latin typeface="+mn-lt"/>
                <a:ea typeface="+mn-ea"/>
                <a:cs typeface="+mn-cs"/>
              </a:rPr>
              <a:t>WebP</a:t>
            </a:r>
            <a:r>
              <a:rPr lang="en-US" sz="1200" b="0" i="0" kern="1200" dirty="0">
                <a:solidFill>
                  <a:schemeClr val="tx1"/>
                </a:solidFill>
                <a:effectLst/>
                <a:latin typeface="+mn-lt"/>
                <a:ea typeface="+mn-ea"/>
                <a:cs typeface="+mn-cs"/>
              </a:rPr>
              <a:t>, webmasters and web developers can create smaller, richer images that make the web faster.</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Prefer SVG – SVG is better then everything else, it’s vector so the size will be very small (talk about SVG animation I did in SVG) and it will give us the best quality compering to the other alternatives.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best will be embed it to the HTML</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Avoid GIF (prefer video) – for images we will prefer </a:t>
            </a:r>
            <a:r>
              <a:rPr lang="en-US" sz="1200" b="0" i="0" kern="1200" dirty="0" err="1">
                <a:solidFill>
                  <a:schemeClr val="tx1"/>
                </a:solidFill>
                <a:effectLst/>
                <a:latin typeface="+mn-lt"/>
                <a:ea typeface="+mn-ea"/>
                <a:cs typeface="+mn-cs"/>
              </a:rPr>
              <a:t>WebP</a:t>
            </a:r>
            <a:r>
              <a:rPr lang="en-US" sz="1200" b="0" i="0" kern="1200" dirty="0">
                <a:solidFill>
                  <a:schemeClr val="tx1"/>
                </a:solidFill>
                <a:effectLst/>
                <a:latin typeface="+mn-lt"/>
                <a:ea typeface="+mn-ea"/>
                <a:cs typeface="+mn-cs"/>
              </a:rPr>
              <a:t> or jpg (2.5 smaller then gif), but when we usually use GIF? For animated images.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We can replace it by using video mp4 or new standard </a:t>
            </a:r>
            <a:r>
              <a:rPr lang="en-US" sz="1200" b="0" i="0" kern="1200" dirty="0" err="1">
                <a:solidFill>
                  <a:schemeClr val="tx1"/>
                </a:solidFill>
                <a:effectLst/>
                <a:latin typeface="+mn-lt"/>
                <a:ea typeface="+mn-ea"/>
                <a:cs typeface="+mn-cs"/>
              </a:rPr>
              <a:t>WebM</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cost savings between a GIF and a video can be pretty significant.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For example, GIF in size of </a:t>
            </a:r>
            <a:r>
              <a:rPr lang="en-US" sz="1200" b="1" i="0" kern="1200" dirty="0">
                <a:solidFill>
                  <a:schemeClr val="tx1"/>
                </a:solidFill>
                <a:effectLst/>
                <a:latin typeface="+mn-lt"/>
                <a:ea typeface="+mn-ea"/>
                <a:cs typeface="+mn-cs"/>
              </a:rPr>
              <a:t>3.7 MB</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will be </a:t>
            </a:r>
            <a:r>
              <a:rPr lang="en-US" sz="1200" b="1" i="0" kern="1200" dirty="0">
                <a:solidFill>
                  <a:schemeClr val="tx1"/>
                </a:solidFill>
                <a:effectLst/>
                <a:latin typeface="+mn-lt"/>
                <a:ea typeface="+mn-ea"/>
                <a:cs typeface="+mn-cs"/>
              </a:rPr>
              <a:t>551 KB</a:t>
            </a:r>
            <a:r>
              <a:rPr lang="en-US" sz="1200" b="0" i="0" kern="1200" dirty="0">
                <a:solidFill>
                  <a:schemeClr val="tx1"/>
                </a:solidFill>
                <a:effectLst/>
                <a:latin typeface="+mn-lt"/>
                <a:ea typeface="+mn-ea"/>
                <a:cs typeface="+mn-cs"/>
              </a:rPr>
              <a:t> in MP4 version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and in </a:t>
            </a:r>
            <a:r>
              <a:rPr lang="en-US" sz="1200" b="0" i="0" kern="1200" dirty="0" err="1">
                <a:solidFill>
                  <a:schemeClr val="tx1"/>
                </a:solidFill>
                <a:effectLst/>
                <a:latin typeface="+mn-lt"/>
                <a:ea typeface="+mn-ea"/>
                <a:cs typeface="+mn-cs"/>
              </a:rPr>
              <a:t>WebM</a:t>
            </a:r>
            <a:r>
              <a:rPr lang="en-US" sz="1200" b="0" i="0" kern="1200" dirty="0">
                <a:solidFill>
                  <a:schemeClr val="tx1"/>
                </a:solidFill>
                <a:effectLst/>
                <a:latin typeface="+mn-lt"/>
                <a:ea typeface="+mn-ea"/>
                <a:cs typeface="+mn-cs"/>
              </a:rPr>
              <a:t> version will be </a:t>
            </a:r>
            <a:r>
              <a:rPr lang="en-US" sz="1200" b="1" i="0" kern="1200" dirty="0">
                <a:solidFill>
                  <a:schemeClr val="tx1"/>
                </a:solidFill>
                <a:effectLst/>
                <a:latin typeface="+mn-lt"/>
                <a:ea typeface="+mn-ea"/>
                <a:cs typeface="+mn-cs"/>
              </a:rPr>
              <a:t>341 KB</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Animated GIFs have three key traits that a video needs to replicate:</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They play automatically.</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They loop continuously (usually, but it is possible to prevent looping).	</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They're silent.</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We can achieve all of that in videos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dirty="0"/>
              <a:t>Reduce quality, especially for background images – most of the time we can reduce image quality without user notice it spicily for background images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dirty="0"/>
              <a:t>Woff2 - </a:t>
            </a:r>
            <a:r>
              <a:rPr lang="en-US" sz="1200" b="0" i="0" kern="1200" dirty="0">
                <a:solidFill>
                  <a:schemeClr val="tx1"/>
                </a:solidFill>
                <a:effectLst/>
                <a:latin typeface="+mn-lt"/>
                <a:ea typeface="+mn-ea"/>
                <a:cs typeface="+mn-cs"/>
              </a:rPr>
              <a:t>WOFF2 is a font format that provides, on average, a 30% reduction in file size, thus helping Web fonts load more quickly in compatible browsers.</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3"/>
              </a:rPr>
              <a:t>https://web.dev/replace-gifs-with-videos</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5</a:t>
            </a:fld>
            <a:endParaRPr lang="he-IL"/>
          </a:p>
        </p:txBody>
      </p:sp>
    </p:spTree>
    <p:extLst>
      <p:ext uri="{BB962C8B-B14F-4D97-AF65-F5344CB8AC3E}">
        <p14:creationId xmlns:p14="http://schemas.microsoft.com/office/powerpoint/2010/main" val="36826523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Code splitting is a technique where, rather than loading your scripts as one big file, you break it up into smaller parts and only load what’s needed on that page.</a:t>
            </a:r>
          </a:p>
          <a:p>
            <a:pPr algn="l" rtl="0"/>
            <a:r>
              <a:rPr lang="en-US" sz="1200" b="0" i="0" kern="1200" dirty="0">
                <a:solidFill>
                  <a:schemeClr val="tx1"/>
                </a:solidFill>
                <a:effectLst/>
                <a:latin typeface="+mn-lt"/>
                <a:ea typeface="+mn-ea"/>
                <a:cs typeface="+mn-cs"/>
              </a:rPr>
              <a:t>For projects with large amounts of JavaScript, this can have a big improvement on performance.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react we are doing it by import (we can give the chunk a name by putting a comment)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angular 8 they change the syntax to be align with the industry, in your route, under </a:t>
            </a:r>
            <a:r>
              <a:rPr lang="en-US" b="0" dirty="0" err="1"/>
              <a:t>loadChildren</a:t>
            </a:r>
            <a:r>
              <a:rPr lang="en-US" b="0" dirty="0"/>
              <a:t> defined your dynamic import and webpack will do the rest for you.</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3"/>
              </a:rPr>
              <a:t>https://webpack.js.org/guides/code-splitting/#dynamic-imports</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4"/>
              </a:rPr>
              <a:t>https://gomakethings.com/code-splitting-with-vanilla-js/</a:t>
            </a: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6</a:t>
            </a:fld>
            <a:endParaRPr lang="he-IL"/>
          </a:p>
        </p:txBody>
      </p:sp>
    </p:spTree>
    <p:extLst>
      <p:ext uri="{BB962C8B-B14F-4D97-AF65-F5344CB8AC3E}">
        <p14:creationId xmlns:p14="http://schemas.microsoft.com/office/powerpoint/2010/main" val="1189839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Web pages often contain a large number of images, which contribute to data-usage, </a:t>
            </a:r>
            <a:r>
              <a:rPr lang="en-US" sz="1200" b="0" i="0" u="none" strike="noStrike" kern="1200" dirty="0">
                <a:solidFill>
                  <a:schemeClr val="tx1"/>
                </a:solidFill>
                <a:effectLst/>
                <a:latin typeface="+mn-lt"/>
                <a:ea typeface="+mn-ea"/>
                <a:cs typeface="+mn-cs"/>
                <a:hlinkClick r:id="rId3"/>
              </a:rPr>
              <a:t>page-bloat</a:t>
            </a:r>
            <a:r>
              <a:rPr lang="en-US" sz="1200" b="0" i="0" kern="1200" dirty="0">
                <a:solidFill>
                  <a:schemeClr val="tx1"/>
                </a:solidFill>
                <a:effectLst/>
                <a:latin typeface="+mn-lt"/>
                <a:ea typeface="+mn-ea"/>
                <a:cs typeface="+mn-cs"/>
              </a:rPr>
              <a:t> and how fast a page can load. Many of these images are offscreen, requiring a user to scroll in order to view them.</a:t>
            </a:r>
          </a:p>
          <a:p>
            <a:pPr algn="l" rtl="0"/>
            <a:endParaRPr lang="en-US" sz="1200" b="0" i="0" kern="1200" dirty="0">
              <a:solidFill>
                <a:schemeClr val="tx1"/>
              </a:solidFill>
              <a:effectLst/>
              <a:latin typeface="+mn-lt"/>
              <a:ea typeface="+mn-ea"/>
              <a:cs typeface="+mn-cs"/>
            </a:endParaRPr>
          </a:p>
          <a:p>
            <a:pPr algn="l" rtl="0"/>
            <a:r>
              <a:rPr lang="en-US" sz="1200" b="0" kern="1200" dirty="0">
                <a:solidFill>
                  <a:schemeClr val="tx1"/>
                </a:solidFill>
                <a:effectLst/>
                <a:latin typeface="+mn-lt"/>
                <a:ea typeface="+mn-ea"/>
                <a:cs typeface="+mn-cs"/>
              </a:rPr>
              <a:t>Why lazy load images or video instead of just </a:t>
            </a:r>
            <a:r>
              <a:rPr lang="en-US" sz="1200" b="0" i="1" kern="1200" dirty="0">
                <a:solidFill>
                  <a:schemeClr val="tx1"/>
                </a:solidFill>
                <a:effectLst/>
                <a:latin typeface="+mn-lt"/>
                <a:ea typeface="+mn-ea"/>
                <a:cs typeface="+mn-cs"/>
              </a:rPr>
              <a:t>loading</a:t>
            </a:r>
            <a:r>
              <a:rPr lang="en-US" sz="1200" b="0" kern="1200" dirty="0">
                <a:solidFill>
                  <a:schemeClr val="tx1"/>
                </a:solidFill>
                <a:effectLst/>
                <a:latin typeface="+mn-lt"/>
                <a:ea typeface="+mn-ea"/>
                <a:cs typeface="+mn-cs"/>
              </a:rPr>
              <a:t> them?</a:t>
            </a:r>
          </a:p>
          <a:p>
            <a:pPr algn="l" rtl="0"/>
            <a:r>
              <a:rPr lang="en-US" sz="1200" b="0" i="0" kern="1200" dirty="0">
                <a:solidFill>
                  <a:schemeClr val="tx1"/>
                </a:solidFill>
                <a:effectLst/>
                <a:latin typeface="+mn-lt"/>
                <a:ea typeface="+mn-ea"/>
                <a:cs typeface="+mn-cs"/>
              </a:rPr>
              <a:t>Because it's possible you're loading stuff the user may never see. This is problematic for a couple reasons:</a:t>
            </a:r>
          </a:p>
          <a:p>
            <a:pPr marL="171450" indent="-171450" algn="l" rtl="0">
              <a:buFontTx/>
              <a:buChar char="-"/>
            </a:pPr>
            <a:r>
              <a:rPr lang="en-US" sz="1200" b="0" i="0" kern="1200" dirty="0">
                <a:solidFill>
                  <a:schemeClr val="tx1"/>
                </a:solidFill>
                <a:effectLst/>
                <a:latin typeface="+mn-lt"/>
                <a:ea typeface="+mn-ea"/>
                <a:cs typeface="+mn-cs"/>
              </a:rPr>
              <a:t>It wastes data. On unmetered connections, this isn't the worst thing that could happen (although you could be using that precious bandwidth for downloading other resources that are indeed going to be seen by the user). On limited data plans, however, loading stuff the user never sees could effectively be a waste of their money.</a:t>
            </a:r>
          </a:p>
          <a:p>
            <a:pPr marL="171450" indent="-171450" algn="l" rtl="0">
              <a:buFontTx/>
              <a:buChar char="-"/>
            </a:pPr>
            <a:r>
              <a:rPr lang="en-US" sz="1200" b="0" i="0" kern="1200" dirty="0">
                <a:solidFill>
                  <a:schemeClr val="tx1"/>
                </a:solidFill>
                <a:effectLst/>
                <a:latin typeface="+mn-lt"/>
                <a:ea typeface="+mn-ea"/>
                <a:cs typeface="+mn-cs"/>
              </a:rPr>
              <a:t>It wastes processing time, battery, and other system resources. After a media resource is downloaded, the browser must decode it and render its content in the viewport.</a:t>
            </a:r>
          </a:p>
          <a:p>
            <a:pPr algn="l" rtl="0"/>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When we lazy load images and video, we reduce initial page load time, initial page weight, and system resource usage, all of which have positive impacts on performance. In this guide, we'll cover some techniques and offer guidance for lazy loading images and video, as well as </a:t>
            </a:r>
            <a:r>
              <a:rPr lang="en-US" sz="1200" b="0" i="0" u="none" strike="noStrike" kern="1200" dirty="0">
                <a:solidFill>
                  <a:schemeClr val="tx1"/>
                </a:solidFill>
                <a:effectLst/>
                <a:latin typeface="+mn-lt"/>
                <a:ea typeface="+mn-ea"/>
                <a:cs typeface="+mn-cs"/>
                <a:hlinkClick r:id="rId4"/>
              </a:rPr>
              <a:t>a short list of some commonly used libraries</a:t>
            </a:r>
            <a:r>
              <a:rPr lang="en-US" sz="1200" b="0" i="0" kern="1200" dirty="0">
                <a:solidFill>
                  <a:schemeClr val="tx1"/>
                </a:solidFill>
                <a:effectLst/>
                <a:latin typeface="+mn-lt"/>
                <a:ea typeface="+mn-ea"/>
                <a:cs typeface="+mn-cs"/>
              </a:rPr>
              <a:t>.</a:t>
            </a:r>
          </a:p>
          <a:p>
            <a:pPr algn="l" rtl="0"/>
            <a:endParaRPr lang="en-US" sz="1200" b="0" i="0" kern="1200" dirty="0">
              <a:solidFill>
                <a:schemeClr val="tx1"/>
              </a:solidFill>
              <a:effectLst/>
              <a:latin typeface="+mn-lt"/>
              <a:ea typeface="+mn-ea"/>
              <a:cs typeface="+mn-cs"/>
            </a:endParaRPr>
          </a:p>
          <a:p>
            <a:pPr algn="l" rtl="0"/>
            <a:r>
              <a:rPr lang="en-US" b="0" dirty="0"/>
              <a:t>[Thus images we don’t want to load at all (or load very low quality) and load them only when they are in user view port.]</a:t>
            </a:r>
          </a:p>
          <a:p>
            <a:pPr algn="l" rtl="0"/>
            <a:endParaRPr lang="en-US" b="0" dirty="0"/>
          </a:p>
          <a:p>
            <a:pPr algn="l" rtl="0"/>
            <a:r>
              <a:rPr lang="en-US" b="0" dirty="0"/>
              <a:t>How can we achieve it?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New native </a:t>
            </a:r>
            <a:r>
              <a:rPr lang="en-US" sz="1200" b="0" i="0" kern="1200" dirty="0">
                <a:solidFill>
                  <a:schemeClr val="tx1"/>
                </a:solidFill>
                <a:effectLst/>
                <a:latin typeface="+mn-lt"/>
                <a:ea typeface="+mn-ea"/>
                <a:cs typeface="+mn-cs"/>
              </a:rPr>
              <a:t>loading attribute. We have 3 arguments: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lazy: is a good candidate for lazy loading.</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eager: is not a good candidate for lazy loading. Load right away.</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auto: browser will determine whether or not to lazily load.</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Second option is by </a:t>
            </a:r>
            <a:r>
              <a:rPr lang="en-US" sz="1200" b="0" kern="1200" dirty="0">
                <a:solidFill>
                  <a:schemeClr val="tx1"/>
                </a:solidFill>
                <a:effectLst/>
                <a:latin typeface="+mn-lt"/>
                <a:ea typeface="+mn-ea"/>
                <a:cs typeface="+mn-cs"/>
              </a:rPr>
              <a:t>Intersection observer - </a:t>
            </a:r>
            <a:r>
              <a:rPr lang="en-US" sz="1200" b="0" i="0" kern="1200" dirty="0">
                <a:solidFill>
                  <a:schemeClr val="tx1"/>
                </a:solidFill>
                <a:effectLst/>
                <a:latin typeface="+mn-lt"/>
                <a:ea typeface="+mn-ea"/>
                <a:cs typeface="+mn-cs"/>
              </a:rPr>
              <a:t>Intersection observer is easier to use and read than code relying on various event handlers, because developers only need to register an observer to watch elements rather than writing tedious element visibility detection code. All that's left to do for the developer is to decide what to do when an element is visible.</a:t>
            </a:r>
            <a:endParaRPr lang="en-US" sz="1200" b="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5"/>
              </a:rPr>
              <a:t>https://developers.google.com/web/fundamentals/performance/lazy-loading-guidance/images-and-video/</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6"/>
              </a:rPr>
              <a:t>https://addyosmani.com/blog/lazy-loading/</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7"/>
              </a:rPr>
              <a:t>https://www.sitepoint.com/five-techniques-lazy-load-images-website-performance/</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8"/>
              </a:rPr>
              <a:t>https://html.com/attributes/img-srcset/</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7</a:t>
            </a:fld>
            <a:endParaRPr lang="he-IL"/>
          </a:p>
        </p:txBody>
      </p:sp>
    </p:spTree>
    <p:extLst>
      <p:ext uri="{BB962C8B-B14F-4D97-AF65-F5344CB8AC3E}">
        <p14:creationId xmlns:p14="http://schemas.microsoft.com/office/powerpoint/2010/main" val="21215806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dirty="0">
                <a:solidFill>
                  <a:schemeClr val="bg1"/>
                </a:solidFill>
              </a:rPr>
              <a:t>CSS critical path</a:t>
            </a:r>
          </a:p>
          <a:p>
            <a:pPr algn="l" rtl="0"/>
            <a:endParaRPr lang="en-US" sz="1200" dirty="0">
              <a:solidFill>
                <a:schemeClr val="bg1"/>
              </a:solidFill>
            </a:endParaRPr>
          </a:p>
          <a:p>
            <a:pPr algn="l" rtl="0"/>
            <a:r>
              <a:rPr lang="en-US" sz="1200" dirty="0">
                <a:solidFill>
                  <a:schemeClr val="bg1"/>
                </a:solidFill>
              </a:rPr>
              <a:t>Let’s take a look at the next picture, what we are seen here?</a:t>
            </a:r>
          </a:p>
          <a:p>
            <a:pPr algn="l" rtl="0"/>
            <a:r>
              <a:rPr lang="en-US" sz="1200" dirty="0">
                <a:solidFill>
                  <a:schemeClr val="bg1"/>
                </a:solidFill>
              </a:rPr>
              <a:t>When we are going to a web site we are receiving an index.html file and our browser start to parse it and build the our DOM.</a:t>
            </a:r>
            <a:br>
              <a:rPr lang="en-US" sz="1200" dirty="0">
                <a:solidFill>
                  <a:schemeClr val="bg1"/>
                </a:solidFill>
              </a:rPr>
            </a:br>
            <a:r>
              <a:rPr lang="en-US" sz="1200" dirty="0">
                <a:solidFill>
                  <a:schemeClr val="bg1"/>
                </a:solidFill>
              </a:rPr>
              <a:t>The browser is reading header an start to fetch the data in it.</a:t>
            </a:r>
          </a:p>
          <a:p>
            <a:pPr algn="l" rtl="0"/>
            <a:r>
              <a:rPr lang="en-US" sz="1200" dirty="0">
                <a:solidFill>
                  <a:schemeClr val="bg1"/>
                </a:solidFill>
              </a:rPr>
              <a:t>Over there we will have our CSS file and we will fetch it, when it will be received we will build our CSSOM and then the browser will render the page. </a:t>
            </a:r>
          </a:p>
          <a:p>
            <a:pPr algn="l" rtl="0"/>
            <a:r>
              <a:rPr lang="en-US" sz="1200" dirty="0">
                <a:solidFill>
                  <a:schemeClr val="bg1"/>
                </a:solidFill>
              </a:rPr>
              <a:t>This is very high level how it’s working.</a:t>
            </a:r>
          </a:p>
          <a:p>
            <a:pPr algn="l" rtl="0"/>
            <a:endParaRPr lang="en-US" sz="1200" dirty="0">
              <a:solidFill>
                <a:schemeClr val="bg1"/>
              </a:solidFill>
            </a:endParaRPr>
          </a:p>
          <a:p>
            <a:pPr algn="l" rtl="0"/>
            <a:r>
              <a:rPr lang="en-US" sz="1200" b="0" i="0" kern="1200" dirty="0">
                <a:solidFill>
                  <a:schemeClr val="tx1"/>
                </a:solidFill>
                <a:effectLst/>
                <a:latin typeface="+mn-lt"/>
                <a:ea typeface="+mn-ea"/>
                <a:cs typeface="+mn-cs"/>
              </a:rPr>
              <a:t>Now, as you can see, A request for a CSS file can significantly increase the time it takes a web page to render.</a:t>
            </a:r>
          </a:p>
          <a:p>
            <a:pPr algn="l" rtl="0"/>
            <a:r>
              <a:rPr lang="en-US" sz="1200" b="0" i="0" kern="1200" dirty="0">
                <a:solidFill>
                  <a:schemeClr val="tx1"/>
                </a:solidFill>
                <a:effectLst/>
                <a:latin typeface="+mn-lt"/>
                <a:ea typeface="+mn-ea"/>
                <a:cs typeface="+mn-cs"/>
              </a:rPr>
              <a:t>The reason is that by default the browser will delay page rendering until it has finished loading, parsing and executing all the CSS files referenced in the </a:t>
            </a:r>
            <a:r>
              <a:rPr lang="en-US" dirty="0"/>
              <a:t>&lt;head&gt;</a:t>
            </a:r>
            <a:r>
              <a:rPr lang="en-US" sz="1200" b="0" i="0" kern="1200" dirty="0">
                <a:solidFill>
                  <a:schemeClr val="tx1"/>
                </a:solidFill>
                <a:effectLst/>
                <a:latin typeface="+mn-lt"/>
                <a:ea typeface="+mn-ea"/>
                <a:cs typeface="+mn-cs"/>
              </a:rPr>
              <a:t> of your page.</a:t>
            </a:r>
          </a:p>
          <a:p>
            <a:pPr algn="l" rtl="0"/>
            <a:r>
              <a:rPr lang="en-US" sz="1200" b="0" i="0" kern="1200" dirty="0">
                <a:solidFill>
                  <a:schemeClr val="tx1"/>
                </a:solidFill>
                <a:effectLst/>
                <a:latin typeface="+mn-lt"/>
                <a:ea typeface="+mn-ea"/>
                <a:cs typeface="+mn-cs"/>
              </a:rPr>
              <a:t>It does this because it needs to calculate the layout of the page.</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Unfortunately, this means that if we have a really large CSS file and it takes a while to download,</a:t>
            </a:r>
          </a:p>
          <a:p>
            <a:pPr algn="l" rtl="0"/>
            <a:r>
              <a:rPr lang="en-US" sz="1200" b="0" i="0" kern="1200" dirty="0">
                <a:solidFill>
                  <a:schemeClr val="tx1"/>
                </a:solidFill>
                <a:effectLst/>
                <a:latin typeface="+mn-lt"/>
                <a:ea typeface="+mn-ea"/>
                <a:cs typeface="+mn-cs"/>
              </a:rPr>
              <a:t>our users will end up waiting until the </a:t>
            </a:r>
            <a:r>
              <a:rPr lang="en-US" sz="1200" b="0" i="1" kern="1200" dirty="0">
                <a:solidFill>
                  <a:schemeClr val="tx1"/>
                </a:solidFill>
                <a:effectLst/>
                <a:latin typeface="+mn-lt"/>
                <a:ea typeface="+mn-ea"/>
                <a:cs typeface="+mn-cs"/>
              </a:rPr>
              <a:t>whole file</a:t>
            </a:r>
            <a:r>
              <a:rPr lang="en-US" sz="1200" b="0" i="0" kern="1200" dirty="0">
                <a:solidFill>
                  <a:schemeClr val="tx1"/>
                </a:solidFill>
                <a:effectLst/>
                <a:latin typeface="+mn-lt"/>
                <a:ea typeface="+mn-ea"/>
                <a:cs typeface="+mn-cs"/>
              </a:rPr>
              <a:t> has been downloaded before the browser can begin rendering the page.</a:t>
            </a:r>
          </a:p>
          <a:p>
            <a:pPr algn="l" rtl="0"/>
            <a:r>
              <a:rPr lang="en-US" sz="1200" b="0" i="0" kern="1200" dirty="0">
                <a:solidFill>
                  <a:schemeClr val="tx1"/>
                </a:solidFill>
                <a:effectLst/>
                <a:latin typeface="+mn-lt"/>
                <a:ea typeface="+mn-ea"/>
                <a:cs typeface="+mn-cs"/>
              </a:rPr>
              <a:t>Fortunately, there is a sneaky technique that allows us to optimize the delivery of our CSS and mitigate the blocking.</a:t>
            </a:r>
          </a:p>
          <a:p>
            <a:pPr algn="l" rtl="0"/>
            <a:r>
              <a:rPr lang="en-US" sz="1200" b="0" i="0" kern="1200" dirty="0">
                <a:solidFill>
                  <a:schemeClr val="tx1"/>
                </a:solidFill>
                <a:effectLst/>
                <a:latin typeface="+mn-lt"/>
                <a:ea typeface="+mn-ea"/>
                <a:cs typeface="+mn-cs"/>
              </a:rPr>
              <a:t>This technique is known as optimizing the </a:t>
            </a:r>
            <a:r>
              <a:rPr lang="en-US" sz="1200" b="0" i="0" u="none" strike="noStrike" kern="1200" dirty="0">
                <a:solidFill>
                  <a:schemeClr val="tx1"/>
                </a:solidFill>
                <a:effectLst/>
                <a:latin typeface="+mn-lt"/>
                <a:ea typeface="+mn-ea"/>
                <a:cs typeface="+mn-cs"/>
                <a:hlinkClick r:id="rId3"/>
              </a:rPr>
              <a:t>critical rendering path.</a:t>
            </a: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To start working with the critical CSS for our web page, we need to change our approach to the way we handle the CSS – this means splitting it into two files.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For the first file, we extract only the minimum set of CSS required to render the above-the-fold content,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and then we inline it in the web page. For the second file, or the non-critical CSS, we asynchronously load it so as not to block the web page.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It might seem a bit weird at first, but by </a:t>
            </a:r>
            <a:r>
              <a:rPr lang="en-US" sz="1200" b="0" i="0" kern="1200" dirty="0" err="1">
                <a:solidFill>
                  <a:schemeClr val="tx1"/>
                </a:solidFill>
                <a:effectLst/>
                <a:latin typeface="+mn-lt"/>
                <a:ea typeface="+mn-ea"/>
                <a:cs typeface="+mn-cs"/>
              </a:rPr>
              <a:t>inlining</a:t>
            </a:r>
            <a:r>
              <a:rPr lang="en-US" sz="1200" b="0" i="0" kern="1200" dirty="0">
                <a:solidFill>
                  <a:schemeClr val="tx1"/>
                </a:solidFill>
                <a:effectLst/>
                <a:latin typeface="+mn-lt"/>
                <a:ea typeface="+mn-ea"/>
                <a:cs typeface="+mn-cs"/>
              </a:rPr>
              <a:t> the critical CSS into our HTML, we can eliminate the additional round-trips in the critical path. This allows us to deliver the critical CSS in one round-trip and present something to users as soon as possible.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the code above, we are extracting the critical CSS and </a:t>
            </a:r>
            <a:r>
              <a:rPr lang="en-US" sz="1200" b="0" i="0" kern="1200" dirty="0" err="1">
                <a:solidFill>
                  <a:schemeClr val="tx1"/>
                </a:solidFill>
                <a:effectLst/>
                <a:latin typeface="+mn-lt"/>
                <a:ea typeface="+mn-ea"/>
                <a:cs typeface="+mn-cs"/>
              </a:rPr>
              <a:t>inlining</a:t>
            </a:r>
            <a:r>
              <a:rPr lang="en-US" sz="1200" b="0" i="0" kern="1200" dirty="0">
                <a:solidFill>
                  <a:schemeClr val="tx1"/>
                </a:solidFill>
                <a:effectLst/>
                <a:latin typeface="+mn-lt"/>
                <a:ea typeface="+mn-ea"/>
                <a:cs typeface="+mn-cs"/>
              </a:rPr>
              <a:t> it in the HTML between the </a:t>
            </a:r>
            <a:r>
              <a:rPr lang="en-US" dirty="0"/>
              <a:t>style</a:t>
            </a:r>
            <a:r>
              <a:rPr lang="en-US" sz="1200" b="0" i="0" kern="1200" dirty="0">
                <a:solidFill>
                  <a:schemeClr val="tx1"/>
                </a:solidFill>
                <a:effectLst/>
                <a:latin typeface="+mn-lt"/>
                <a:ea typeface="+mn-ea"/>
                <a:cs typeface="+mn-cs"/>
              </a:rPr>
              <a:t> tags.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Next, we are using the </a:t>
            </a:r>
            <a:r>
              <a:rPr lang="en-US" dirty="0" err="1"/>
              <a:t>loadCSS</a:t>
            </a:r>
            <a:r>
              <a:rPr lang="en-US" dirty="0"/>
              <a:t>();</a:t>
            </a:r>
            <a:r>
              <a:rPr lang="en-US" sz="1200" b="0" i="0" kern="1200" dirty="0">
                <a:solidFill>
                  <a:schemeClr val="tx1"/>
                </a:solidFill>
                <a:effectLst/>
                <a:latin typeface="+mn-lt"/>
                <a:ea typeface="+mn-ea"/>
                <a:cs typeface="+mn-cs"/>
              </a:rPr>
              <a:t> function to asynchronously load the remaining, non-critical CSS.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is important because we are essentially off-loading the bulkier (</a:t>
            </a:r>
            <a:r>
              <a:rPr lang="en-US" sz="1200" b="0" i="1" kern="1200" dirty="0">
                <a:solidFill>
                  <a:schemeClr val="tx1"/>
                </a:solidFill>
                <a:effectLst/>
                <a:latin typeface="+mn-lt"/>
                <a:ea typeface="+mn-ea"/>
                <a:cs typeface="+mn-cs"/>
              </a:rPr>
              <a:t>non-critical</a:t>
            </a:r>
            <a:r>
              <a:rPr lang="en-US" sz="1200" b="0" i="0" kern="1200" dirty="0">
                <a:solidFill>
                  <a:schemeClr val="tx1"/>
                </a:solidFill>
                <a:effectLst/>
                <a:latin typeface="+mn-lt"/>
                <a:ea typeface="+mn-ea"/>
                <a:cs typeface="+mn-cs"/>
              </a:rPr>
              <a:t>) CSS and injecting it into the web page in the background.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Let see a demo: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On before we critical changes let’s open dev tools and take a look at index.html file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We can see we have only one main.css file which contain all of our styles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On after critical changes let’s open dev tools and take a look at index.html file,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We can see at header we are having inline CSS styles (for save network roundtrip) and after it we have our none critical main.css file.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If we will take a closer look we can see at the bottom of the file script which adding main.css file to our header for loading,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other words we are loading our application and after it’s rendered we are loading the main.css file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Another way to check what styles are critical is by using coverage tool (can be used also for JS files)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Let’s see an example on before, if we will do coverage we can see the files size is 100 KB, there is 95.4% of code we are not using, in other words will are downloading it for nothing we will want to remove them from our critical path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Let see after critical changes, we can see we reduce main.css to 3 KB, there is only 13.8% of code we are not using.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Now, these will take a lot of effort to do it </a:t>
            </a:r>
            <a:r>
              <a:rPr lang="en-US" b="0" dirty="0" err="1"/>
              <a:t>manully</a:t>
            </a:r>
            <a:r>
              <a:rPr lang="en-US" b="0" dirty="0"/>
              <a:t> but lucky for use we can automate this </a:t>
            </a:r>
            <a:r>
              <a:rPr lang="en-US" sz="1200" b="0" i="0" kern="1200" dirty="0">
                <a:solidFill>
                  <a:schemeClr val="tx1"/>
                </a:solidFill>
                <a:effectLst/>
                <a:latin typeface="+mn-lt"/>
                <a:ea typeface="+mn-ea"/>
                <a:cs typeface="+mn-cs"/>
              </a:rPr>
              <a:t>process by plugin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critical – </a:t>
            </a:r>
            <a:r>
              <a:rPr lang="en-US" sz="1200" b="0" i="0" kern="1200" dirty="0">
                <a:solidFill>
                  <a:schemeClr val="tx1"/>
                </a:solidFill>
                <a:effectLst/>
                <a:latin typeface="+mn-lt"/>
                <a:ea typeface="+mn-ea"/>
                <a:cs typeface="+mn-cs"/>
              </a:rPr>
              <a:t>Node.js module </a:t>
            </a:r>
            <a:r>
              <a:rPr lang="en-US" b="0" dirty="0"/>
              <a:t>- </a:t>
            </a:r>
            <a:r>
              <a:rPr lang="en-US" dirty="0">
                <a:hlinkClick r:id="rId4"/>
              </a:rPr>
              <a:t>https://github.com/addyosmani/critical</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hlinkClick r:id="rId5"/>
              </a:rPr>
              <a:t>HTML Critical Webpack Plugin</a:t>
            </a:r>
            <a:r>
              <a:rPr lang="en-US" sz="1200" b="0" i="0" u="none" strike="noStrike" kern="1200" dirty="0">
                <a:solidFill>
                  <a:schemeClr val="tx1"/>
                </a:solidFill>
                <a:effectLst/>
                <a:latin typeface="+mn-lt"/>
                <a:ea typeface="+mn-ea"/>
                <a:cs typeface="+mn-cs"/>
              </a:rPr>
              <a:t> - </a:t>
            </a:r>
            <a:r>
              <a:rPr lang="en-US" sz="1200" b="0" i="0" kern="1200" dirty="0">
                <a:solidFill>
                  <a:schemeClr val="tx1"/>
                </a:solidFill>
                <a:effectLst/>
                <a:latin typeface="+mn-lt"/>
                <a:ea typeface="+mn-ea"/>
                <a:cs typeface="+mn-cs"/>
              </a:rPr>
              <a:t>Webpack plugin - </a:t>
            </a:r>
            <a:r>
              <a:rPr lang="en-US" dirty="0">
                <a:hlinkClick r:id="rId5"/>
              </a:rPr>
              <a:t>https://github.com/anthonygore/html-critical-webpack-plugin</a:t>
            </a: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sng" kern="1200" dirty="0">
                <a:solidFill>
                  <a:schemeClr val="tx1"/>
                </a:solidFill>
                <a:effectLst/>
                <a:latin typeface="+mn-lt"/>
                <a:ea typeface="+mn-ea"/>
                <a:cs typeface="+mn-cs"/>
                <a:hlinkClick r:id="rId6"/>
              </a:rPr>
              <a:t>grunt-critical</a:t>
            </a:r>
            <a:r>
              <a:rPr lang="en-US" b="0" dirty="0"/>
              <a:t> - Grunt task - </a:t>
            </a:r>
            <a:r>
              <a:rPr lang="en-US" dirty="0">
                <a:hlinkClick r:id="rId6"/>
              </a:rPr>
              <a:t>https://github.com/bezoerb/grunt-critical</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7"/>
              </a:rPr>
              <a:t>https://www.smashingmagazine.com/2015/08/understanding-critical-css/</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8"/>
              </a:rPr>
              <a:t>https://github.com/addyosmani/critical-path-css-demo</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5"/>
              </a:rPr>
              <a:t>https://github.com/anthonygore/html-critical-webpack-plugin</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9"/>
              </a:rPr>
              <a:t>https://vuejsdevelopers.com/2017/07/24/critical-css-webpack/</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4"/>
              </a:rPr>
              <a:t>https://github.com/addyosmani/critical</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8</a:t>
            </a:fld>
            <a:endParaRPr lang="he-IL"/>
          </a:p>
        </p:txBody>
      </p:sp>
    </p:spTree>
    <p:extLst>
      <p:ext uri="{BB962C8B-B14F-4D97-AF65-F5344CB8AC3E}">
        <p14:creationId xmlns:p14="http://schemas.microsoft.com/office/powerpoint/2010/main" val="37781759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HTTP/2 does not change the implementation semantics of HTTP/1.1, the basic methods of HTTP, status codes, URL structure, and headers are the same.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It focuses on HTTP/2 </a:t>
            </a:r>
            <a:r>
              <a:rPr lang="en-US" sz="1200" b="1" i="0" kern="1200" dirty="0">
                <a:solidFill>
                  <a:schemeClr val="tx1"/>
                </a:solidFill>
                <a:effectLst/>
                <a:latin typeface="+mn-lt"/>
                <a:ea typeface="+mn-ea"/>
                <a:cs typeface="+mn-cs"/>
              </a:rPr>
              <a:t>performance</a:t>
            </a:r>
            <a:r>
              <a:rPr lang="en-US" sz="1200" b="0" i="0" kern="1200" dirty="0">
                <a:solidFill>
                  <a:schemeClr val="tx1"/>
                </a:solidFill>
                <a:effectLst/>
                <a:latin typeface="+mn-lt"/>
                <a:ea typeface="+mn-ea"/>
                <a:cs typeface="+mn-cs"/>
              </a:rPr>
              <a:t>, how the data will be </a:t>
            </a:r>
            <a:r>
              <a:rPr lang="en-US" sz="1200" b="1" i="0" kern="1200" dirty="0">
                <a:solidFill>
                  <a:schemeClr val="tx1"/>
                </a:solidFill>
                <a:effectLst/>
                <a:latin typeface="+mn-lt"/>
                <a:ea typeface="+mn-ea"/>
                <a:cs typeface="+mn-cs"/>
              </a:rPr>
              <a:t>formatted</a:t>
            </a:r>
            <a:r>
              <a:rPr lang="en-US" sz="1200" b="0" i="0" kern="1200" dirty="0">
                <a:solidFill>
                  <a:schemeClr val="tx1"/>
                </a:solidFill>
                <a:effectLst/>
                <a:latin typeface="+mn-lt"/>
                <a:ea typeface="+mn-ea"/>
                <a:cs typeface="+mn-cs"/>
              </a:rPr>
              <a:t>, and how data </a:t>
            </a:r>
            <a:r>
              <a:rPr lang="en-US" sz="1200" b="1" i="0" kern="1200" dirty="0">
                <a:solidFill>
                  <a:schemeClr val="tx1"/>
                </a:solidFill>
                <a:effectLst/>
                <a:latin typeface="+mn-lt"/>
                <a:ea typeface="+mn-ea"/>
                <a:cs typeface="+mn-cs"/>
              </a:rPr>
              <a:t>traffic</a:t>
            </a:r>
            <a:r>
              <a:rPr lang="en-US" sz="1200" b="0" i="0" kern="1200" dirty="0">
                <a:solidFill>
                  <a:schemeClr val="tx1"/>
                </a:solidFill>
                <a:effectLst/>
                <a:latin typeface="+mn-lt"/>
                <a:ea typeface="+mn-ea"/>
                <a:cs typeface="+mn-cs"/>
              </a:rPr>
              <a:t> between the client and server will take place.</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What’s new in HTTP/2?</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Binary instead of textual</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HTTPS/1.1 is a text-based protocol, so if you will intercept the request you can read it but http/2 is binary so it will reduce the size of the traffic and we can also break down the HTTP request into chunks of frames.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Fully Multiplexed requests - This is </a:t>
            </a:r>
            <a:r>
              <a:rPr lang="en-US" sz="1200" b="1" i="0" kern="1200" dirty="0">
                <a:solidFill>
                  <a:schemeClr val="tx1"/>
                </a:solidFill>
                <a:effectLst/>
                <a:latin typeface="+mn-lt"/>
                <a:ea typeface="+mn-ea"/>
                <a:cs typeface="+mn-cs"/>
              </a:rPr>
              <a:t>the most</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advanced</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feature</a:t>
            </a:r>
            <a:r>
              <a:rPr lang="en-US" sz="1200" b="0" i="0" kern="1200" dirty="0">
                <a:solidFill>
                  <a:schemeClr val="tx1"/>
                </a:solidFill>
                <a:effectLst/>
                <a:latin typeface="+mn-lt"/>
                <a:ea typeface="+mn-ea"/>
                <a:cs typeface="+mn-cs"/>
              </a:rPr>
              <a:t> of the HTTP/2 protocol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When we load a web site, it downloads the HTML page, it sees it needs some CSS, some JavaScript, a load of images... etc.</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Under HTTP/1.1 you can only download one of those at a time on your HTTP/1.1 connection. So your browser downloads the HTML, then it asks for the CSS file. When that's returned it asks for the JavaScript file. When that's returned it asks for the first image file... etc. HTTP/1.1 is basically synchronous - once you send a request you're stuck until you get a response. This means most of the time the browser is not doing very much, as it has fired off a request, is waiting for a response, then fires off another request, then is waiting for a response... etc.</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So, If we will open the network it’s common to see waterfall of ‘blocked’ requests (The grey lines), and when you hover over a request, you’ll see that it has been stalled. This has led to </a:t>
            </a:r>
            <a:r>
              <a:rPr lang="en-US" sz="1200" b="0" i="0" u="none" strike="noStrike" kern="1200" dirty="0" err="1">
                <a:solidFill>
                  <a:schemeClr val="tx1"/>
                </a:solidFill>
                <a:effectLst/>
                <a:latin typeface="+mn-lt"/>
                <a:ea typeface="+mn-ea"/>
                <a:cs typeface="+mn-cs"/>
                <a:hlinkClick r:id="rId3"/>
              </a:rPr>
              <a:t>optimisation</a:t>
            </a:r>
            <a:r>
              <a:rPr lang="en-US" sz="1200" b="0" i="0" u="none" strike="noStrike" kern="1200" dirty="0">
                <a:solidFill>
                  <a:schemeClr val="tx1"/>
                </a:solidFill>
                <a:effectLst/>
                <a:latin typeface="+mn-lt"/>
                <a:ea typeface="+mn-ea"/>
                <a:cs typeface="+mn-cs"/>
                <a:hlinkClick r:id="rId3"/>
              </a:rPr>
              <a:t> techniques</a:t>
            </a:r>
            <a:r>
              <a:rPr lang="en-US" sz="1200" b="0" i="0" kern="1200" dirty="0">
                <a:solidFill>
                  <a:schemeClr val="tx1"/>
                </a:solidFill>
                <a:effectLst/>
                <a:latin typeface="+mn-lt"/>
                <a:ea typeface="+mn-ea"/>
                <a:cs typeface="+mn-cs"/>
              </a:rPr>
              <a:t> such as minification, critical </a:t>
            </a:r>
            <a:r>
              <a:rPr lang="en-US" sz="1200" b="0" i="0" kern="1200" dirty="0" err="1">
                <a:solidFill>
                  <a:schemeClr val="tx1"/>
                </a:solidFill>
                <a:effectLst/>
                <a:latin typeface="+mn-lt"/>
                <a:ea typeface="+mn-ea"/>
                <a:cs typeface="+mn-cs"/>
              </a:rPr>
              <a:t>css</a:t>
            </a:r>
            <a:r>
              <a:rPr lang="en-US" sz="1200" b="0" i="0" kern="1200" dirty="0">
                <a:solidFill>
                  <a:schemeClr val="tx1"/>
                </a:solidFill>
                <a:effectLst/>
                <a:latin typeface="+mn-lt"/>
                <a:ea typeface="+mn-ea"/>
                <a:cs typeface="+mn-cs"/>
              </a:rPr>
              <a:t> etc.</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HTTP/2 can send </a:t>
            </a:r>
            <a:r>
              <a:rPr lang="en-US" sz="1200" b="1" i="0" kern="1200" dirty="0">
                <a:solidFill>
                  <a:schemeClr val="tx1"/>
                </a:solidFill>
                <a:effectLst/>
                <a:latin typeface="+mn-lt"/>
                <a:ea typeface="+mn-ea"/>
                <a:cs typeface="+mn-cs"/>
              </a:rPr>
              <a:t>multiple requests</a:t>
            </a:r>
            <a:r>
              <a:rPr lang="en-US" sz="1200" b="0" i="0" kern="1200" dirty="0">
                <a:solidFill>
                  <a:schemeClr val="tx1"/>
                </a:solidFill>
                <a:effectLst/>
                <a:latin typeface="+mn-lt"/>
                <a:ea typeface="+mn-ea"/>
                <a:cs typeface="+mn-cs"/>
              </a:rPr>
              <a:t> for data in parallel over a </a:t>
            </a:r>
            <a:r>
              <a:rPr lang="en-US" sz="1200" b="1" i="0" kern="1200" dirty="0">
                <a:solidFill>
                  <a:schemeClr val="tx1"/>
                </a:solidFill>
                <a:effectLst/>
                <a:latin typeface="+mn-lt"/>
                <a:ea typeface="+mn-ea"/>
                <a:cs typeface="+mn-cs"/>
              </a:rPr>
              <a:t>single</a:t>
            </a:r>
            <a:r>
              <a:rPr lang="en-US" sz="1200" b="0" i="0" kern="1200" dirty="0">
                <a:solidFill>
                  <a:schemeClr val="tx1"/>
                </a:solidFill>
                <a:effectLst/>
                <a:latin typeface="+mn-lt"/>
                <a:ea typeface="+mn-ea"/>
                <a:cs typeface="+mn-cs"/>
              </a:rPr>
              <a:t> TCP connection.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This is </a:t>
            </a:r>
            <a:r>
              <a:rPr lang="en-US" sz="1200" b="1" i="0" kern="1200" dirty="0">
                <a:solidFill>
                  <a:schemeClr val="tx1"/>
                </a:solidFill>
                <a:effectLst/>
                <a:latin typeface="+mn-lt"/>
                <a:ea typeface="+mn-ea"/>
                <a:cs typeface="+mn-cs"/>
              </a:rPr>
              <a:t>the most</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advanced</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feature</a:t>
            </a:r>
            <a:r>
              <a:rPr lang="en-US" sz="1200" b="0" i="0" kern="1200" dirty="0">
                <a:solidFill>
                  <a:schemeClr val="tx1"/>
                </a:solidFill>
                <a:effectLst/>
                <a:latin typeface="+mn-lt"/>
                <a:ea typeface="+mn-ea"/>
                <a:cs typeface="+mn-cs"/>
              </a:rPr>
              <a:t> of the HTTP/2 protocol because it </a:t>
            </a:r>
            <a:r>
              <a:rPr lang="en-US" sz="1200" b="1" i="0" kern="1200" dirty="0">
                <a:solidFill>
                  <a:schemeClr val="tx1"/>
                </a:solidFill>
                <a:effectLst/>
                <a:latin typeface="+mn-lt"/>
                <a:ea typeface="+mn-ea"/>
                <a:cs typeface="+mn-cs"/>
              </a:rPr>
              <a:t>allows you to download web files asynchronously from one server </a:t>
            </a:r>
            <a:r>
              <a:rPr lang="en-US" sz="1200" b="0" i="0" kern="1200" dirty="0">
                <a:solidFill>
                  <a:schemeClr val="tx1"/>
                </a:solidFill>
                <a:effectLst/>
                <a:latin typeface="+mn-lt"/>
                <a:ea typeface="+mn-ea"/>
                <a:cs typeface="+mn-cs"/>
              </a:rPr>
              <a:t>(HTTP/1.1 does have the concept of </a:t>
            </a:r>
            <a:r>
              <a:rPr lang="en-US" sz="1200" b="0" i="0" u="sng" kern="1200" dirty="0">
                <a:solidFill>
                  <a:schemeClr val="tx1"/>
                </a:solidFill>
                <a:effectLst/>
                <a:latin typeface="+mn-lt"/>
                <a:ea typeface="+mn-ea"/>
                <a:cs typeface="+mn-cs"/>
                <a:hlinkClick r:id="rId4"/>
              </a:rPr>
              <a:t>pipelining</a:t>
            </a:r>
            <a:r>
              <a:rPr lang="en-US" sz="1200" b="0" i="0" kern="1200" dirty="0">
                <a:solidFill>
                  <a:schemeClr val="tx1"/>
                </a:solidFill>
                <a:effectLst/>
                <a:latin typeface="+mn-lt"/>
                <a:ea typeface="+mn-ea"/>
                <a:cs typeface="+mn-cs"/>
              </a:rPr>
              <a:t> which also allows multiple requests to be sent off at once. However they still had to be returned in order they were requested).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This reduces additional round trip time (RTT), </a:t>
            </a:r>
            <a:r>
              <a:rPr lang="en-US" sz="1200" b="1" i="0" kern="1200" dirty="0">
                <a:solidFill>
                  <a:schemeClr val="tx1"/>
                </a:solidFill>
                <a:effectLst/>
                <a:latin typeface="+mn-lt"/>
                <a:ea typeface="+mn-ea"/>
                <a:cs typeface="+mn-cs"/>
              </a:rPr>
              <a:t>making your website load faster</a:t>
            </a:r>
            <a:r>
              <a:rPr lang="en-US" sz="1200" b="0" i="0" kern="1200" dirty="0">
                <a:solidFill>
                  <a:schemeClr val="tx1"/>
                </a:solidFill>
                <a:effectLst/>
                <a:latin typeface="+mn-lt"/>
                <a:ea typeface="+mn-ea"/>
                <a:cs typeface="+mn-cs"/>
              </a:rPr>
              <a:t> without any optimization.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HPACK - Header Compression – in HTTPS/1.1, the header fields for requests are not compressed. As web pages grow in an exponential rate, the header fields are repeated over and over again per request. Since many headers are repetitive, they are seen as redundant while consuming bandwidth.</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HPACK does not change the structure of the headers, it changes the way it is delivered.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HPACK compresses the individual value of each header before it is transferred to the server.</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This compression reduce overhead.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dirty="0">
                <a:solidFill>
                  <a:schemeClr val="tx1"/>
                </a:solidFill>
                <a:effectLst/>
                <a:latin typeface="+mn-lt"/>
                <a:ea typeface="+mn-ea"/>
                <a:cs typeface="+mn-cs"/>
              </a:rPr>
              <a:t>Server Push </a:t>
            </a:r>
            <a:r>
              <a:rPr lang="en-US" sz="1200" b="0" i="0" kern="1200" dirty="0">
                <a:solidFill>
                  <a:schemeClr val="tx1"/>
                </a:solidFill>
                <a:effectLst/>
                <a:latin typeface="+mn-lt"/>
                <a:ea typeface="+mn-ea"/>
                <a:cs typeface="+mn-cs"/>
              </a:rPr>
              <a:t>– This feature allows the server to push other resources to the client when it requests for a particular one. The server anticipated client future requests and push to him relevant resources.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client will receive thus resources and cache them so when the client will as for thus resources it will take them for cache and not make additional request.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For example, when the server receives an HTML request for a webpage, it knows that the client may request other style files such as script files, images, as well as other page components.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 HTTPS/1.1, the client has to request for resources.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Demo:</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Multiplexed Demo – F12 -&gt; Right click on bar and add Protocol &amp; Connection ID.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 this demo we will load one image breaks to ~378 small images. We will load it via https1.1 and via https2 and see the result.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We can see for the first image protocol is h1.1(http1.1) and for each image request we are opening a new connection and receiving a new connection id.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Server Push Demo – F12 -&gt; Right click on bar and add Initiator &amp; Connection ID.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 this demo we will load one image breaks to ~378 small images. The server will push to us only 30 images.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Lets sort according to initiator , we can see that only 30 images pushed to the client, if we will point on “Waterfall” column we can see we have 2 fields “Receiving Push” &amp; “Reading Push”</a:t>
            </a:r>
            <a:endParaRPr lang="en-US" sz="1200" b="1"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5"/>
              </a:rPr>
              <a:t>https://medium.com/@jacobtan/understanding-http-2-and-its-caveats-1e8200519c4c</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6"/>
              </a:rPr>
              <a:t>https://medium.com/@factoryhr/http-2-the-difference-between-http-1-1-benefits-and-how-to-use-it-38094fa0e95b</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7"/>
              </a:rPr>
              <a:t>https://medium.com/@zynpsnltrk/where-did-http-2-come-from-why-did-we-need-it-c7f0b56391b2</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8"/>
              </a:rPr>
              <a:t>https://medium.com/@zynpsnltrk/http-2-with-server-push-5e1f365ab449</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9"/>
              </a:rPr>
              <a:t>https://stackoverflow.com/questions/36517829/what-does-multiplexing-mean-in-http-2/36519379#36519379</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10"/>
              </a:rPr>
              <a:t>https://freecontent.manning.com/tag/http-2-in-action/</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11"/>
              </a:rPr>
              <a:t>https://developers.google.com/web/fundamentals/performance/http2/</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hlinkClick r:id="rId12"/>
              </a:rPr>
              <a:t>https://developers.google.com/web/tools/chrome-devtools/network/reference#timing-explanation</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9</a:t>
            </a:fld>
            <a:endParaRPr lang="he-IL"/>
          </a:p>
        </p:txBody>
      </p:sp>
    </p:spTree>
    <p:extLst>
      <p:ext uri="{BB962C8B-B14F-4D97-AF65-F5344CB8AC3E}">
        <p14:creationId xmlns:p14="http://schemas.microsoft.com/office/powerpoint/2010/main" val="1755384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י"ט/תמוז/תשע"ט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426751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י"ט/תמוז/תשע"ט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880627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י"ט/תמוז/תשע"ט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435260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י"ט/תמוז/תשע"ט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823173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י"ט/תמוז/תשע"ט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03523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י"ט/תמוז/תשע"ט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1982017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p:cNvSpPr>
            <a:spLocks noGrp="1"/>
          </p:cNvSpPr>
          <p:nvPr>
            <p:ph type="dt" sz="half" idx="10"/>
          </p:nvPr>
        </p:nvSpPr>
        <p:spPr/>
        <p:txBody>
          <a:bodyPr/>
          <a:lstStyle/>
          <a:p>
            <a:fld id="{F472E424-CC75-4448-A1B5-6FCA6BFEE599}" type="datetimeFigureOut">
              <a:rPr lang="he-IL" smtClean="0"/>
              <a:t>י"ט/תמוז/תשע"ט</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797240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p:cNvSpPr>
            <a:spLocks noGrp="1"/>
          </p:cNvSpPr>
          <p:nvPr>
            <p:ph type="dt" sz="half" idx="10"/>
          </p:nvPr>
        </p:nvSpPr>
        <p:spPr/>
        <p:txBody>
          <a:bodyPr/>
          <a:lstStyle/>
          <a:p>
            <a:fld id="{F472E424-CC75-4448-A1B5-6FCA6BFEE599}" type="datetimeFigureOut">
              <a:rPr lang="he-IL" smtClean="0"/>
              <a:t>י"ט/תמוז/תשע"ט</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61624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F472E424-CC75-4448-A1B5-6FCA6BFEE599}" type="datetimeFigureOut">
              <a:rPr lang="he-IL" smtClean="0"/>
              <a:t>י"ט/תמוז/תשע"ט</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07292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י"ט/תמוז/תשע"ט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04203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י"ט/תמוז/תשע"ט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27982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F472E424-CC75-4448-A1B5-6FCA6BFEE599}" type="datetimeFigureOut">
              <a:rPr lang="he-IL" smtClean="0"/>
              <a:t>י"ט/תמוז/תשע"ט</a:t>
            </a:fld>
            <a:endParaRPr lang="he-IL"/>
          </a:p>
        </p:txBody>
      </p:sp>
      <p:sp>
        <p:nvSpPr>
          <p:cNvPr id="5" name="מציין מיקום של כותרת תחתונה 4"/>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D7AF2053-6DFD-4FC5-8358-EAC2FCAF6FFC}" type="slidenum">
              <a:rPr lang="he-IL" smtClean="0"/>
              <a:t>‹#›</a:t>
            </a:fld>
            <a:endParaRPr lang="he-IL"/>
          </a:p>
        </p:txBody>
      </p:sp>
    </p:spTree>
    <p:extLst>
      <p:ext uri="{BB962C8B-B14F-4D97-AF65-F5344CB8AC3E}">
        <p14:creationId xmlns:p14="http://schemas.microsoft.com/office/powerpoint/2010/main" val="21091335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Chapter 8</a:t>
            </a:r>
            <a:br>
              <a:rPr lang="en-US" sz="6000" dirty="0">
                <a:solidFill>
                  <a:schemeClr val="bg1"/>
                </a:solidFill>
              </a:rPr>
            </a:br>
            <a:endParaRPr lang="en-US" altLang="en-US" sz="6000" b="1" dirty="0">
              <a:solidFill>
                <a:schemeClr val="bg1"/>
              </a:solidFill>
              <a:latin typeface="Calibri (Body)"/>
            </a:endParaRPr>
          </a:p>
        </p:txBody>
      </p:sp>
    </p:spTree>
    <p:extLst>
      <p:ext uri="{BB962C8B-B14F-4D97-AF65-F5344CB8AC3E}">
        <p14:creationId xmlns:p14="http://schemas.microsoft.com/office/powerpoint/2010/main" val="2970466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Resource Hints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159114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altLang="en-US" sz="6000" b="1" dirty="0">
                <a:solidFill>
                  <a:schemeClr val="bg1"/>
                </a:solidFill>
                <a:latin typeface="Calibri (Body)"/>
              </a:rPr>
              <a:t>ASYNC/DEFER</a:t>
            </a:r>
          </a:p>
        </p:txBody>
      </p:sp>
    </p:spTree>
    <p:extLst>
      <p:ext uri="{BB962C8B-B14F-4D97-AF65-F5344CB8AC3E}">
        <p14:creationId xmlns:p14="http://schemas.microsoft.com/office/powerpoint/2010/main" val="2747750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altLang="en-US" sz="6000" b="1" dirty="0">
                <a:solidFill>
                  <a:schemeClr val="bg1"/>
                </a:solidFill>
                <a:latin typeface="Calibri (Body)"/>
              </a:rPr>
              <a:t>Header Cache</a:t>
            </a:r>
          </a:p>
        </p:txBody>
      </p:sp>
    </p:spTree>
    <p:extLst>
      <p:ext uri="{BB962C8B-B14F-4D97-AF65-F5344CB8AC3E}">
        <p14:creationId xmlns:p14="http://schemas.microsoft.com/office/powerpoint/2010/main" val="3349979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altLang="en-US" sz="6000" b="1" dirty="0">
                <a:solidFill>
                  <a:schemeClr val="bg1"/>
                </a:solidFill>
                <a:latin typeface="Calibri (Body)"/>
              </a:rPr>
              <a:t>CDN</a:t>
            </a:r>
          </a:p>
        </p:txBody>
      </p:sp>
    </p:spTree>
    <p:extLst>
      <p:ext uri="{BB962C8B-B14F-4D97-AF65-F5344CB8AC3E}">
        <p14:creationId xmlns:p14="http://schemas.microsoft.com/office/powerpoint/2010/main" val="1234721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altLang="en-US" sz="6000" b="1" dirty="0">
                <a:solidFill>
                  <a:schemeClr val="bg1"/>
                </a:solidFill>
                <a:latin typeface="Calibri (Body)"/>
              </a:rPr>
              <a:t>Optimal DOM tree</a:t>
            </a:r>
          </a:p>
        </p:txBody>
      </p:sp>
    </p:spTree>
    <p:extLst>
      <p:ext uri="{BB962C8B-B14F-4D97-AF65-F5344CB8AC3E}">
        <p14:creationId xmlns:p14="http://schemas.microsoft.com/office/powerpoint/2010/main" val="639060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altLang="en-US" sz="6000" b="1" dirty="0">
                <a:solidFill>
                  <a:schemeClr val="bg1"/>
                </a:solidFill>
                <a:latin typeface="Calibri (Body)"/>
              </a:rPr>
              <a:t>SSR</a:t>
            </a:r>
          </a:p>
        </p:txBody>
      </p:sp>
    </p:spTree>
    <p:extLst>
      <p:ext uri="{BB962C8B-B14F-4D97-AF65-F5344CB8AC3E}">
        <p14:creationId xmlns:p14="http://schemas.microsoft.com/office/powerpoint/2010/main" val="1418600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altLang="en-US" sz="6000" b="1" dirty="0">
                <a:solidFill>
                  <a:schemeClr val="bg1"/>
                </a:solidFill>
                <a:latin typeface="Calibri (Body)"/>
              </a:rPr>
              <a:t>Server worker</a:t>
            </a:r>
          </a:p>
        </p:txBody>
      </p:sp>
    </p:spTree>
    <p:extLst>
      <p:ext uri="{BB962C8B-B14F-4D97-AF65-F5344CB8AC3E}">
        <p14:creationId xmlns:p14="http://schemas.microsoft.com/office/powerpoint/2010/main" val="431363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altLang="en-US" sz="6000" b="1" dirty="0" err="1">
                <a:solidFill>
                  <a:schemeClr val="bg1"/>
                </a:solidFill>
                <a:latin typeface="Calibri (Body)"/>
              </a:rPr>
              <a:t>Handson</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790087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Title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260368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Title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474440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Decrease payload</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525637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Decrease payload</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204715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Code Splitting</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103383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Offscreen images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925242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CSS critical path</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781785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HTTP/2</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259968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78519</TotalTime>
  <Words>647</Words>
  <Application>Microsoft Office PowerPoint</Application>
  <PresentationFormat>Widescreen</PresentationFormat>
  <Paragraphs>245</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(Body)</vt:lpstr>
      <vt:lpstr>Calibri Light</vt:lpstr>
      <vt:lpstr>Times New Roman</vt:lpstr>
      <vt:lpstr>ערכת נושא Office</vt:lpstr>
      <vt:lpstr>Chapter 8 </vt:lpstr>
      <vt:lpstr>Title</vt:lpstr>
      <vt:lpstr>Title</vt:lpstr>
      <vt:lpstr>Decrease payload</vt:lpstr>
      <vt:lpstr>Decrease payload</vt:lpstr>
      <vt:lpstr>Code Splitting</vt:lpstr>
      <vt:lpstr>Offscreen images</vt:lpstr>
      <vt:lpstr>CSS critical path</vt:lpstr>
      <vt:lpstr>HTTP/2</vt:lpstr>
      <vt:lpstr>Resource Hints</vt:lpstr>
      <vt:lpstr>ASYNC/DEFER</vt:lpstr>
      <vt:lpstr>Header Cache</vt:lpstr>
      <vt:lpstr>CDN</vt:lpstr>
      <vt:lpstr>Optimal DOM tree</vt:lpstr>
      <vt:lpstr>SSR</vt:lpstr>
      <vt:lpstr>Server worker</vt:lpstr>
      <vt:lpstr>Handson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BOOM Performance</dc:title>
  <dc:creator>dan nahari</dc:creator>
  <cp:lastModifiedBy>Nahari, Dan</cp:lastModifiedBy>
  <cp:revision>1761</cp:revision>
  <dcterms:created xsi:type="dcterms:W3CDTF">2016-09-19T19:56:06Z</dcterms:created>
  <dcterms:modified xsi:type="dcterms:W3CDTF">2019-07-22T07:46:18Z</dcterms:modified>
</cp:coreProperties>
</file>