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48" r:id="rId1"/>
  </p:sldMasterIdLst>
  <p:notesMasterIdLst>
    <p:notesMasterId r:id="rId10"/>
  </p:notesMasterIdLst>
  <p:sldIdLst>
    <p:sldId id="408" r:id="rId2"/>
    <p:sldId id="409" r:id="rId3"/>
    <p:sldId id="410" r:id="rId4"/>
    <p:sldId id="411" r:id="rId5"/>
    <p:sldId id="412" r:id="rId6"/>
    <p:sldId id="413" r:id="rId7"/>
    <p:sldId id="414" r:id="rId8"/>
    <p:sldId id="415" r:id="rId9"/>
  </p:sldIdLst>
  <p:sldSz cx="12192000" cy="6858000"/>
  <p:notesSz cx="6858000" cy="9144000"/>
  <p:defaultTex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1959802-9629-49BD-BD16-CC94A1649ACF}">
          <p14:sldIdLst/>
        </p14:section>
        <p14:section name="Untitled Section" id="{C1D0E545-2C7D-473A-832A-0A18554C7EAE}">
          <p14:sldIdLst>
            <p14:sldId id="408"/>
            <p14:sldId id="409"/>
            <p14:sldId id="410"/>
            <p14:sldId id="411"/>
            <p14:sldId id="412"/>
            <p14:sldId id="413"/>
            <p14:sldId id="414"/>
            <p14:sldId id="415"/>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F2F2"/>
    <a:srgbClr val="0000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3804" autoAdjust="0"/>
    <p:restoredTop sz="61404" autoAdjust="0"/>
  </p:normalViewPr>
  <p:slideViewPr>
    <p:cSldViewPr snapToGrid="0">
      <p:cViewPr varScale="1">
        <p:scale>
          <a:sx n="70" d="100"/>
          <a:sy n="70" d="100"/>
        </p:scale>
        <p:origin x="2082" y="66"/>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עליונה 1"/>
          <p:cNvSpPr>
            <a:spLocks noGrp="1"/>
          </p:cNvSpPr>
          <p:nvPr>
            <p:ph type="hdr" sz="quarter"/>
          </p:nvPr>
        </p:nvSpPr>
        <p:spPr>
          <a:xfrm>
            <a:off x="3886200" y="0"/>
            <a:ext cx="2971800" cy="458788"/>
          </a:xfrm>
          <a:prstGeom prst="rect">
            <a:avLst/>
          </a:prstGeom>
        </p:spPr>
        <p:txBody>
          <a:bodyPr vert="horz" lIns="91440" tIns="45720" rIns="91440" bIns="45720" rtlCol="1"/>
          <a:lstStyle>
            <a:lvl1pPr algn="r">
              <a:defRPr sz="1200"/>
            </a:lvl1pPr>
          </a:lstStyle>
          <a:p>
            <a:endParaRPr lang="he-IL"/>
          </a:p>
        </p:txBody>
      </p:sp>
      <p:sp>
        <p:nvSpPr>
          <p:cNvPr id="3" name="מציין מיקום של תאריך 2"/>
          <p:cNvSpPr>
            <a:spLocks noGrp="1"/>
          </p:cNvSpPr>
          <p:nvPr>
            <p:ph type="dt" idx="1"/>
          </p:nvPr>
        </p:nvSpPr>
        <p:spPr>
          <a:xfrm>
            <a:off x="1588" y="0"/>
            <a:ext cx="2971800" cy="458788"/>
          </a:xfrm>
          <a:prstGeom prst="rect">
            <a:avLst/>
          </a:prstGeom>
        </p:spPr>
        <p:txBody>
          <a:bodyPr vert="horz" lIns="91440" tIns="45720" rIns="91440" bIns="45720" rtlCol="1"/>
          <a:lstStyle>
            <a:lvl1pPr algn="l">
              <a:defRPr sz="1200"/>
            </a:lvl1pPr>
          </a:lstStyle>
          <a:p>
            <a:fld id="{B53C1D94-E0DD-4250-8C1B-3D8C3DA9B2B6}" type="datetimeFigureOut">
              <a:rPr lang="he-IL" smtClean="0"/>
              <a:t>י"א/תמוז/תשע"ט</a:t>
            </a:fld>
            <a:endParaRPr lang="he-IL"/>
          </a:p>
        </p:txBody>
      </p:sp>
      <p:sp>
        <p:nvSpPr>
          <p:cNvPr id="4" name="מציין מיקום של תמונת שקופית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1" anchor="ctr"/>
          <a:lstStyle/>
          <a:p>
            <a:endParaRPr lang="he-IL"/>
          </a:p>
        </p:txBody>
      </p:sp>
      <p:sp>
        <p:nvSpPr>
          <p:cNvPr id="5" name="מציין מיקום של הערות 4"/>
          <p:cNvSpPr>
            <a:spLocks noGrp="1"/>
          </p:cNvSpPr>
          <p:nvPr>
            <p:ph type="body" sz="quarter" idx="3"/>
          </p:nvPr>
        </p:nvSpPr>
        <p:spPr>
          <a:xfrm>
            <a:off x="685800" y="4400550"/>
            <a:ext cx="5486400" cy="3600450"/>
          </a:xfrm>
          <a:prstGeom prst="rect">
            <a:avLst/>
          </a:prstGeom>
        </p:spPr>
        <p:txBody>
          <a:bodyPr vert="horz" lIns="91440" tIns="45720" rIns="91440" bIns="45720" rtlCol="1"/>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6" name="מציין מיקום של כותרת תחתונה 5"/>
          <p:cNvSpPr>
            <a:spLocks noGrp="1"/>
          </p:cNvSpPr>
          <p:nvPr>
            <p:ph type="ftr" sz="quarter" idx="4"/>
          </p:nvPr>
        </p:nvSpPr>
        <p:spPr>
          <a:xfrm>
            <a:off x="3886200" y="8685213"/>
            <a:ext cx="2971800" cy="458787"/>
          </a:xfrm>
          <a:prstGeom prst="rect">
            <a:avLst/>
          </a:prstGeom>
        </p:spPr>
        <p:txBody>
          <a:bodyPr vert="horz" lIns="91440" tIns="45720" rIns="91440" bIns="45720" rtlCol="1" anchor="b"/>
          <a:lstStyle>
            <a:lvl1pPr algn="r">
              <a:defRPr sz="1200"/>
            </a:lvl1pPr>
          </a:lstStyle>
          <a:p>
            <a:endParaRPr lang="he-IL"/>
          </a:p>
        </p:txBody>
      </p:sp>
      <p:sp>
        <p:nvSpPr>
          <p:cNvPr id="7" name="מציין מיקום של מספר שקופית 6"/>
          <p:cNvSpPr>
            <a:spLocks noGrp="1"/>
          </p:cNvSpPr>
          <p:nvPr>
            <p:ph type="sldNum" sz="quarter" idx="5"/>
          </p:nvPr>
        </p:nvSpPr>
        <p:spPr>
          <a:xfrm>
            <a:off x="1588" y="8685213"/>
            <a:ext cx="2971800" cy="458787"/>
          </a:xfrm>
          <a:prstGeom prst="rect">
            <a:avLst/>
          </a:prstGeom>
        </p:spPr>
        <p:txBody>
          <a:bodyPr vert="horz" lIns="91440" tIns="45720" rIns="91440" bIns="45720" rtlCol="1" anchor="b"/>
          <a:lstStyle>
            <a:lvl1pPr algn="l">
              <a:defRPr sz="1200"/>
            </a:lvl1pPr>
          </a:lstStyle>
          <a:p>
            <a:fld id="{595D0871-5AD0-4670-BDA8-FBE649F625DD}" type="slidenum">
              <a:rPr lang="he-IL" smtClean="0"/>
              <a:t>‹#›</a:t>
            </a:fld>
            <a:endParaRPr lang="he-IL"/>
          </a:p>
        </p:txBody>
      </p:sp>
    </p:spTree>
    <p:extLst>
      <p:ext uri="{BB962C8B-B14F-4D97-AF65-F5344CB8AC3E}">
        <p14:creationId xmlns:p14="http://schemas.microsoft.com/office/powerpoint/2010/main" val="1863765053"/>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8" Type="http://schemas.openxmlformats.org/officeDocument/2006/relationships/hyperlink" Target="https://github.com/rollup/rollup" TargetMode="External"/><Relationship Id="rId13" Type="http://schemas.openxmlformats.org/officeDocument/2006/relationships/hyperlink" Target="https://www.debugbear.com/blog/reducing-javascript-bundle-size" TargetMode="External"/><Relationship Id="rId3" Type="http://schemas.openxmlformats.org/officeDocument/2006/relationships/hyperlink" Target="https://web.dev/codelab-serve-modern-code" TargetMode="External"/><Relationship Id="rId7" Type="http://schemas.openxmlformats.org/officeDocument/2006/relationships/hyperlink" Target="https://developer.mozilla.org/en-US/docs/Web/JavaScript/Reference/Statements/export" TargetMode="External"/><Relationship Id="rId12" Type="http://schemas.openxmlformats.org/officeDocument/2006/relationships/hyperlink" Target="https://jscompress.com/" TargetMode="External"/><Relationship Id="rId2" Type="http://schemas.openxmlformats.org/officeDocument/2006/relationships/slide" Target="../slides/slide3.xml"/><Relationship Id="rId1" Type="http://schemas.openxmlformats.org/officeDocument/2006/relationships/notesMaster" Target="../notesMasters/notesMaster1.xml"/><Relationship Id="rId6" Type="http://schemas.openxmlformats.org/officeDocument/2006/relationships/hyperlink" Target="https://developer.mozilla.org/en-US/docs/Web/JavaScript/Reference/Statements/import" TargetMode="External"/><Relationship Id="rId11" Type="http://schemas.openxmlformats.org/officeDocument/2006/relationships/hyperlink" Target="https://javascript-minifier.com/" TargetMode="External"/><Relationship Id="rId5" Type="http://schemas.openxmlformats.org/officeDocument/2006/relationships/hyperlink" Target="http://exploringjs.com/es6/ch_modules.html#static-module-structure" TargetMode="External"/><Relationship Id="rId10" Type="http://schemas.openxmlformats.org/officeDocument/2006/relationships/hyperlink" Target="https://www.imperva.com/learn/performance/minification/" TargetMode="External"/><Relationship Id="rId4" Type="http://schemas.openxmlformats.org/officeDocument/2006/relationships/hyperlink" Target="https://blog.angular.io/version-8-of-angular-smaller-bundles-cli-apis-and-alignment-with-the-ecosystem-af0261112a27" TargetMode="External"/><Relationship Id="rId9" Type="http://schemas.openxmlformats.org/officeDocument/2006/relationships/hyperlink" Target="https://stackoverflow.com/questions/16691506/what-is-gzip-compression" TargetMode="External"/><Relationship Id="rId14" Type="http://schemas.openxmlformats.org/officeDocument/2006/relationships/hyperlink" Target="https://medium.com/oyotech/how-brotli-compression-gave-us-37-latency-improvement-14d41e50fee4" TargetMode="Externa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web.dev/replace-gifs-with-videos"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webpack.js.org/guides/code-splitting/#dynamic-imports" TargetMode="External"/><Relationship Id="rId2" Type="http://schemas.openxmlformats.org/officeDocument/2006/relationships/slide" Target="../slides/slide5.xml"/><Relationship Id="rId1" Type="http://schemas.openxmlformats.org/officeDocument/2006/relationships/notesMaster" Target="../notesMasters/notesMaster1.xml"/><Relationship Id="rId4" Type="http://schemas.openxmlformats.org/officeDocument/2006/relationships/hyperlink" Target="https://gomakethings.com/code-splitting-with-vanilla-js/" TargetMode="External"/></Relationships>
</file>

<file path=ppt/notesSlides/_rels/notesSlide6.xml.rels><?xml version="1.0" encoding="UTF-8" standalone="yes"?>
<Relationships xmlns="http://schemas.openxmlformats.org/package/2006/relationships"><Relationship Id="rId8" Type="http://schemas.openxmlformats.org/officeDocument/2006/relationships/hyperlink" Target="https://html.com/attributes/img-srcset/" TargetMode="External"/><Relationship Id="rId3" Type="http://schemas.openxmlformats.org/officeDocument/2006/relationships/hyperlink" Target="https://httparchive.org/reports/state-of-images" TargetMode="External"/><Relationship Id="rId7" Type="http://schemas.openxmlformats.org/officeDocument/2006/relationships/hyperlink" Target="https://www.sitepoint.com/five-techniques-lazy-load-images-website-performance/" TargetMode="External"/><Relationship Id="rId2" Type="http://schemas.openxmlformats.org/officeDocument/2006/relationships/slide" Target="../slides/slide6.xml"/><Relationship Id="rId1" Type="http://schemas.openxmlformats.org/officeDocument/2006/relationships/notesMaster" Target="../notesMasters/notesMaster1.xml"/><Relationship Id="rId6" Type="http://schemas.openxmlformats.org/officeDocument/2006/relationships/hyperlink" Target="https://addyosmani.com/blog/lazy-loading/" TargetMode="External"/><Relationship Id="rId5" Type="http://schemas.openxmlformats.org/officeDocument/2006/relationships/hyperlink" Target="https://developers.google.com/web/fundamentals/performance/lazy-loading-guidance/images-and-video/" TargetMode="External"/><Relationship Id="rId4" Type="http://schemas.openxmlformats.org/officeDocument/2006/relationships/hyperlink" Target="https://developers.google.com/web/fundamentals/performance/lazy-loading-guidance/images-and-video/#lazy_loading_libraries" TargetMode="Externa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developers.google.com/web/fundamentals/performance/critical-rendering-path/optimizing-critical-rendering-path?hl=en" TargetMode="External"/><Relationship Id="rId2" Type="http://schemas.openxmlformats.org/officeDocument/2006/relationships/slide" Target="../slides/slide7.xml"/><Relationship Id="rId1" Type="http://schemas.openxmlformats.org/officeDocument/2006/relationships/notesMaster" Target="../notesMasters/notesMaster1.xml"/><Relationship Id="rId5" Type="http://schemas.openxmlformats.org/officeDocument/2006/relationships/hyperlink" Target="https://github.com/addyosmani/critical-path-css-demo" TargetMode="External"/><Relationship Id="rId4" Type="http://schemas.openxmlformats.org/officeDocument/2006/relationships/hyperlink" Target="https://www.smashingmagazine.com/2015/08/understanding-critical-css/" TargetMode="Externa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developers.google.com/web/fundamentals/performance/critical-rendering-path/optimizing-critical-rendering-path?hl=en" TargetMode="External"/><Relationship Id="rId2" Type="http://schemas.openxmlformats.org/officeDocument/2006/relationships/slide" Target="../slides/slide8.xml"/><Relationship Id="rId1" Type="http://schemas.openxmlformats.org/officeDocument/2006/relationships/notesMaster" Target="../notesMasters/notesMaster1.xml"/><Relationship Id="rId4" Type="http://schemas.openxmlformats.org/officeDocument/2006/relationships/hyperlink" Target="https://freecontent.manning.com/tag/http-2-in-action/"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1</a:t>
            </a:fld>
            <a:endParaRPr lang="he-IL"/>
          </a:p>
        </p:txBody>
      </p:sp>
    </p:spTree>
    <p:extLst>
      <p:ext uri="{BB962C8B-B14F-4D97-AF65-F5344CB8AC3E}">
        <p14:creationId xmlns:p14="http://schemas.microsoft.com/office/powerpoint/2010/main" val="5556167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Here we are going to talk how to improve our web site performance</a:t>
            </a:r>
          </a:p>
        </p:txBody>
      </p:sp>
      <p:sp>
        <p:nvSpPr>
          <p:cNvPr id="4" name="Slide Number Placeholder 3"/>
          <p:cNvSpPr>
            <a:spLocks noGrp="1"/>
          </p:cNvSpPr>
          <p:nvPr>
            <p:ph type="sldNum" sz="quarter" idx="10"/>
          </p:nvPr>
        </p:nvSpPr>
        <p:spPr/>
        <p:txBody>
          <a:bodyPr/>
          <a:lstStyle/>
          <a:p>
            <a:fld id="{595D0871-5AD0-4670-BDA8-FBE649F625DD}" type="slidenum">
              <a:rPr lang="he-IL" smtClean="0"/>
              <a:t>2</a:t>
            </a:fld>
            <a:endParaRPr lang="he-IL"/>
          </a:p>
        </p:txBody>
      </p:sp>
    </p:spTree>
    <p:extLst>
      <p:ext uri="{BB962C8B-B14F-4D97-AF65-F5344CB8AC3E}">
        <p14:creationId xmlns:p14="http://schemas.microsoft.com/office/powerpoint/2010/main" val="11877320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lgn="l" rtl="0" fontAlgn="base">
              <a:buFontTx/>
              <a:buChar char="-"/>
            </a:pPr>
            <a:r>
              <a:rPr lang="en-US" sz="1200" b="0" i="0" kern="1200" dirty="0">
                <a:solidFill>
                  <a:schemeClr val="tx1"/>
                </a:solidFill>
                <a:effectLst/>
                <a:latin typeface="+mn-lt"/>
                <a:ea typeface="+mn-ea"/>
                <a:cs typeface="+mn-cs"/>
              </a:rPr>
              <a:t>Bundle Size:</a:t>
            </a:r>
          </a:p>
          <a:p>
            <a:pPr marL="628650" lvl="1" indent="-171450" algn="l" rtl="0" fontAlgn="base">
              <a:buFontTx/>
              <a:buChar char="-"/>
            </a:pPr>
            <a:r>
              <a:rPr lang="en-US" sz="1200" b="0" i="0" kern="1200" dirty="0">
                <a:solidFill>
                  <a:schemeClr val="tx1"/>
                </a:solidFill>
                <a:effectLst/>
                <a:latin typeface="+mn-lt"/>
                <a:ea typeface="+mn-ea"/>
                <a:cs typeface="+mn-cs"/>
              </a:rPr>
              <a:t>When you are adding a new package consider his size as well, you can check it via bundle phobia or if you are using VS code the is a plugin for it.</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Bundle phobia is a website that provides more detailed bundle size information. You can also upload your </a:t>
            </a:r>
            <a:r>
              <a:rPr lang="en-US" sz="1200" b="0" i="0" kern="1200" dirty="0" err="1">
                <a:solidFill>
                  <a:schemeClr val="tx1"/>
                </a:solidFill>
                <a:effectLst/>
                <a:latin typeface="+mn-lt"/>
                <a:ea typeface="+mn-ea"/>
                <a:cs typeface="+mn-cs"/>
              </a:rPr>
              <a:t>package.json</a:t>
            </a:r>
            <a:r>
              <a:rPr lang="en-US" sz="1200" b="0" i="0" kern="1200" dirty="0">
                <a:solidFill>
                  <a:schemeClr val="tx1"/>
                </a:solidFill>
                <a:effectLst/>
                <a:latin typeface="+mn-lt"/>
                <a:ea typeface="+mn-ea"/>
                <a:cs typeface="+mn-cs"/>
              </a:rPr>
              <a:t> file to view your largest dependencies.</a:t>
            </a:r>
          </a:p>
          <a:p>
            <a:pPr marL="628650" lvl="1" indent="-171450" algn="l" rtl="0" fontAlgn="base">
              <a:buFontTx/>
              <a:buChar char="-"/>
            </a:pPr>
            <a:r>
              <a:rPr lang="en-US" sz="1200" b="0" i="0" kern="1200" dirty="0">
                <a:solidFill>
                  <a:schemeClr val="tx1"/>
                </a:solidFill>
                <a:effectLst/>
                <a:latin typeface="+mn-lt"/>
                <a:ea typeface="+mn-ea"/>
                <a:cs typeface="+mn-cs"/>
              </a:rPr>
              <a:t>Minification - Minification is the process of minimizing code and markup in your web pages and script files. It’s one of the main methods used to reduce load times and bandwidth usage on websites. Minification dramatically improves site speed and accessibility, directly translating into a better user experience. It’s also beneficial to users accessing your website through a limited data plan and who would like to save on their bandwidth usage while surfing the web.</a:t>
            </a:r>
          </a:p>
          <a:p>
            <a:pPr marL="628650" lvl="1" indent="-171450" algn="l" rtl="0" fontAlgn="base">
              <a:buFontTx/>
              <a:buChar char="-"/>
            </a:pPr>
            <a:r>
              <a:rPr lang="en-US" sz="1200" b="0" i="0" kern="1200" dirty="0" err="1">
                <a:solidFill>
                  <a:schemeClr val="tx1"/>
                </a:solidFill>
                <a:effectLst/>
                <a:latin typeface="+mn-lt"/>
                <a:ea typeface="+mn-ea"/>
                <a:cs typeface="+mn-cs"/>
              </a:rPr>
              <a:t>Brotli</a:t>
            </a:r>
            <a:r>
              <a:rPr lang="en-US" sz="1200" b="0" i="0" kern="1200" dirty="0">
                <a:solidFill>
                  <a:schemeClr val="tx1"/>
                </a:solidFill>
                <a:effectLst/>
                <a:latin typeface="+mn-lt"/>
                <a:ea typeface="+mn-ea"/>
                <a:cs typeface="+mn-cs"/>
              </a:rPr>
              <a:t> compression - Just like </a:t>
            </a:r>
            <a:r>
              <a:rPr lang="en-US" sz="1200" b="0" i="0" kern="1200" dirty="0" err="1">
                <a:solidFill>
                  <a:schemeClr val="tx1"/>
                </a:solidFill>
                <a:effectLst/>
                <a:latin typeface="+mn-lt"/>
                <a:ea typeface="+mn-ea"/>
                <a:cs typeface="+mn-cs"/>
              </a:rPr>
              <a:t>gzip</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Brotli</a:t>
            </a:r>
            <a:r>
              <a:rPr lang="en-US" sz="1200" b="0" i="0" kern="1200" dirty="0">
                <a:solidFill>
                  <a:schemeClr val="tx1"/>
                </a:solidFill>
                <a:effectLst/>
                <a:latin typeface="+mn-lt"/>
                <a:ea typeface="+mn-ea"/>
                <a:cs typeface="+mn-cs"/>
              </a:rPr>
              <a:t> is also a compression algorithm. It is developed by Google and serves best for text compression</a:t>
            </a:r>
          </a:p>
          <a:p>
            <a:pPr marL="628650" lvl="1" indent="-171450" algn="l" rtl="0" fontAlgn="base">
              <a:buFontTx/>
              <a:buChar char="-"/>
            </a:pPr>
            <a:r>
              <a:rPr lang="en-US" sz="1200" b="0" i="0" kern="1200" dirty="0">
                <a:solidFill>
                  <a:schemeClr val="tx1"/>
                </a:solidFill>
                <a:effectLst/>
                <a:latin typeface="+mn-lt"/>
                <a:ea typeface="+mn-ea"/>
                <a:cs typeface="+mn-cs"/>
              </a:rPr>
              <a:t>GZIP compression - </a:t>
            </a:r>
            <a:r>
              <a:rPr lang="en-US" sz="1200" b="0" i="0" kern="1200" dirty="0" err="1">
                <a:solidFill>
                  <a:schemeClr val="tx1"/>
                </a:solidFill>
                <a:effectLst/>
                <a:latin typeface="+mn-lt"/>
                <a:ea typeface="+mn-ea"/>
                <a:cs typeface="+mn-cs"/>
              </a:rPr>
              <a:t>GZip</a:t>
            </a:r>
            <a:r>
              <a:rPr lang="en-US" sz="1200" b="0" i="0" kern="1200" dirty="0">
                <a:solidFill>
                  <a:schemeClr val="tx1"/>
                </a:solidFill>
                <a:effectLst/>
                <a:latin typeface="+mn-lt"/>
                <a:ea typeface="+mn-ea"/>
                <a:cs typeface="+mn-cs"/>
              </a:rPr>
              <a:t> is a form of data compression -- </a:t>
            </a:r>
            <a:r>
              <a:rPr lang="en-US" sz="1200" b="0" i="0" kern="1200" dirty="0" err="1">
                <a:solidFill>
                  <a:schemeClr val="tx1"/>
                </a:solidFill>
                <a:effectLst/>
                <a:latin typeface="+mn-lt"/>
                <a:ea typeface="+mn-ea"/>
                <a:cs typeface="+mn-cs"/>
              </a:rPr>
              <a:t>ie</a:t>
            </a:r>
            <a:r>
              <a:rPr lang="en-US" sz="1200" b="0" i="0" kern="1200" dirty="0">
                <a:solidFill>
                  <a:schemeClr val="tx1"/>
                </a:solidFill>
                <a:effectLst/>
                <a:latin typeface="+mn-lt"/>
                <a:ea typeface="+mn-ea"/>
                <a:cs typeface="+mn-cs"/>
              </a:rPr>
              <a:t> it takes a chunk of data and makes it smaller. The original data can be restored by un-zipping the compressed file.</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It is relevant to web apps and web sites because the HTTP protocol includes the ability to </a:t>
            </a:r>
            <a:r>
              <a:rPr lang="en-US" sz="1200" b="0" i="0" kern="1200" dirty="0" err="1">
                <a:solidFill>
                  <a:schemeClr val="tx1"/>
                </a:solidFill>
                <a:effectLst/>
                <a:latin typeface="+mn-lt"/>
                <a:ea typeface="+mn-ea"/>
                <a:cs typeface="+mn-cs"/>
              </a:rPr>
              <a:t>gzip</a:t>
            </a:r>
            <a:r>
              <a:rPr lang="en-US" sz="1200" b="0" i="0" kern="1200" dirty="0">
                <a:solidFill>
                  <a:schemeClr val="tx1"/>
                </a:solidFill>
                <a:effectLst/>
                <a:latin typeface="+mn-lt"/>
                <a:ea typeface="+mn-ea"/>
                <a:cs typeface="+mn-cs"/>
              </a:rPr>
              <a:t> data that is being sent.</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This means that when it is in use, your bandwidth costs for serving the site will be lower because people visiting the site will be downloading smaller files.</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There are a few caveats to using </a:t>
            </a:r>
            <a:r>
              <a:rPr lang="en-US" sz="1200" b="0" i="0" kern="1200" dirty="0" err="1">
                <a:solidFill>
                  <a:schemeClr val="tx1"/>
                </a:solidFill>
                <a:effectLst/>
                <a:latin typeface="+mn-lt"/>
                <a:ea typeface="+mn-ea"/>
                <a:cs typeface="+mn-cs"/>
              </a:rPr>
              <a:t>GZip</a:t>
            </a:r>
            <a:r>
              <a:rPr lang="en-US" sz="1200" b="0" i="0" kern="1200" dirty="0">
                <a:solidFill>
                  <a:schemeClr val="tx1"/>
                </a:solidFill>
                <a:effectLst/>
                <a:latin typeface="+mn-lt"/>
                <a:ea typeface="+mn-ea"/>
                <a:cs typeface="+mn-cs"/>
              </a:rPr>
              <a:t>, but overall it's usually better to use </a:t>
            </a:r>
            <a:r>
              <a:rPr lang="en-US" sz="1200" b="0" i="0" kern="1200" dirty="0" err="1">
                <a:solidFill>
                  <a:schemeClr val="tx1"/>
                </a:solidFill>
                <a:effectLst/>
                <a:latin typeface="+mn-lt"/>
                <a:ea typeface="+mn-ea"/>
                <a:cs typeface="+mn-cs"/>
              </a:rPr>
              <a:t>gzip</a:t>
            </a:r>
            <a:r>
              <a:rPr lang="en-US" sz="1200" b="0" i="0" kern="1200" dirty="0">
                <a:solidFill>
                  <a:schemeClr val="tx1"/>
                </a:solidFill>
                <a:effectLst/>
                <a:latin typeface="+mn-lt"/>
                <a:ea typeface="+mn-ea"/>
                <a:cs typeface="+mn-cs"/>
              </a:rPr>
              <a:t> than not to -- for example, it does take time and processor power to zip and unzip the files, but typically this is not a problem because the time it takes to do that is often less than the time that is saved by downloading a smaller file. Therefore the overall effect is a time saving, despite the browser having to unzip the file.</a:t>
            </a:r>
          </a:p>
          <a:p>
            <a:pPr marL="628650" marR="0" lvl="1" indent="-171450" algn="l" defTabSz="914400" rtl="0" eaLnBrk="1" fontAlgn="base"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mn-lt"/>
                <a:ea typeface="+mn-ea"/>
                <a:cs typeface="+mn-cs"/>
              </a:rPr>
              <a:t>Compile target – compile to relevant browser target support.</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Compiling your code with Babel is needed to support older browsers, but it also makes your code much more verbose.</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For example function which is not supported in ES5 but supported in ES6 the code transformation will increase our code.</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In angular 8 for example they added a new functionality `</a:t>
            </a:r>
            <a:r>
              <a:rPr lang="en-US" sz="1200" b="1" i="0" kern="1200" dirty="0">
                <a:solidFill>
                  <a:schemeClr val="tx1"/>
                </a:solidFill>
                <a:effectLst/>
                <a:latin typeface="+mn-lt"/>
                <a:ea typeface="+mn-ea"/>
                <a:cs typeface="+mn-cs"/>
              </a:rPr>
              <a:t>Differential Loading by Default` </a:t>
            </a:r>
            <a:r>
              <a:rPr lang="en-US" sz="1200" b="0" i="0" kern="1200" dirty="0">
                <a:solidFill>
                  <a:schemeClr val="tx1"/>
                </a:solidFill>
                <a:effectLst/>
                <a:latin typeface="+mn-lt"/>
                <a:ea typeface="+mn-ea"/>
                <a:cs typeface="+mn-cs"/>
              </a:rPr>
              <a:t>- When users load your application, they’ll automatically get the bundle they need. (</a:t>
            </a:r>
            <a:r>
              <a:rPr lang="en-US" sz="1200" b="0" i="0" u="none" strike="noStrike" kern="1200" dirty="0">
                <a:solidFill>
                  <a:schemeClr val="tx1"/>
                </a:solidFill>
                <a:effectLst/>
                <a:latin typeface="+mn-lt"/>
                <a:ea typeface="+mn-ea"/>
                <a:cs typeface="+mn-cs"/>
                <a:hlinkClick r:id="rId3"/>
              </a:rPr>
              <a:t>Differential loading</a:t>
            </a:r>
            <a:r>
              <a:rPr lang="en-US" sz="1200" b="0" i="0" kern="1200" dirty="0">
                <a:solidFill>
                  <a:schemeClr val="tx1"/>
                </a:solidFill>
                <a:effectLst/>
                <a:latin typeface="+mn-lt"/>
                <a:ea typeface="+mn-ea"/>
                <a:cs typeface="+mn-cs"/>
              </a:rPr>
              <a:t> is a process by which the browser chooses between modern or legacy JavaScript based on its own capabilities. We now take advantage of this by default by performing a modern build (es2015) and a legacy build (es5) of your application.)</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this action can reduce 7–20% of their bundle size. (</a:t>
            </a:r>
            <a:r>
              <a:rPr lang="en-US" dirty="0">
                <a:hlinkClick r:id="rId4"/>
              </a:rPr>
              <a:t>https://blog.angular.io/version-8-of-angular-smaller-bundles-cli-apis-and-alignment-with-the-ecosystem-af0261112a27</a:t>
            </a:r>
            <a:r>
              <a:rPr lang="en-US" sz="1200" b="0" i="0" kern="1200" dirty="0">
                <a:solidFill>
                  <a:schemeClr val="tx1"/>
                </a:solidFill>
                <a:effectLst/>
                <a:latin typeface="+mn-lt"/>
                <a:ea typeface="+mn-ea"/>
                <a:cs typeface="+mn-cs"/>
              </a:rPr>
              <a:t>)</a:t>
            </a:r>
          </a:p>
          <a:p>
            <a:pPr marL="628650" marR="0" lvl="1" indent="-171450" algn="l" defTabSz="914400" rtl="0" eaLnBrk="1" fontAlgn="base"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mn-lt"/>
                <a:ea typeface="+mn-ea"/>
                <a:cs typeface="+mn-cs"/>
              </a:rPr>
              <a:t>Tree Shaking - </a:t>
            </a:r>
            <a:r>
              <a:rPr lang="en-US" sz="1200" b="0" i="1" kern="1200" dirty="0">
                <a:solidFill>
                  <a:schemeClr val="tx1"/>
                </a:solidFill>
                <a:effectLst/>
                <a:latin typeface="+mn-lt"/>
                <a:ea typeface="+mn-ea"/>
                <a:cs typeface="+mn-cs"/>
              </a:rPr>
              <a:t>Tree shaking</a:t>
            </a:r>
            <a:r>
              <a:rPr lang="en-US" sz="1200" b="0" i="0" kern="1200" dirty="0">
                <a:solidFill>
                  <a:schemeClr val="tx1"/>
                </a:solidFill>
                <a:effectLst/>
                <a:latin typeface="+mn-lt"/>
                <a:ea typeface="+mn-ea"/>
                <a:cs typeface="+mn-cs"/>
              </a:rPr>
              <a:t> is a term commonly used in the JavaScript context for dead-code elimination. It relies on the </a:t>
            </a:r>
            <a:r>
              <a:rPr lang="en-US" sz="1200" b="0" i="0" u="none" strike="noStrike" kern="1200" dirty="0">
                <a:solidFill>
                  <a:schemeClr val="tx1"/>
                </a:solidFill>
                <a:effectLst/>
                <a:latin typeface="+mn-lt"/>
                <a:ea typeface="+mn-ea"/>
                <a:cs typeface="+mn-cs"/>
                <a:hlinkClick r:id="rId5"/>
              </a:rPr>
              <a:t>static structure</a:t>
            </a:r>
            <a:r>
              <a:rPr lang="en-US" sz="1200" b="0" i="0" kern="1200" dirty="0">
                <a:solidFill>
                  <a:schemeClr val="tx1"/>
                </a:solidFill>
                <a:effectLst/>
                <a:latin typeface="+mn-lt"/>
                <a:ea typeface="+mn-ea"/>
                <a:cs typeface="+mn-cs"/>
              </a:rPr>
              <a:t> of ES2015 module syntax, i.e. </a:t>
            </a:r>
            <a:r>
              <a:rPr lang="en-US" sz="1200" b="0" i="0" u="none" strike="noStrike" kern="1200" dirty="0">
                <a:solidFill>
                  <a:schemeClr val="tx1"/>
                </a:solidFill>
                <a:effectLst/>
                <a:latin typeface="+mn-lt"/>
                <a:ea typeface="+mn-ea"/>
                <a:cs typeface="+mn-cs"/>
                <a:hlinkClick r:id="rId6"/>
              </a:rPr>
              <a:t>import</a:t>
            </a:r>
            <a:r>
              <a:rPr lang="en-US" sz="1200" b="0" i="0" kern="1200" dirty="0">
                <a:solidFill>
                  <a:schemeClr val="tx1"/>
                </a:solidFill>
                <a:effectLst/>
                <a:latin typeface="+mn-lt"/>
                <a:ea typeface="+mn-ea"/>
                <a:cs typeface="+mn-cs"/>
              </a:rPr>
              <a:t> and </a:t>
            </a:r>
            <a:r>
              <a:rPr lang="en-US" sz="1200" b="0" i="0" u="none" strike="noStrike" kern="1200" dirty="0">
                <a:solidFill>
                  <a:schemeClr val="tx1"/>
                </a:solidFill>
                <a:effectLst/>
                <a:latin typeface="+mn-lt"/>
                <a:ea typeface="+mn-ea"/>
                <a:cs typeface="+mn-cs"/>
                <a:hlinkClick r:id="rId7"/>
              </a:rPr>
              <a:t>export</a:t>
            </a:r>
            <a:r>
              <a:rPr lang="en-US" sz="1200" b="0" i="0" kern="1200" dirty="0">
                <a:solidFill>
                  <a:schemeClr val="tx1"/>
                </a:solidFill>
                <a:effectLst/>
                <a:latin typeface="+mn-lt"/>
                <a:ea typeface="+mn-ea"/>
                <a:cs typeface="+mn-cs"/>
              </a:rPr>
              <a:t>. The name and concept have been popularized by the ES2015 module bundler </a:t>
            </a:r>
            <a:r>
              <a:rPr lang="en-US" sz="1200" b="0" i="0" u="none" strike="noStrike" kern="1200" dirty="0">
                <a:solidFill>
                  <a:schemeClr val="tx1"/>
                </a:solidFill>
                <a:effectLst/>
                <a:latin typeface="+mn-lt"/>
                <a:ea typeface="+mn-ea"/>
                <a:cs typeface="+mn-cs"/>
                <a:hlinkClick r:id="rId8"/>
              </a:rPr>
              <a:t>rollup</a:t>
            </a:r>
            <a:r>
              <a:rPr lang="en-US" sz="1200" b="0" i="0" kern="1200" dirty="0">
                <a:solidFill>
                  <a:schemeClr val="tx1"/>
                </a:solidFill>
                <a:effectLst/>
                <a:latin typeface="+mn-lt"/>
                <a:ea typeface="+mn-ea"/>
                <a:cs typeface="+mn-cs"/>
              </a:rPr>
              <a:t>.</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Tree shaking allows you to load only the parts of a package you need, rather than the whole package.</a:t>
            </a:r>
            <a:br>
              <a:rPr lang="en-US" sz="1200" b="0" i="0" kern="1200" dirty="0">
                <a:solidFill>
                  <a:schemeClr val="tx1"/>
                </a:solidFill>
                <a:effectLst/>
                <a:latin typeface="+mn-lt"/>
                <a:ea typeface="+mn-ea"/>
                <a:cs typeface="+mn-cs"/>
              </a:rPr>
            </a:br>
            <a:endParaRPr lang="en-US" sz="1200" b="0" i="0" kern="1200" dirty="0">
              <a:solidFill>
                <a:schemeClr val="tx1"/>
              </a:solidFill>
              <a:effectLst/>
              <a:latin typeface="+mn-lt"/>
              <a:ea typeface="+mn-ea"/>
              <a:cs typeface="+mn-cs"/>
            </a:endParaRPr>
          </a:p>
          <a:p>
            <a:pPr marL="628650" lvl="1" indent="-171450" algn="l" rtl="0" fontAlgn="base">
              <a:buFontTx/>
              <a:buChar char="-"/>
            </a:pPr>
            <a:r>
              <a:rPr lang="en-US" sz="1200" b="0" i="0" kern="1200" dirty="0">
                <a:solidFill>
                  <a:schemeClr val="tx1"/>
                </a:solidFill>
                <a:effectLst/>
                <a:latin typeface="+mn-lt"/>
                <a:ea typeface="+mn-ea"/>
                <a:cs typeface="+mn-cs"/>
              </a:rPr>
              <a:t>Quicker download times for your users.</a:t>
            </a:r>
          </a:p>
          <a:p>
            <a:pPr marL="628650" lvl="1" indent="-171450" algn="l" rtl="0" fontAlgn="base">
              <a:buFontTx/>
              <a:buChar char="-"/>
            </a:pPr>
            <a:r>
              <a:rPr lang="en-US" sz="1200" b="0" i="0" kern="1200" dirty="0">
                <a:solidFill>
                  <a:schemeClr val="tx1"/>
                </a:solidFill>
                <a:effectLst/>
                <a:latin typeface="+mn-lt"/>
                <a:ea typeface="+mn-ea"/>
                <a:cs typeface="+mn-cs"/>
              </a:rPr>
              <a:t>Reduced bandwidth consumption of your website.</a:t>
            </a:r>
          </a:p>
          <a:p>
            <a:pPr marL="628650" lvl="1" indent="-171450" algn="l" rtl="0" fontAlgn="base">
              <a:buFontTx/>
              <a:buChar char="-"/>
            </a:pPr>
            <a:r>
              <a:rPr lang="en-US" sz="1200" b="0" i="0" kern="1200" dirty="0">
                <a:solidFill>
                  <a:schemeClr val="tx1"/>
                </a:solidFill>
                <a:effectLst/>
                <a:latin typeface="+mn-lt"/>
                <a:ea typeface="+mn-ea"/>
                <a:cs typeface="+mn-cs"/>
              </a:rPr>
              <a:t>Reduced number of HTTP requests on your server when combining many JavaScript files into one compressed file, thus reducing the server load and allowing more visitors to access your website.</a:t>
            </a:r>
          </a:p>
          <a:p>
            <a:pPr marL="628650" lvl="1" indent="-171450" algn="l" rtl="0" fontAlgn="base">
              <a:buFontTx/>
              <a:buChar char="-"/>
            </a:pPr>
            <a:r>
              <a:rPr lang="en-US" sz="1200" b="0" i="0" kern="1200" dirty="0">
                <a:solidFill>
                  <a:schemeClr val="tx1"/>
                </a:solidFill>
                <a:effectLst/>
                <a:latin typeface="+mn-lt"/>
                <a:ea typeface="+mn-ea"/>
                <a:cs typeface="+mn-cs"/>
              </a:rPr>
              <a:t>Comments and whitespace are not needed for JavaScript execution; Removing them will reduce file size and speed up script execution times.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9"/>
              </a:rPr>
              <a:t>https://stackoverflow.com/questions/16691506/what-is-gzip-compression</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10"/>
              </a:rPr>
              <a:t>https://www.imperva.com/learn/performance/minification/</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11"/>
              </a:rPr>
              <a:t>https://javascript-minifier.com/</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12"/>
              </a:rPr>
              <a:t>https://jscompress.com/</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13"/>
              </a:rPr>
              <a:t>https://www.debugbear.com/blog/reducing-javascript-bundle-size</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14"/>
              </a:rPr>
              <a:t>https://medium.com/oyotech/how-brotli-compression-gave-us-37-latency-improvement-14d41e50fee4</a:t>
            </a:r>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3</a:t>
            </a:fld>
            <a:endParaRPr lang="he-IL"/>
          </a:p>
        </p:txBody>
      </p:sp>
    </p:spTree>
    <p:extLst>
      <p:ext uri="{BB962C8B-B14F-4D97-AF65-F5344CB8AC3E}">
        <p14:creationId xmlns:p14="http://schemas.microsoft.com/office/powerpoint/2010/main" val="37772719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In modern web app, 2/3 percent is media content, so it will be good to optimize it.</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Media Size:</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b="0" dirty="0"/>
              <a:t>Check for extra-large downloads – first, sort your downloads and see what is the bigger files you are download and think what is the value for this resource, if it worth it.</a:t>
            </a:r>
            <a:br>
              <a:rPr lang="en-US" b="0" dirty="0"/>
            </a:br>
            <a:r>
              <a:rPr lang="en-US" b="0" dirty="0"/>
              <a:t>For examples, there are some websites which downloads animated gif which is size is 5 times bigger then the whole size and was beyond the fold (</a:t>
            </a:r>
            <a:r>
              <a:rPr lang="en-US" sz="1200" b="0" i="0" kern="1200" dirty="0">
                <a:solidFill>
                  <a:schemeClr val="tx1"/>
                </a:solidFill>
                <a:effectLst/>
                <a:latin typeface="+mn-lt"/>
                <a:ea typeface="+mn-ea"/>
                <a:cs typeface="+mn-cs"/>
              </a:rPr>
              <a:t>The fold is a term used by webmasters and website owners to mean the portion of your site which can be shown when first entering the site without scrolling down at all.</a:t>
            </a:r>
            <a:r>
              <a:rPr lang="en-US" b="0" dirty="0"/>
              <a:t>),</a:t>
            </a:r>
            <a:br>
              <a:rPr lang="en-US" b="0" dirty="0"/>
            </a:br>
            <a:r>
              <a:rPr lang="en-US" b="0" dirty="0"/>
              <a:t>or website which is downloading video which is not played in mobile at all but still being downloaded.</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b="0" dirty="0"/>
              <a:t>Prefer JPG to PNG – JPG is lossy compression so it can be 10 time smaller then PNG and the user will not tell the different, use PNG only if you need transparency.</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b="0" dirty="0"/>
              <a:t>Convert JPG and PNG to </a:t>
            </a:r>
            <a:r>
              <a:rPr lang="en-US" b="0" dirty="0" err="1"/>
              <a:t>WebP</a:t>
            </a:r>
            <a:r>
              <a:rPr lang="en-US" b="0" dirty="0"/>
              <a:t> – it’s the new standard. </a:t>
            </a:r>
            <a:r>
              <a:rPr lang="en-US" sz="1200" b="0" i="0" kern="1200" dirty="0" err="1">
                <a:solidFill>
                  <a:schemeClr val="tx1"/>
                </a:solidFill>
                <a:effectLst/>
                <a:latin typeface="+mn-lt"/>
                <a:ea typeface="+mn-ea"/>
                <a:cs typeface="+mn-cs"/>
              </a:rPr>
              <a:t>WebP</a:t>
            </a:r>
            <a:r>
              <a:rPr lang="en-US" sz="1200" b="0" i="0" kern="1200" dirty="0">
                <a:solidFill>
                  <a:schemeClr val="tx1"/>
                </a:solidFill>
                <a:effectLst/>
                <a:latin typeface="+mn-lt"/>
                <a:ea typeface="+mn-ea"/>
                <a:cs typeface="+mn-cs"/>
              </a:rPr>
              <a:t> is a modern </a:t>
            </a:r>
            <a:r>
              <a:rPr lang="en-US" sz="1200" b="1" i="0" kern="1200" dirty="0">
                <a:solidFill>
                  <a:schemeClr val="tx1"/>
                </a:solidFill>
                <a:effectLst/>
                <a:latin typeface="+mn-lt"/>
                <a:ea typeface="+mn-ea"/>
                <a:cs typeface="+mn-cs"/>
              </a:rPr>
              <a:t>image format</a:t>
            </a:r>
            <a:r>
              <a:rPr lang="en-US" sz="1200" b="0" i="0" kern="1200" dirty="0">
                <a:solidFill>
                  <a:schemeClr val="tx1"/>
                </a:solidFill>
                <a:effectLst/>
                <a:latin typeface="+mn-lt"/>
                <a:ea typeface="+mn-ea"/>
                <a:cs typeface="+mn-cs"/>
              </a:rPr>
              <a:t> that provides superior </a:t>
            </a:r>
            <a:r>
              <a:rPr lang="en-US" sz="1200" b="1" i="0" kern="1200" dirty="0">
                <a:solidFill>
                  <a:schemeClr val="tx1"/>
                </a:solidFill>
                <a:effectLst/>
                <a:latin typeface="+mn-lt"/>
                <a:ea typeface="+mn-ea"/>
                <a:cs typeface="+mn-cs"/>
              </a:rPr>
              <a:t>lossless and lossy</a:t>
            </a:r>
            <a:r>
              <a:rPr lang="en-US" sz="1200" b="0" i="0" kern="1200" dirty="0">
                <a:solidFill>
                  <a:schemeClr val="tx1"/>
                </a:solidFill>
                <a:effectLst/>
                <a:latin typeface="+mn-lt"/>
                <a:ea typeface="+mn-ea"/>
                <a:cs typeface="+mn-cs"/>
              </a:rPr>
              <a:t> compression for images on the web. Using </a:t>
            </a:r>
            <a:r>
              <a:rPr lang="en-US" sz="1200" b="0" i="0" kern="1200" dirty="0" err="1">
                <a:solidFill>
                  <a:schemeClr val="tx1"/>
                </a:solidFill>
                <a:effectLst/>
                <a:latin typeface="+mn-lt"/>
                <a:ea typeface="+mn-ea"/>
                <a:cs typeface="+mn-cs"/>
              </a:rPr>
              <a:t>WebP</a:t>
            </a:r>
            <a:r>
              <a:rPr lang="en-US" sz="1200" b="0" i="0" kern="1200" dirty="0">
                <a:solidFill>
                  <a:schemeClr val="tx1"/>
                </a:solidFill>
                <a:effectLst/>
                <a:latin typeface="+mn-lt"/>
                <a:ea typeface="+mn-ea"/>
                <a:cs typeface="+mn-cs"/>
              </a:rPr>
              <a:t>, webmasters and web developers can create smaller, richer images that make the web faster.</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mn-lt"/>
                <a:ea typeface="+mn-ea"/>
                <a:cs typeface="+mn-cs"/>
              </a:rPr>
              <a:t>Prefer SVG – SVG is better then everything else, it’s vector so the size will be very small (talk about SVG animation I did in SVG) and it will give us the best quality compering to the other alternatives.</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The best will be embed it to the HTML</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mn-lt"/>
                <a:ea typeface="+mn-ea"/>
                <a:cs typeface="+mn-cs"/>
              </a:rPr>
              <a:t>Avoid GIF (prefer video) – for images we will prefer </a:t>
            </a:r>
            <a:r>
              <a:rPr lang="en-US" sz="1200" b="0" i="0" kern="1200" dirty="0" err="1">
                <a:solidFill>
                  <a:schemeClr val="tx1"/>
                </a:solidFill>
                <a:effectLst/>
                <a:latin typeface="+mn-lt"/>
                <a:ea typeface="+mn-ea"/>
                <a:cs typeface="+mn-cs"/>
              </a:rPr>
              <a:t>WebP</a:t>
            </a:r>
            <a:r>
              <a:rPr lang="en-US" sz="1200" b="0" i="0" kern="1200" dirty="0">
                <a:solidFill>
                  <a:schemeClr val="tx1"/>
                </a:solidFill>
                <a:effectLst/>
                <a:latin typeface="+mn-lt"/>
                <a:ea typeface="+mn-ea"/>
                <a:cs typeface="+mn-cs"/>
              </a:rPr>
              <a:t> or jpg (2.5 smaller then gif), but when we usually use GIF? For animated images.</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We can replace it by using video mp4 or new standard </a:t>
            </a:r>
            <a:r>
              <a:rPr lang="en-US" sz="1200" b="0" i="0" kern="1200" dirty="0" err="1">
                <a:solidFill>
                  <a:schemeClr val="tx1"/>
                </a:solidFill>
                <a:effectLst/>
                <a:latin typeface="+mn-lt"/>
                <a:ea typeface="+mn-ea"/>
                <a:cs typeface="+mn-cs"/>
              </a:rPr>
              <a:t>WebM</a:t>
            </a:r>
            <a:r>
              <a:rPr lang="en-US" sz="1200" b="0" i="0" kern="1200" dirty="0">
                <a:solidFill>
                  <a:schemeClr val="tx1"/>
                </a:solidFill>
                <a:effectLst/>
                <a:latin typeface="+mn-lt"/>
                <a:ea typeface="+mn-ea"/>
                <a:cs typeface="+mn-cs"/>
              </a:rPr>
              <a:t>.</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The cost savings between a GIF and a video can be pretty significant.</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For example, GIF in size of </a:t>
            </a:r>
            <a:r>
              <a:rPr lang="en-US" sz="1200" b="1" i="0" kern="1200" dirty="0">
                <a:solidFill>
                  <a:schemeClr val="tx1"/>
                </a:solidFill>
                <a:effectLst/>
                <a:latin typeface="+mn-lt"/>
                <a:ea typeface="+mn-ea"/>
                <a:cs typeface="+mn-cs"/>
              </a:rPr>
              <a:t>3.7 MB</a:t>
            </a:r>
            <a:r>
              <a:rPr lang="en-US" sz="1200" b="0" i="0" kern="1200" dirty="0">
                <a:solidFill>
                  <a:schemeClr val="tx1"/>
                </a:solidFill>
                <a:effectLst/>
                <a:latin typeface="+mn-lt"/>
                <a:ea typeface="+mn-ea"/>
                <a:cs typeface="+mn-cs"/>
              </a:rPr>
              <a:t>,</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will be </a:t>
            </a:r>
            <a:r>
              <a:rPr lang="en-US" sz="1200" b="1" i="0" kern="1200" dirty="0">
                <a:solidFill>
                  <a:schemeClr val="tx1"/>
                </a:solidFill>
                <a:effectLst/>
                <a:latin typeface="+mn-lt"/>
                <a:ea typeface="+mn-ea"/>
                <a:cs typeface="+mn-cs"/>
              </a:rPr>
              <a:t>551 KB</a:t>
            </a:r>
            <a:r>
              <a:rPr lang="en-US" sz="1200" b="0" i="0" kern="1200" dirty="0">
                <a:solidFill>
                  <a:schemeClr val="tx1"/>
                </a:solidFill>
                <a:effectLst/>
                <a:latin typeface="+mn-lt"/>
                <a:ea typeface="+mn-ea"/>
                <a:cs typeface="+mn-cs"/>
              </a:rPr>
              <a:t> in MP4 version</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and in </a:t>
            </a:r>
            <a:r>
              <a:rPr lang="en-US" sz="1200" b="0" i="0" kern="1200" dirty="0" err="1">
                <a:solidFill>
                  <a:schemeClr val="tx1"/>
                </a:solidFill>
                <a:effectLst/>
                <a:latin typeface="+mn-lt"/>
                <a:ea typeface="+mn-ea"/>
                <a:cs typeface="+mn-cs"/>
              </a:rPr>
              <a:t>WebM</a:t>
            </a:r>
            <a:r>
              <a:rPr lang="en-US" sz="1200" b="0" i="0" kern="1200" dirty="0">
                <a:solidFill>
                  <a:schemeClr val="tx1"/>
                </a:solidFill>
                <a:effectLst/>
                <a:latin typeface="+mn-lt"/>
                <a:ea typeface="+mn-ea"/>
                <a:cs typeface="+mn-cs"/>
              </a:rPr>
              <a:t> version will be </a:t>
            </a:r>
            <a:r>
              <a:rPr lang="en-US" sz="1200" b="1" i="0" kern="1200" dirty="0">
                <a:solidFill>
                  <a:schemeClr val="tx1"/>
                </a:solidFill>
                <a:effectLst/>
                <a:latin typeface="+mn-lt"/>
                <a:ea typeface="+mn-ea"/>
                <a:cs typeface="+mn-cs"/>
              </a:rPr>
              <a:t>341 KB</a:t>
            </a:r>
            <a:r>
              <a:rPr lang="en-US" sz="1200" b="0" i="0" kern="1200" dirty="0">
                <a:solidFill>
                  <a:schemeClr val="tx1"/>
                </a:solidFill>
                <a:effectLst/>
                <a:latin typeface="+mn-lt"/>
                <a:ea typeface="+mn-ea"/>
                <a:cs typeface="+mn-cs"/>
              </a:rPr>
              <a:t>!</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Animated GIFs have three key traits that a video needs to replicate:</a:t>
            </a:r>
          </a:p>
          <a:p>
            <a:pPr marL="1085850" marR="0" lvl="2"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mn-lt"/>
                <a:ea typeface="+mn-ea"/>
                <a:cs typeface="+mn-cs"/>
              </a:rPr>
              <a:t>They play automatically.</a:t>
            </a:r>
          </a:p>
          <a:p>
            <a:pPr marL="1085850" marR="0" lvl="2"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mn-lt"/>
                <a:ea typeface="+mn-ea"/>
                <a:cs typeface="+mn-cs"/>
              </a:rPr>
              <a:t>They loop continuously (usually, but it is possible to prevent looping).	</a:t>
            </a:r>
          </a:p>
          <a:p>
            <a:pPr marL="1085850" marR="0" lvl="2"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mn-lt"/>
                <a:ea typeface="+mn-ea"/>
                <a:cs typeface="+mn-cs"/>
              </a:rPr>
              <a:t>They're silent.</a:t>
            </a:r>
          </a:p>
          <a:p>
            <a:pPr marL="457200" marR="0" lvl="1"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    We can achieve all of that in videos</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b="0" dirty="0"/>
              <a:t>Reduce quality, especially for background images – most of the time we can reduce image quality without user notice it spicily for background images</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b="0" dirty="0"/>
              <a:t>Woff2 - </a:t>
            </a:r>
            <a:r>
              <a:rPr lang="en-US" sz="1200" b="0" i="0" kern="1200" dirty="0">
                <a:solidFill>
                  <a:schemeClr val="tx1"/>
                </a:solidFill>
                <a:effectLst/>
                <a:latin typeface="+mn-lt"/>
                <a:ea typeface="+mn-ea"/>
                <a:cs typeface="+mn-cs"/>
              </a:rPr>
              <a:t>WOFF2 is a font format that provides, on average, a 30% reduction in file size, thus helping Web fonts load more quickly in compatible browsers.</a:t>
            </a: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3"/>
              </a:rPr>
              <a:t>https://web.dev/replace-gifs-with-videos</a:t>
            </a: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4</a:t>
            </a:fld>
            <a:endParaRPr lang="he-IL"/>
          </a:p>
        </p:txBody>
      </p:sp>
    </p:spTree>
    <p:extLst>
      <p:ext uri="{BB962C8B-B14F-4D97-AF65-F5344CB8AC3E}">
        <p14:creationId xmlns:p14="http://schemas.microsoft.com/office/powerpoint/2010/main" val="36826523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US" sz="1200" b="0" i="0" kern="1200" dirty="0">
                <a:solidFill>
                  <a:schemeClr val="tx1"/>
                </a:solidFill>
                <a:effectLst/>
                <a:latin typeface="+mn-lt"/>
                <a:ea typeface="+mn-ea"/>
                <a:cs typeface="+mn-cs"/>
              </a:rPr>
              <a:t>Code splitting is a technique where, rather than loading your scripts as one big file, you break it up into smaller parts and only load what’s needed on that page.</a:t>
            </a:r>
          </a:p>
          <a:p>
            <a:pPr algn="l" rtl="0"/>
            <a:r>
              <a:rPr lang="en-US" sz="1200" b="0" i="0" kern="1200" dirty="0">
                <a:solidFill>
                  <a:schemeClr val="tx1"/>
                </a:solidFill>
                <a:effectLst/>
                <a:latin typeface="+mn-lt"/>
                <a:ea typeface="+mn-ea"/>
                <a:cs typeface="+mn-cs"/>
              </a:rPr>
              <a:t>For projects with large amounts of JavaScript, this can have a big improvement on performance.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In react we are doing it by import (we can give the chunk a name by putting a comment)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In angular 8 they change the syntax to be align with the industry, in your route, under </a:t>
            </a:r>
            <a:r>
              <a:rPr lang="en-US" b="0" dirty="0" err="1"/>
              <a:t>loadChildren</a:t>
            </a:r>
            <a:r>
              <a:rPr lang="en-US" b="0" dirty="0"/>
              <a:t> defined your dynamic import and webpack will do the rest for you.</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3"/>
              </a:rPr>
              <a:t>https://webpack.js.org/guides/code-splitting/#dynamic-imports</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4"/>
              </a:rPr>
              <a:t>https://gomakethings.com/code-splitting-with-vanilla-js/</a:t>
            </a:r>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5</a:t>
            </a:fld>
            <a:endParaRPr lang="he-IL"/>
          </a:p>
        </p:txBody>
      </p:sp>
    </p:spTree>
    <p:extLst>
      <p:ext uri="{BB962C8B-B14F-4D97-AF65-F5344CB8AC3E}">
        <p14:creationId xmlns:p14="http://schemas.microsoft.com/office/powerpoint/2010/main" val="1189839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US" sz="1200" b="0" i="0" kern="1200" dirty="0">
                <a:solidFill>
                  <a:schemeClr val="tx1"/>
                </a:solidFill>
                <a:effectLst/>
                <a:latin typeface="+mn-lt"/>
                <a:ea typeface="+mn-ea"/>
                <a:cs typeface="+mn-cs"/>
              </a:rPr>
              <a:t>Web pages often contain a large number of images, which contribute to data-usage, </a:t>
            </a:r>
            <a:r>
              <a:rPr lang="en-US" sz="1200" b="0" i="0" u="none" strike="noStrike" kern="1200" dirty="0">
                <a:solidFill>
                  <a:schemeClr val="tx1"/>
                </a:solidFill>
                <a:effectLst/>
                <a:latin typeface="+mn-lt"/>
                <a:ea typeface="+mn-ea"/>
                <a:cs typeface="+mn-cs"/>
                <a:hlinkClick r:id="rId3"/>
              </a:rPr>
              <a:t>page-bloat</a:t>
            </a:r>
            <a:r>
              <a:rPr lang="en-US" sz="1200" b="0" i="0" kern="1200" dirty="0">
                <a:solidFill>
                  <a:schemeClr val="tx1"/>
                </a:solidFill>
                <a:effectLst/>
                <a:latin typeface="+mn-lt"/>
                <a:ea typeface="+mn-ea"/>
                <a:cs typeface="+mn-cs"/>
              </a:rPr>
              <a:t> and how fast a page can load. Many of these images are offscreen, requiring a user to scroll in order to view them.</a:t>
            </a:r>
          </a:p>
          <a:p>
            <a:pPr algn="l" rtl="0"/>
            <a:endParaRPr lang="en-US" sz="1200" b="0" i="0" kern="1200" dirty="0">
              <a:solidFill>
                <a:schemeClr val="tx1"/>
              </a:solidFill>
              <a:effectLst/>
              <a:latin typeface="+mn-lt"/>
              <a:ea typeface="+mn-ea"/>
              <a:cs typeface="+mn-cs"/>
            </a:endParaRPr>
          </a:p>
          <a:p>
            <a:pPr algn="l" rtl="0"/>
            <a:r>
              <a:rPr lang="en-US" sz="1200" b="0" kern="1200" dirty="0">
                <a:solidFill>
                  <a:schemeClr val="tx1"/>
                </a:solidFill>
                <a:effectLst/>
                <a:latin typeface="+mn-lt"/>
                <a:ea typeface="+mn-ea"/>
                <a:cs typeface="+mn-cs"/>
              </a:rPr>
              <a:t>Why lazy load images or video instead of just </a:t>
            </a:r>
            <a:r>
              <a:rPr lang="en-US" sz="1200" b="0" i="1" kern="1200" dirty="0">
                <a:solidFill>
                  <a:schemeClr val="tx1"/>
                </a:solidFill>
                <a:effectLst/>
                <a:latin typeface="+mn-lt"/>
                <a:ea typeface="+mn-ea"/>
                <a:cs typeface="+mn-cs"/>
              </a:rPr>
              <a:t>loading</a:t>
            </a:r>
            <a:r>
              <a:rPr lang="en-US" sz="1200" b="0" kern="1200" dirty="0">
                <a:solidFill>
                  <a:schemeClr val="tx1"/>
                </a:solidFill>
                <a:effectLst/>
                <a:latin typeface="+mn-lt"/>
                <a:ea typeface="+mn-ea"/>
                <a:cs typeface="+mn-cs"/>
              </a:rPr>
              <a:t> them?</a:t>
            </a:r>
          </a:p>
          <a:p>
            <a:pPr algn="l" rtl="0"/>
            <a:r>
              <a:rPr lang="en-US" sz="1200" b="0" i="0" kern="1200" dirty="0">
                <a:solidFill>
                  <a:schemeClr val="tx1"/>
                </a:solidFill>
                <a:effectLst/>
                <a:latin typeface="+mn-lt"/>
                <a:ea typeface="+mn-ea"/>
                <a:cs typeface="+mn-cs"/>
              </a:rPr>
              <a:t>Because it's possible you're loading stuff the user may never see. This is problematic for a couple reasons:</a:t>
            </a:r>
          </a:p>
          <a:p>
            <a:pPr marL="171450" indent="-171450" algn="l" rtl="0">
              <a:buFontTx/>
              <a:buChar char="-"/>
            </a:pPr>
            <a:r>
              <a:rPr lang="en-US" sz="1200" b="0" i="0" kern="1200" dirty="0">
                <a:solidFill>
                  <a:schemeClr val="tx1"/>
                </a:solidFill>
                <a:effectLst/>
                <a:latin typeface="+mn-lt"/>
                <a:ea typeface="+mn-ea"/>
                <a:cs typeface="+mn-cs"/>
              </a:rPr>
              <a:t>It wastes data. On unmetered connections, this isn't the worst thing that could happen (although you could be using that precious bandwidth for downloading other resources that are indeed going to be seen by the user). On limited data plans, however, loading stuff the user never sees could effectively be a waste of their money.</a:t>
            </a:r>
          </a:p>
          <a:p>
            <a:pPr marL="171450" indent="-171450" algn="l" rtl="0">
              <a:buFontTx/>
              <a:buChar char="-"/>
            </a:pPr>
            <a:r>
              <a:rPr lang="en-US" sz="1200" b="0" i="0" kern="1200" dirty="0">
                <a:solidFill>
                  <a:schemeClr val="tx1"/>
                </a:solidFill>
                <a:effectLst/>
                <a:latin typeface="+mn-lt"/>
                <a:ea typeface="+mn-ea"/>
                <a:cs typeface="+mn-cs"/>
              </a:rPr>
              <a:t>It wastes processing time, battery, and other system resources. After a media resource is downloaded, the browser must decode it and render its content in the viewport.</a:t>
            </a:r>
          </a:p>
          <a:p>
            <a:pPr algn="l" rtl="0"/>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When we lazy load images and video, we reduce initial page load time, initial page weight, and system resource usage, all of which have positive impacts on performance. In this guide, we'll cover some techniques and offer guidance for lazy loading images and video, as well as </a:t>
            </a:r>
            <a:r>
              <a:rPr lang="en-US" sz="1200" b="0" i="0" u="none" strike="noStrike" kern="1200" dirty="0">
                <a:solidFill>
                  <a:schemeClr val="tx1"/>
                </a:solidFill>
                <a:effectLst/>
                <a:latin typeface="+mn-lt"/>
                <a:ea typeface="+mn-ea"/>
                <a:cs typeface="+mn-cs"/>
                <a:hlinkClick r:id="rId4"/>
              </a:rPr>
              <a:t>a short list of some commonly used libraries</a:t>
            </a:r>
            <a:r>
              <a:rPr lang="en-US" sz="1200" b="0" i="0" kern="1200" dirty="0">
                <a:solidFill>
                  <a:schemeClr val="tx1"/>
                </a:solidFill>
                <a:effectLst/>
                <a:latin typeface="+mn-lt"/>
                <a:ea typeface="+mn-ea"/>
                <a:cs typeface="+mn-cs"/>
              </a:rPr>
              <a:t>.</a:t>
            </a:r>
          </a:p>
          <a:p>
            <a:pPr algn="l" rtl="0"/>
            <a:endParaRPr lang="en-US" sz="1200" b="0" i="0" kern="1200" dirty="0">
              <a:solidFill>
                <a:schemeClr val="tx1"/>
              </a:solidFill>
              <a:effectLst/>
              <a:latin typeface="+mn-lt"/>
              <a:ea typeface="+mn-ea"/>
              <a:cs typeface="+mn-cs"/>
            </a:endParaRPr>
          </a:p>
          <a:p>
            <a:pPr algn="l" rtl="0"/>
            <a:r>
              <a:rPr lang="en-US" b="0" dirty="0"/>
              <a:t>[Thus images we don’t want to load at all (or load very low quality) and load them only when they are in user view port.]</a:t>
            </a:r>
          </a:p>
          <a:p>
            <a:pPr algn="l" rtl="0"/>
            <a:endParaRPr lang="en-US" b="0" dirty="0"/>
          </a:p>
          <a:p>
            <a:pPr algn="l" rtl="0"/>
            <a:r>
              <a:rPr lang="en-US" b="0" dirty="0"/>
              <a:t>How can we achieve it?</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New native </a:t>
            </a:r>
            <a:r>
              <a:rPr lang="en-US" sz="1200" b="0" i="0" kern="1200" dirty="0">
                <a:solidFill>
                  <a:schemeClr val="tx1"/>
                </a:solidFill>
                <a:effectLst/>
                <a:latin typeface="+mn-lt"/>
                <a:ea typeface="+mn-ea"/>
                <a:cs typeface="+mn-cs"/>
              </a:rPr>
              <a:t>loading attribute. We have 3 arguments:</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	lazy: is a good candidate for lazy loading.</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	eager: is not a good candidate for lazy loading. Load right away.</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	auto: browser will determine whether or not to lazily load.</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Second option is by </a:t>
            </a:r>
            <a:r>
              <a:rPr lang="en-US" sz="1200" b="0" kern="1200" dirty="0">
                <a:solidFill>
                  <a:schemeClr val="tx1"/>
                </a:solidFill>
                <a:effectLst/>
                <a:latin typeface="+mn-lt"/>
                <a:ea typeface="+mn-ea"/>
                <a:cs typeface="+mn-cs"/>
              </a:rPr>
              <a:t>Intersection observer - </a:t>
            </a:r>
            <a:r>
              <a:rPr lang="en-US" sz="1200" b="0" i="0" kern="1200" dirty="0">
                <a:solidFill>
                  <a:schemeClr val="tx1"/>
                </a:solidFill>
                <a:effectLst/>
                <a:latin typeface="+mn-lt"/>
                <a:ea typeface="+mn-ea"/>
                <a:cs typeface="+mn-cs"/>
              </a:rPr>
              <a:t>Intersection observer is easier to use and read than code relying on various event handlers, because developers only need to register an observer to watch elements rather than writing tedious element visibility detection code. All that's left to do for the developer is to decide what to do when an element is visible.</a:t>
            </a:r>
            <a:endParaRPr lang="en-US" sz="1200" b="0" kern="1200" dirty="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5"/>
              </a:rPr>
              <a:t>https://developers.google.com/web/fundamentals/performance/lazy-loading-guidance/images-and-video/</a:t>
            </a: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6"/>
              </a:rPr>
              <a:t>https://addyosmani.com/blog/lazy-loading/</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7"/>
              </a:rPr>
              <a:t>https://www.sitepoint.com/five-techniques-lazy-load-images-website-performance/</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8"/>
              </a:rPr>
              <a:t>https://html.com/attributes/img-srcset/</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6</a:t>
            </a:fld>
            <a:endParaRPr lang="he-IL"/>
          </a:p>
        </p:txBody>
      </p:sp>
    </p:spTree>
    <p:extLst>
      <p:ext uri="{BB962C8B-B14F-4D97-AF65-F5344CB8AC3E}">
        <p14:creationId xmlns:p14="http://schemas.microsoft.com/office/powerpoint/2010/main" val="21215806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endParaRPr lang="en-US" sz="1200" b="0" i="0" kern="1200" dirty="0">
              <a:solidFill>
                <a:schemeClr val="tx1"/>
              </a:solidFill>
              <a:effectLst/>
              <a:latin typeface="+mn-lt"/>
              <a:ea typeface="+mn-ea"/>
              <a:cs typeface="+mn-cs"/>
            </a:endParaRPr>
          </a:p>
          <a:p>
            <a:pPr algn="l" rtl="0"/>
            <a:r>
              <a:rPr lang="en-US" sz="1200" b="0" i="0" kern="1200" dirty="0">
                <a:solidFill>
                  <a:schemeClr val="tx1"/>
                </a:solidFill>
                <a:effectLst/>
                <a:latin typeface="+mn-lt"/>
                <a:ea typeface="+mn-ea"/>
                <a:cs typeface="+mn-cs"/>
              </a:rPr>
              <a:t>If we have a really large CSS file and it takes a while to download, our users will end up waiting until the </a:t>
            </a:r>
            <a:r>
              <a:rPr lang="en-US" sz="1200" b="0" i="1" kern="1200" dirty="0">
                <a:solidFill>
                  <a:schemeClr val="tx1"/>
                </a:solidFill>
                <a:effectLst/>
                <a:latin typeface="+mn-lt"/>
                <a:ea typeface="+mn-ea"/>
                <a:cs typeface="+mn-cs"/>
              </a:rPr>
              <a:t>whole file</a:t>
            </a:r>
            <a:r>
              <a:rPr lang="en-US" sz="1200" b="0" i="0" kern="1200" dirty="0">
                <a:solidFill>
                  <a:schemeClr val="tx1"/>
                </a:solidFill>
                <a:effectLst/>
                <a:latin typeface="+mn-lt"/>
                <a:ea typeface="+mn-ea"/>
                <a:cs typeface="+mn-cs"/>
              </a:rPr>
              <a:t> has been downloaded before the browser can begin rendering the page. Fortunately, there is a sneaky technique that allows us to optimize the delivery of our CSS and mitigate the blocking. This technique is known as optimizing the </a:t>
            </a:r>
            <a:r>
              <a:rPr lang="en-US" sz="1200" b="0" i="0" u="none" strike="noStrike" kern="1200" dirty="0">
                <a:solidFill>
                  <a:schemeClr val="tx1"/>
                </a:solidFill>
                <a:effectLst/>
                <a:latin typeface="+mn-lt"/>
                <a:ea typeface="+mn-ea"/>
                <a:cs typeface="+mn-cs"/>
                <a:hlinkClick r:id="rId3"/>
              </a:rPr>
              <a:t>critical rendering path.</a:t>
            </a:r>
            <a:endParaRPr lang="en-US" sz="1200" b="0" kern="1200" dirty="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4"/>
              </a:rPr>
              <a:t>https://www.smashingmagazine.com/2015/08/understanding-critical-css/</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5"/>
              </a:rPr>
              <a:t>https://github.com/addyosmani/critical-path-css-demo</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7</a:t>
            </a:fld>
            <a:endParaRPr lang="he-IL"/>
          </a:p>
        </p:txBody>
      </p:sp>
    </p:spTree>
    <p:extLst>
      <p:ext uri="{BB962C8B-B14F-4D97-AF65-F5344CB8AC3E}">
        <p14:creationId xmlns:p14="http://schemas.microsoft.com/office/powerpoint/2010/main" val="37781759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endParaRPr lang="en-US" sz="1200" b="0" i="0" kern="1200" dirty="0">
              <a:solidFill>
                <a:schemeClr val="tx1"/>
              </a:solidFill>
              <a:effectLst/>
              <a:latin typeface="+mn-lt"/>
              <a:ea typeface="+mn-ea"/>
              <a:cs typeface="+mn-cs"/>
            </a:endParaRPr>
          </a:p>
          <a:p>
            <a:pPr algn="l" rtl="0"/>
            <a:r>
              <a:rPr lang="en-US" sz="1200" b="0" i="0" kern="1200" dirty="0">
                <a:solidFill>
                  <a:schemeClr val="tx1"/>
                </a:solidFill>
                <a:effectLst/>
                <a:latin typeface="+mn-lt"/>
                <a:ea typeface="+mn-ea"/>
                <a:cs typeface="+mn-cs"/>
              </a:rPr>
              <a:t>If we have a really large CSS file and it takes a while to download, our users will end up waiting until the </a:t>
            </a:r>
            <a:r>
              <a:rPr lang="en-US" sz="1200" b="0" i="1" kern="1200" dirty="0">
                <a:solidFill>
                  <a:schemeClr val="tx1"/>
                </a:solidFill>
                <a:effectLst/>
                <a:latin typeface="+mn-lt"/>
                <a:ea typeface="+mn-ea"/>
                <a:cs typeface="+mn-cs"/>
              </a:rPr>
              <a:t>whole file</a:t>
            </a:r>
            <a:r>
              <a:rPr lang="en-US" sz="1200" b="0" i="0" kern="1200" dirty="0">
                <a:solidFill>
                  <a:schemeClr val="tx1"/>
                </a:solidFill>
                <a:effectLst/>
                <a:latin typeface="+mn-lt"/>
                <a:ea typeface="+mn-ea"/>
                <a:cs typeface="+mn-cs"/>
              </a:rPr>
              <a:t> has been downloaded before the browser can begin rendering the page. Fortunately, there is a sneaky technique that allows us to optimize the delivery of our CSS and mitigate the blocking. This technique is known as optimizing the </a:t>
            </a:r>
            <a:r>
              <a:rPr lang="en-US" sz="1200" b="0" i="0" u="none" strike="noStrike" kern="1200" dirty="0">
                <a:solidFill>
                  <a:schemeClr val="tx1"/>
                </a:solidFill>
                <a:effectLst/>
                <a:latin typeface="+mn-lt"/>
                <a:ea typeface="+mn-ea"/>
                <a:cs typeface="+mn-cs"/>
                <a:hlinkClick r:id="rId3"/>
              </a:rPr>
              <a:t>critical rendering path.</a:t>
            </a:r>
            <a:endParaRPr lang="en-US" sz="1200" b="0" kern="1200" dirty="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4"/>
              </a:rPr>
              <a:t>https://freecontent.manning.com/tag/http-2-in-action/</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8</a:t>
            </a:fld>
            <a:endParaRPr lang="he-IL"/>
          </a:p>
        </p:txBody>
      </p:sp>
    </p:spTree>
    <p:extLst>
      <p:ext uri="{BB962C8B-B14F-4D97-AF65-F5344CB8AC3E}">
        <p14:creationId xmlns:p14="http://schemas.microsoft.com/office/powerpoint/2010/main" val="17553848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sp>
        <p:nvSpPr>
          <p:cNvPr id="2" name="כותרת 1"/>
          <p:cNvSpPr>
            <a:spLocks noGrp="1"/>
          </p:cNvSpPr>
          <p:nvPr>
            <p:ph type="ctrTitle"/>
          </p:nvPr>
        </p:nvSpPr>
        <p:spPr>
          <a:xfrm>
            <a:off x="1524000" y="1122363"/>
            <a:ext cx="9144000" cy="2387600"/>
          </a:xfrm>
        </p:spPr>
        <p:txBody>
          <a:bodyPr anchor="b"/>
          <a:lstStyle>
            <a:lvl1pPr algn="ctr">
              <a:defRPr sz="6000"/>
            </a:lvl1pPr>
          </a:lstStyle>
          <a:p>
            <a:r>
              <a:rPr lang="he-IL"/>
              <a:t>לחץ כדי לערוך סגנון כותרת של תבנית בסיס</a:t>
            </a:r>
          </a:p>
        </p:txBody>
      </p:sp>
      <p:sp>
        <p:nvSpPr>
          <p:cNvPr id="3" name="כותרת משנה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e-IL"/>
              <a:t>לחץ כדי לערוך סגנון כותרת משנה של תבנית בסיס</a:t>
            </a:r>
          </a:p>
        </p:txBody>
      </p:sp>
      <p:sp>
        <p:nvSpPr>
          <p:cNvPr id="4" name="מציין מיקום של תאריך 3"/>
          <p:cNvSpPr>
            <a:spLocks noGrp="1"/>
          </p:cNvSpPr>
          <p:nvPr>
            <p:ph type="dt" sz="half" idx="10"/>
          </p:nvPr>
        </p:nvSpPr>
        <p:spPr/>
        <p:txBody>
          <a:bodyPr/>
          <a:lstStyle/>
          <a:p>
            <a:fld id="{F472E424-CC75-4448-A1B5-6FCA6BFEE599}" type="datetimeFigureOut">
              <a:rPr lang="he-IL" smtClean="0"/>
              <a:t>י"א/תמוז/תשע"ט</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D7AF2053-6DFD-4FC5-8358-EAC2FCAF6FFC}" type="slidenum">
              <a:rPr lang="he-IL" smtClean="0"/>
              <a:t>‹#›</a:t>
            </a:fld>
            <a:endParaRPr lang="he-IL"/>
          </a:p>
        </p:txBody>
      </p:sp>
    </p:spTree>
    <p:extLst>
      <p:ext uri="{BB962C8B-B14F-4D97-AF65-F5344CB8AC3E}">
        <p14:creationId xmlns:p14="http://schemas.microsoft.com/office/powerpoint/2010/main" val="4267516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a:t>לחץ כדי לערוך סגנון כותרת של תבנית בסיס</a:t>
            </a:r>
          </a:p>
        </p:txBody>
      </p:sp>
      <p:sp>
        <p:nvSpPr>
          <p:cNvPr id="3" name="מציין מיקום של טקסט אנכי 2"/>
          <p:cNvSpPr>
            <a:spLocks noGrp="1"/>
          </p:cNvSpPr>
          <p:nvPr>
            <p:ph type="body" orient="vert" idx="1"/>
          </p:nvPr>
        </p:nvSpPr>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p:cNvSpPr>
            <a:spLocks noGrp="1"/>
          </p:cNvSpPr>
          <p:nvPr>
            <p:ph type="dt" sz="half" idx="10"/>
          </p:nvPr>
        </p:nvSpPr>
        <p:spPr/>
        <p:txBody>
          <a:bodyPr/>
          <a:lstStyle/>
          <a:p>
            <a:fld id="{F472E424-CC75-4448-A1B5-6FCA6BFEE599}" type="datetimeFigureOut">
              <a:rPr lang="he-IL" smtClean="0"/>
              <a:t>י"א/תמוז/תשע"ט</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D7AF2053-6DFD-4FC5-8358-EAC2FCAF6FFC}" type="slidenum">
              <a:rPr lang="he-IL" smtClean="0"/>
              <a:t>‹#›</a:t>
            </a:fld>
            <a:endParaRPr lang="he-IL"/>
          </a:p>
        </p:txBody>
      </p:sp>
    </p:spTree>
    <p:extLst>
      <p:ext uri="{BB962C8B-B14F-4D97-AF65-F5344CB8AC3E}">
        <p14:creationId xmlns:p14="http://schemas.microsoft.com/office/powerpoint/2010/main" val="28806272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כותרת אנכית 1"/>
          <p:cNvSpPr>
            <a:spLocks noGrp="1"/>
          </p:cNvSpPr>
          <p:nvPr>
            <p:ph type="title" orient="vert"/>
          </p:nvPr>
        </p:nvSpPr>
        <p:spPr>
          <a:xfrm>
            <a:off x="8724900" y="365125"/>
            <a:ext cx="2628900" cy="5811838"/>
          </a:xfrm>
        </p:spPr>
        <p:txBody>
          <a:bodyPr vert="eaVert"/>
          <a:lstStyle/>
          <a:p>
            <a:r>
              <a:rPr lang="he-IL"/>
              <a:t>לחץ כדי לערוך סגנון כותרת של תבנית בסיס</a:t>
            </a:r>
          </a:p>
        </p:txBody>
      </p:sp>
      <p:sp>
        <p:nvSpPr>
          <p:cNvPr id="3" name="מציין מיקום של טקסט אנכי 2"/>
          <p:cNvSpPr>
            <a:spLocks noGrp="1"/>
          </p:cNvSpPr>
          <p:nvPr>
            <p:ph type="body" orient="vert" idx="1"/>
          </p:nvPr>
        </p:nvSpPr>
        <p:spPr>
          <a:xfrm>
            <a:off x="838200" y="365125"/>
            <a:ext cx="7734300" cy="5811838"/>
          </a:xfrm>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p:cNvSpPr>
            <a:spLocks noGrp="1"/>
          </p:cNvSpPr>
          <p:nvPr>
            <p:ph type="dt" sz="half" idx="10"/>
          </p:nvPr>
        </p:nvSpPr>
        <p:spPr/>
        <p:txBody>
          <a:bodyPr/>
          <a:lstStyle/>
          <a:p>
            <a:fld id="{F472E424-CC75-4448-A1B5-6FCA6BFEE599}" type="datetimeFigureOut">
              <a:rPr lang="he-IL" smtClean="0"/>
              <a:t>י"א/תמוז/תשע"ט</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D7AF2053-6DFD-4FC5-8358-EAC2FCAF6FFC}" type="slidenum">
              <a:rPr lang="he-IL" smtClean="0"/>
              <a:t>‹#›</a:t>
            </a:fld>
            <a:endParaRPr lang="he-IL"/>
          </a:p>
        </p:txBody>
      </p:sp>
    </p:spTree>
    <p:extLst>
      <p:ext uri="{BB962C8B-B14F-4D97-AF65-F5344CB8AC3E}">
        <p14:creationId xmlns:p14="http://schemas.microsoft.com/office/powerpoint/2010/main" val="24352609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a:t>לחץ כדי לערוך סגנון כותרת של תבנית בסיס</a:t>
            </a:r>
          </a:p>
        </p:txBody>
      </p:sp>
      <p:sp>
        <p:nvSpPr>
          <p:cNvPr id="3" name="מציין מיקום תוכן 2"/>
          <p:cNvSpPr>
            <a:spLocks noGrp="1"/>
          </p:cNvSpPr>
          <p:nvPr>
            <p:ph idx="1"/>
          </p:nvPr>
        </p:nvSpPr>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p:cNvSpPr>
            <a:spLocks noGrp="1"/>
          </p:cNvSpPr>
          <p:nvPr>
            <p:ph type="dt" sz="half" idx="10"/>
          </p:nvPr>
        </p:nvSpPr>
        <p:spPr/>
        <p:txBody>
          <a:bodyPr/>
          <a:lstStyle/>
          <a:p>
            <a:fld id="{F472E424-CC75-4448-A1B5-6FCA6BFEE599}" type="datetimeFigureOut">
              <a:rPr lang="he-IL" smtClean="0"/>
              <a:t>י"א/תמוז/תשע"ט</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D7AF2053-6DFD-4FC5-8358-EAC2FCAF6FFC}" type="slidenum">
              <a:rPr lang="he-IL" smtClean="0"/>
              <a:t>‹#›</a:t>
            </a:fld>
            <a:endParaRPr lang="he-IL"/>
          </a:p>
        </p:txBody>
      </p:sp>
    </p:spTree>
    <p:extLst>
      <p:ext uri="{BB962C8B-B14F-4D97-AF65-F5344CB8AC3E}">
        <p14:creationId xmlns:p14="http://schemas.microsoft.com/office/powerpoint/2010/main" val="8231739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כותרת 1"/>
          <p:cNvSpPr>
            <a:spLocks noGrp="1"/>
          </p:cNvSpPr>
          <p:nvPr>
            <p:ph type="title"/>
          </p:nvPr>
        </p:nvSpPr>
        <p:spPr>
          <a:xfrm>
            <a:off x="831850" y="1709738"/>
            <a:ext cx="10515600" cy="2852737"/>
          </a:xfrm>
        </p:spPr>
        <p:txBody>
          <a:bodyPr anchor="b"/>
          <a:lstStyle>
            <a:lvl1pPr>
              <a:defRPr sz="6000"/>
            </a:lvl1pPr>
          </a:lstStyle>
          <a:p>
            <a:r>
              <a:rPr lang="he-IL"/>
              <a:t>לחץ כדי לערוך סגנון כותרת של תבנית בסיס</a:t>
            </a:r>
          </a:p>
        </p:txBody>
      </p:sp>
      <p:sp>
        <p:nvSpPr>
          <p:cNvPr id="3" name="מציין מיקום טקסט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e-IL"/>
              <a:t>לחץ כדי לערוך סגנונות טקסט של תבנית בסיס</a:t>
            </a:r>
          </a:p>
        </p:txBody>
      </p:sp>
      <p:sp>
        <p:nvSpPr>
          <p:cNvPr id="4" name="מציין מיקום של תאריך 3"/>
          <p:cNvSpPr>
            <a:spLocks noGrp="1"/>
          </p:cNvSpPr>
          <p:nvPr>
            <p:ph type="dt" sz="half" idx="10"/>
          </p:nvPr>
        </p:nvSpPr>
        <p:spPr/>
        <p:txBody>
          <a:bodyPr/>
          <a:lstStyle/>
          <a:p>
            <a:fld id="{F472E424-CC75-4448-A1B5-6FCA6BFEE599}" type="datetimeFigureOut">
              <a:rPr lang="he-IL" smtClean="0"/>
              <a:t>י"א/תמוז/תשע"ט</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D7AF2053-6DFD-4FC5-8358-EAC2FCAF6FFC}" type="slidenum">
              <a:rPr lang="he-IL" smtClean="0"/>
              <a:t>‹#›</a:t>
            </a:fld>
            <a:endParaRPr lang="he-IL"/>
          </a:p>
        </p:txBody>
      </p:sp>
    </p:spTree>
    <p:extLst>
      <p:ext uri="{BB962C8B-B14F-4D97-AF65-F5344CB8AC3E}">
        <p14:creationId xmlns:p14="http://schemas.microsoft.com/office/powerpoint/2010/main" val="2035231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a:t>לחץ כדי לערוך סגנון כותרת של תבנית בסיס</a:t>
            </a:r>
          </a:p>
        </p:txBody>
      </p:sp>
      <p:sp>
        <p:nvSpPr>
          <p:cNvPr id="3" name="מציין מיקום תוכן 2"/>
          <p:cNvSpPr>
            <a:spLocks noGrp="1"/>
          </p:cNvSpPr>
          <p:nvPr>
            <p:ph sz="half" idx="1"/>
          </p:nvPr>
        </p:nvSpPr>
        <p:spPr>
          <a:xfrm>
            <a:off x="838200" y="1825625"/>
            <a:ext cx="5181600" cy="435133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תוכן 3"/>
          <p:cNvSpPr>
            <a:spLocks noGrp="1"/>
          </p:cNvSpPr>
          <p:nvPr>
            <p:ph sz="half" idx="2"/>
          </p:nvPr>
        </p:nvSpPr>
        <p:spPr>
          <a:xfrm>
            <a:off x="6172200" y="1825625"/>
            <a:ext cx="5181600" cy="435133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5" name="מציין מיקום של תאריך 4"/>
          <p:cNvSpPr>
            <a:spLocks noGrp="1"/>
          </p:cNvSpPr>
          <p:nvPr>
            <p:ph type="dt" sz="half" idx="10"/>
          </p:nvPr>
        </p:nvSpPr>
        <p:spPr/>
        <p:txBody>
          <a:bodyPr/>
          <a:lstStyle/>
          <a:p>
            <a:fld id="{F472E424-CC75-4448-A1B5-6FCA6BFEE599}" type="datetimeFigureOut">
              <a:rPr lang="he-IL" smtClean="0"/>
              <a:t>י"א/תמוז/תשע"ט</a:t>
            </a:fld>
            <a:endParaRPr lang="he-IL"/>
          </a:p>
        </p:txBody>
      </p:sp>
      <p:sp>
        <p:nvSpPr>
          <p:cNvPr id="6" name="מציין מיקום של כותרת תחתונה 5"/>
          <p:cNvSpPr>
            <a:spLocks noGrp="1"/>
          </p:cNvSpPr>
          <p:nvPr>
            <p:ph type="ftr" sz="quarter" idx="11"/>
          </p:nvPr>
        </p:nvSpPr>
        <p:spPr/>
        <p:txBody>
          <a:bodyPr/>
          <a:lstStyle/>
          <a:p>
            <a:endParaRPr lang="he-IL"/>
          </a:p>
        </p:txBody>
      </p:sp>
      <p:sp>
        <p:nvSpPr>
          <p:cNvPr id="7" name="מציין מיקום של מספר שקופית 6"/>
          <p:cNvSpPr>
            <a:spLocks noGrp="1"/>
          </p:cNvSpPr>
          <p:nvPr>
            <p:ph type="sldNum" sz="quarter" idx="12"/>
          </p:nvPr>
        </p:nvSpPr>
        <p:spPr/>
        <p:txBody>
          <a:bodyPr/>
          <a:lstStyle/>
          <a:p>
            <a:fld id="{D7AF2053-6DFD-4FC5-8358-EAC2FCAF6FFC}" type="slidenum">
              <a:rPr lang="he-IL" smtClean="0"/>
              <a:t>‹#›</a:t>
            </a:fld>
            <a:endParaRPr lang="he-IL"/>
          </a:p>
        </p:txBody>
      </p:sp>
    </p:spTree>
    <p:extLst>
      <p:ext uri="{BB962C8B-B14F-4D97-AF65-F5344CB8AC3E}">
        <p14:creationId xmlns:p14="http://schemas.microsoft.com/office/powerpoint/2010/main" val="19820177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כותרת 1"/>
          <p:cNvSpPr>
            <a:spLocks noGrp="1"/>
          </p:cNvSpPr>
          <p:nvPr>
            <p:ph type="title"/>
          </p:nvPr>
        </p:nvSpPr>
        <p:spPr>
          <a:xfrm>
            <a:off x="839788" y="365125"/>
            <a:ext cx="10515600" cy="1325563"/>
          </a:xfrm>
        </p:spPr>
        <p:txBody>
          <a:bodyPr/>
          <a:lstStyle/>
          <a:p>
            <a:r>
              <a:rPr lang="he-IL"/>
              <a:t>לחץ כדי לערוך סגנון כותרת של תבנית בסיס</a:t>
            </a:r>
          </a:p>
        </p:txBody>
      </p:sp>
      <p:sp>
        <p:nvSpPr>
          <p:cNvPr id="3" name="מציין מיקום טקסט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4" name="מציין מיקום תוכן 3"/>
          <p:cNvSpPr>
            <a:spLocks noGrp="1"/>
          </p:cNvSpPr>
          <p:nvPr>
            <p:ph sz="half" idx="2"/>
          </p:nvPr>
        </p:nvSpPr>
        <p:spPr>
          <a:xfrm>
            <a:off x="839788" y="2505075"/>
            <a:ext cx="5157787" cy="368458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5" name="מציין מיקום טקסט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6" name="מציין מיקום תוכן 5"/>
          <p:cNvSpPr>
            <a:spLocks noGrp="1"/>
          </p:cNvSpPr>
          <p:nvPr>
            <p:ph sz="quarter" idx="4"/>
          </p:nvPr>
        </p:nvSpPr>
        <p:spPr>
          <a:xfrm>
            <a:off x="6172200" y="2505075"/>
            <a:ext cx="5183188" cy="368458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7" name="מציין מיקום של תאריך 6"/>
          <p:cNvSpPr>
            <a:spLocks noGrp="1"/>
          </p:cNvSpPr>
          <p:nvPr>
            <p:ph type="dt" sz="half" idx="10"/>
          </p:nvPr>
        </p:nvSpPr>
        <p:spPr/>
        <p:txBody>
          <a:bodyPr/>
          <a:lstStyle/>
          <a:p>
            <a:fld id="{F472E424-CC75-4448-A1B5-6FCA6BFEE599}" type="datetimeFigureOut">
              <a:rPr lang="he-IL" smtClean="0"/>
              <a:t>י"א/תמוז/תשע"ט</a:t>
            </a:fld>
            <a:endParaRPr lang="he-IL"/>
          </a:p>
        </p:txBody>
      </p:sp>
      <p:sp>
        <p:nvSpPr>
          <p:cNvPr id="8" name="מציין מיקום של כותרת תחתונה 7"/>
          <p:cNvSpPr>
            <a:spLocks noGrp="1"/>
          </p:cNvSpPr>
          <p:nvPr>
            <p:ph type="ftr" sz="quarter" idx="11"/>
          </p:nvPr>
        </p:nvSpPr>
        <p:spPr/>
        <p:txBody>
          <a:bodyPr/>
          <a:lstStyle/>
          <a:p>
            <a:endParaRPr lang="he-IL"/>
          </a:p>
        </p:txBody>
      </p:sp>
      <p:sp>
        <p:nvSpPr>
          <p:cNvPr id="9" name="מציין מיקום של מספר שקופית 8"/>
          <p:cNvSpPr>
            <a:spLocks noGrp="1"/>
          </p:cNvSpPr>
          <p:nvPr>
            <p:ph type="sldNum" sz="quarter" idx="12"/>
          </p:nvPr>
        </p:nvSpPr>
        <p:spPr/>
        <p:txBody>
          <a:bodyPr/>
          <a:lstStyle/>
          <a:p>
            <a:fld id="{D7AF2053-6DFD-4FC5-8358-EAC2FCAF6FFC}" type="slidenum">
              <a:rPr lang="he-IL" smtClean="0"/>
              <a:t>‹#›</a:t>
            </a:fld>
            <a:endParaRPr lang="he-IL"/>
          </a:p>
        </p:txBody>
      </p:sp>
    </p:spTree>
    <p:extLst>
      <p:ext uri="{BB962C8B-B14F-4D97-AF65-F5344CB8AC3E}">
        <p14:creationId xmlns:p14="http://schemas.microsoft.com/office/powerpoint/2010/main" val="27972401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a:t>לחץ כדי לערוך סגנון כותרת של תבנית בסיס</a:t>
            </a:r>
          </a:p>
        </p:txBody>
      </p:sp>
      <p:sp>
        <p:nvSpPr>
          <p:cNvPr id="3" name="מציין מיקום של תאריך 2"/>
          <p:cNvSpPr>
            <a:spLocks noGrp="1"/>
          </p:cNvSpPr>
          <p:nvPr>
            <p:ph type="dt" sz="half" idx="10"/>
          </p:nvPr>
        </p:nvSpPr>
        <p:spPr/>
        <p:txBody>
          <a:bodyPr/>
          <a:lstStyle/>
          <a:p>
            <a:fld id="{F472E424-CC75-4448-A1B5-6FCA6BFEE599}" type="datetimeFigureOut">
              <a:rPr lang="he-IL" smtClean="0"/>
              <a:t>י"א/תמוז/תשע"ט</a:t>
            </a:fld>
            <a:endParaRPr lang="he-IL"/>
          </a:p>
        </p:txBody>
      </p:sp>
      <p:sp>
        <p:nvSpPr>
          <p:cNvPr id="4" name="מציין מיקום של כותרת תחתונה 3"/>
          <p:cNvSpPr>
            <a:spLocks noGrp="1"/>
          </p:cNvSpPr>
          <p:nvPr>
            <p:ph type="ftr" sz="quarter" idx="11"/>
          </p:nvPr>
        </p:nvSpPr>
        <p:spPr/>
        <p:txBody>
          <a:bodyPr/>
          <a:lstStyle/>
          <a:p>
            <a:endParaRPr lang="he-IL"/>
          </a:p>
        </p:txBody>
      </p:sp>
      <p:sp>
        <p:nvSpPr>
          <p:cNvPr id="5" name="מציין מיקום של מספר שקופית 4"/>
          <p:cNvSpPr>
            <a:spLocks noGrp="1"/>
          </p:cNvSpPr>
          <p:nvPr>
            <p:ph type="sldNum" sz="quarter" idx="12"/>
          </p:nvPr>
        </p:nvSpPr>
        <p:spPr/>
        <p:txBody>
          <a:bodyPr/>
          <a:lstStyle/>
          <a:p>
            <a:fld id="{D7AF2053-6DFD-4FC5-8358-EAC2FCAF6FFC}" type="slidenum">
              <a:rPr lang="he-IL" smtClean="0"/>
              <a:t>‹#›</a:t>
            </a:fld>
            <a:endParaRPr lang="he-IL"/>
          </a:p>
        </p:txBody>
      </p:sp>
    </p:spTree>
    <p:extLst>
      <p:ext uri="{BB962C8B-B14F-4D97-AF65-F5344CB8AC3E}">
        <p14:creationId xmlns:p14="http://schemas.microsoft.com/office/powerpoint/2010/main" val="616247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מציין מיקום של תאריך 1"/>
          <p:cNvSpPr>
            <a:spLocks noGrp="1"/>
          </p:cNvSpPr>
          <p:nvPr>
            <p:ph type="dt" sz="half" idx="10"/>
          </p:nvPr>
        </p:nvSpPr>
        <p:spPr/>
        <p:txBody>
          <a:bodyPr/>
          <a:lstStyle/>
          <a:p>
            <a:fld id="{F472E424-CC75-4448-A1B5-6FCA6BFEE599}" type="datetimeFigureOut">
              <a:rPr lang="he-IL" smtClean="0"/>
              <a:t>י"א/תמוז/תשע"ט</a:t>
            </a:fld>
            <a:endParaRPr lang="he-IL"/>
          </a:p>
        </p:txBody>
      </p:sp>
      <p:sp>
        <p:nvSpPr>
          <p:cNvPr id="3" name="מציין מיקום של כותרת תחתונה 2"/>
          <p:cNvSpPr>
            <a:spLocks noGrp="1"/>
          </p:cNvSpPr>
          <p:nvPr>
            <p:ph type="ftr" sz="quarter" idx="11"/>
          </p:nvPr>
        </p:nvSpPr>
        <p:spPr/>
        <p:txBody>
          <a:bodyPr/>
          <a:lstStyle/>
          <a:p>
            <a:endParaRPr lang="he-IL"/>
          </a:p>
        </p:txBody>
      </p:sp>
      <p:sp>
        <p:nvSpPr>
          <p:cNvPr id="4" name="מציין מיקום של מספר שקופית 3"/>
          <p:cNvSpPr>
            <a:spLocks noGrp="1"/>
          </p:cNvSpPr>
          <p:nvPr>
            <p:ph type="sldNum" sz="quarter" idx="12"/>
          </p:nvPr>
        </p:nvSpPr>
        <p:spPr/>
        <p:txBody>
          <a:bodyPr/>
          <a:lstStyle/>
          <a:p>
            <a:fld id="{D7AF2053-6DFD-4FC5-8358-EAC2FCAF6FFC}" type="slidenum">
              <a:rPr lang="he-IL" smtClean="0"/>
              <a:t>‹#›</a:t>
            </a:fld>
            <a:endParaRPr lang="he-IL"/>
          </a:p>
        </p:txBody>
      </p:sp>
    </p:spTree>
    <p:extLst>
      <p:ext uri="{BB962C8B-B14F-4D97-AF65-F5344CB8AC3E}">
        <p14:creationId xmlns:p14="http://schemas.microsoft.com/office/powerpoint/2010/main" val="7072925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כותרת 1"/>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p>
        </p:txBody>
      </p:sp>
      <p:sp>
        <p:nvSpPr>
          <p:cNvPr id="3" name="מציין מיקום תוכן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טקסט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מציין מיקום של תאריך 4"/>
          <p:cNvSpPr>
            <a:spLocks noGrp="1"/>
          </p:cNvSpPr>
          <p:nvPr>
            <p:ph type="dt" sz="half" idx="10"/>
          </p:nvPr>
        </p:nvSpPr>
        <p:spPr/>
        <p:txBody>
          <a:bodyPr/>
          <a:lstStyle/>
          <a:p>
            <a:fld id="{F472E424-CC75-4448-A1B5-6FCA6BFEE599}" type="datetimeFigureOut">
              <a:rPr lang="he-IL" smtClean="0"/>
              <a:t>י"א/תמוז/תשע"ט</a:t>
            </a:fld>
            <a:endParaRPr lang="he-IL"/>
          </a:p>
        </p:txBody>
      </p:sp>
      <p:sp>
        <p:nvSpPr>
          <p:cNvPr id="6" name="מציין מיקום של כותרת תחתונה 5"/>
          <p:cNvSpPr>
            <a:spLocks noGrp="1"/>
          </p:cNvSpPr>
          <p:nvPr>
            <p:ph type="ftr" sz="quarter" idx="11"/>
          </p:nvPr>
        </p:nvSpPr>
        <p:spPr/>
        <p:txBody>
          <a:bodyPr/>
          <a:lstStyle/>
          <a:p>
            <a:endParaRPr lang="he-IL"/>
          </a:p>
        </p:txBody>
      </p:sp>
      <p:sp>
        <p:nvSpPr>
          <p:cNvPr id="7" name="מציין מיקום של מספר שקופית 6"/>
          <p:cNvSpPr>
            <a:spLocks noGrp="1"/>
          </p:cNvSpPr>
          <p:nvPr>
            <p:ph type="sldNum" sz="quarter" idx="12"/>
          </p:nvPr>
        </p:nvSpPr>
        <p:spPr/>
        <p:txBody>
          <a:bodyPr/>
          <a:lstStyle/>
          <a:p>
            <a:fld id="{D7AF2053-6DFD-4FC5-8358-EAC2FCAF6FFC}" type="slidenum">
              <a:rPr lang="he-IL" smtClean="0"/>
              <a:t>‹#›</a:t>
            </a:fld>
            <a:endParaRPr lang="he-IL"/>
          </a:p>
        </p:txBody>
      </p:sp>
    </p:spTree>
    <p:extLst>
      <p:ext uri="{BB962C8B-B14F-4D97-AF65-F5344CB8AC3E}">
        <p14:creationId xmlns:p14="http://schemas.microsoft.com/office/powerpoint/2010/main" val="7042037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כותרת 1"/>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p>
        </p:txBody>
      </p:sp>
      <p:sp>
        <p:nvSpPr>
          <p:cNvPr id="3" name="מציין מיקום של תמונה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e-IL"/>
          </a:p>
        </p:txBody>
      </p:sp>
      <p:sp>
        <p:nvSpPr>
          <p:cNvPr id="4" name="מציין מיקום טקסט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מציין מיקום של תאריך 4"/>
          <p:cNvSpPr>
            <a:spLocks noGrp="1"/>
          </p:cNvSpPr>
          <p:nvPr>
            <p:ph type="dt" sz="half" idx="10"/>
          </p:nvPr>
        </p:nvSpPr>
        <p:spPr/>
        <p:txBody>
          <a:bodyPr/>
          <a:lstStyle/>
          <a:p>
            <a:fld id="{F472E424-CC75-4448-A1B5-6FCA6BFEE599}" type="datetimeFigureOut">
              <a:rPr lang="he-IL" smtClean="0"/>
              <a:t>י"א/תמוז/תשע"ט</a:t>
            </a:fld>
            <a:endParaRPr lang="he-IL"/>
          </a:p>
        </p:txBody>
      </p:sp>
      <p:sp>
        <p:nvSpPr>
          <p:cNvPr id="6" name="מציין מיקום של כותרת תחתונה 5"/>
          <p:cNvSpPr>
            <a:spLocks noGrp="1"/>
          </p:cNvSpPr>
          <p:nvPr>
            <p:ph type="ftr" sz="quarter" idx="11"/>
          </p:nvPr>
        </p:nvSpPr>
        <p:spPr/>
        <p:txBody>
          <a:bodyPr/>
          <a:lstStyle/>
          <a:p>
            <a:endParaRPr lang="he-IL"/>
          </a:p>
        </p:txBody>
      </p:sp>
      <p:sp>
        <p:nvSpPr>
          <p:cNvPr id="7" name="מציין מיקום של מספר שקופית 6"/>
          <p:cNvSpPr>
            <a:spLocks noGrp="1"/>
          </p:cNvSpPr>
          <p:nvPr>
            <p:ph type="sldNum" sz="quarter" idx="12"/>
          </p:nvPr>
        </p:nvSpPr>
        <p:spPr/>
        <p:txBody>
          <a:bodyPr/>
          <a:lstStyle/>
          <a:p>
            <a:fld id="{D7AF2053-6DFD-4FC5-8358-EAC2FCAF6FFC}" type="slidenum">
              <a:rPr lang="he-IL" smtClean="0"/>
              <a:t>‹#›</a:t>
            </a:fld>
            <a:endParaRPr lang="he-IL"/>
          </a:p>
        </p:txBody>
      </p:sp>
    </p:spTree>
    <p:extLst>
      <p:ext uri="{BB962C8B-B14F-4D97-AF65-F5344CB8AC3E}">
        <p14:creationId xmlns:p14="http://schemas.microsoft.com/office/powerpoint/2010/main" val="7279823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1"/>
          <p:cNvSpPr>
            <a:spLocks noGrp="1"/>
          </p:cNvSpPr>
          <p:nvPr>
            <p:ph type="title"/>
          </p:nvPr>
        </p:nvSpPr>
        <p:spPr>
          <a:xfrm>
            <a:off x="838200" y="365125"/>
            <a:ext cx="10515600" cy="1325563"/>
          </a:xfrm>
          <a:prstGeom prst="rect">
            <a:avLst/>
          </a:prstGeom>
        </p:spPr>
        <p:txBody>
          <a:bodyPr vert="horz" lIns="91440" tIns="45720" rIns="91440" bIns="45720" rtlCol="1" anchor="ctr">
            <a:normAutofit/>
          </a:bodyPr>
          <a:lstStyle/>
          <a:p>
            <a:r>
              <a:rPr lang="he-IL"/>
              <a:t>לחץ כדי לערוך סגנון כותרת של תבנית בסיס</a:t>
            </a:r>
          </a:p>
        </p:txBody>
      </p:sp>
      <p:sp>
        <p:nvSpPr>
          <p:cNvPr id="3" name="מציין מיקום טקסט 2"/>
          <p:cNvSpPr>
            <a:spLocks noGrp="1"/>
          </p:cNvSpPr>
          <p:nvPr>
            <p:ph type="body" idx="1"/>
          </p:nvPr>
        </p:nvSpPr>
        <p:spPr>
          <a:xfrm>
            <a:off x="838200" y="1825625"/>
            <a:ext cx="10515600" cy="4351338"/>
          </a:xfrm>
          <a:prstGeom prst="rect">
            <a:avLst/>
          </a:prstGeom>
        </p:spPr>
        <p:txBody>
          <a:bodyPr vert="horz" lIns="91440" tIns="45720" rIns="91440" bIns="45720" rtlCol="1">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p:cNvSpPr>
            <a:spLocks noGrp="1"/>
          </p:cNvSpPr>
          <p:nvPr>
            <p:ph type="dt" sz="half" idx="2"/>
          </p:nvPr>
        </p:nvSpPr>
        <p:spPr>
          <a:xfrm>
            <a:off x="8610600" y="6356350"/>
            <a:ext cx="2743200" cy="365125"/>
          </a:xfrm>
          <a:prstGeom prst="rect">
            <a:avLst/>
          </a:prstGeom>
        </p:spPr>
        <p:txBody>
          <a:bodyPr vert="horz" lIns="91440" tIns="45720" rIns="91440" bIns="45720" rtlCol="1" anchor="ctr"/>
          <a:lstStyle>
            <a:lvl1pPr algn="r">
              <a:defRPr sz="1200">
                <a:solidFill>
                  <a:schemeClr val="tx1">
                    <a:tint val="75000"/>
                  </a:schemeClr>
                </a:solidFill>
              </a:defRPr>
            </a:lvl1pPr>
          </a:lstStyle>
          <a:p>
            <a:fld id="{F472E424-CC75-4448-A1B5-6FCA6BFEE599}" type="datetimeFigureOut">
              <a:rPr lang="he-IL" smtClean="0"/>
              <a:t>י"א/תמוז/תשע"ט</a:t>
            </a:fld>
            <a:endParaRPr lang="he-IL"/>
          </a:p>
        </p:txBody>
      </p:sp>
      <p:sp>
        <p:nvSpPr>
          <p:cNvPr id="5" name="מציין מיקום של כותרת תחתונה 4"/>
          <p:cNvSpPr>
            <a:spLocks noGrp="1"/>
          </p:cNvSpPr>
          <p:nvPr>
            <p:ph type="ftr" sz="quarter" idx="3"/>
          </p:nvPr>
        </p:nvSpPr>
        <p:spPr>
          <a:xfrm>
            <a:off x="4038600" y="6356350"/>
            <a:ext cx="4114800" cy="365125"/>
          </a:xfrm>
          <a:prstGeom prst="rect">
            <a:avLst/>
          </a:prstGeom>
        </p:spPr>
        <p:txBody>
          <a:bodyPr vert="horz" lIns="91440" tIns="45720" rIns="91440" bIns="45720" rtlCol="1" anchor="ctr"/>
          <a:lstStyle>
            <a:lvl1pPr algn="ctr">
              <a:defRPr sz="1200">
                <a:solidFill>
                  <a:schemeClr val="tx1">
                    <a:tint val="75000"/>
                  </a:schemeClr>
                </a:solidFill>
              </a:defRPr>
            </a:lvl1pPr>
          </a:lstStyle>
          <a:p>
            <a:endParaRPr lang="he-IL"/>
          </a:p>
        </p:txBody>
      </p:sp>
      <p:sp>
        <p:nvSpPr>
          <p:cNvPr id="6" name="מציין מיקום של מספר שקופית 5"/>
          <p:cNvSpPr>
            <a:spLocks noGrp="1"/>
          </p:cNvSpPr>
          <p:nvPr>
            <p:ph type="sldNum" sz="quarter" idx="4"/>
          </p:nvPr>
        </p:nvSpPr>
        <p:spPr>
          <a:xfrm>
            <a:off x="838200" y="6356350"/>
            <a:ext cx="2743200" cy="365125"/>
          </a:xfrm>
          <a:prstGeom prst="rect">
            <a:avLst/>
          </a:prstGeom>
        </p:spPr>
        <p:txBody>
          <a:bodyPr vert="horz" lIns="91440" tIns="45720" rIns="91440" bIns="45720" rtlCol="1" anchor="ctr"/>
          <a:lstStyle>
            <a:lvl1pPr algn="l">
              <a:defRPr sz="1200">
                <a:solidFill>
                  <a:schemeClr val="tx1">
                    <a:tint val="75000"/>
                  </a:schemeClr>
                </a:solidFill>
              </a:defRPr>
            </a:lvl1pPr>
          </a:lstStyle>
          <a:p>
            <a:fld id="{D7AF2053-6DFD-4FC5-8358-EAC2FCAF6FFC}" type="slidenum">
              <a:rPr lang="he-IL" smtClean="0"/>
              <a:t>‹#›</a:t>
            </a:fld>
            <a:endParaRPr lang="he-IL"/>
          </a:p>
        </p:txBody>
      </p:sp>
    </p:spTree>
    <p:extLst>
      <p:ext uri="{BB962C8B-B14F-4D97-AF65-F5344CB8AC3E}">
        <p14:creationId xmlns:p14="http://schemas.microsoft.com/office/powerpoint/2010/main" val="21091335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r"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2">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Chapter 8</a:t>
            </a:r>
            <a:br>
              <a:rPr lang="en-US" sz="6000" dirty="0">
                <a:solidFill>
                  <a:schemeClr val="bg1"/>
                </a:solidFill>
              </a:rPr>
            </a:br>
            <a:endParaRPr lang="en-US" altLang="en-US" sz="6000" b="1" dirty="0">
              <a:solidFill>
                <a:schemeClr val="bg1"/>
              </a:solidFill>
              <a:latin typeface="Calibri (Body)"/>
            </a:endParaRPr>
          </a:p>
        </p:txBody>
      </p:sp>
    </p:spTree>
    <p:extLst>
      <p:ext uri="{BB962C8B-B14F-4D97-AF65-F5344CB8AC3E}">
        <p14:creationId xmlns:p14="http://schemas.microsoft.com/office/powerpoint/2010/main" val="29704663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Title</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2260368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Decrease payload</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2525637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Decrease payload</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42047150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Code Splitting</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21033836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Offscreen images</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19252427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CSS critical path</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7817851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a:solidFill>
                  <a:schemeClr val="bg1"/>
                </a:solidFill>
              </a:rPr>
              <a:t>HTTP2</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42599685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theme/theme1.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76759</TotalTime>
  <Words>319</Words>
  <Application>Microsoft Office PowerPoint</Application>
  <PresentationFormat>Widescreen</PresentationFormat>
  <Paragraphs>98</Paragraphs>
  <Slides>8</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Calibri (Body)</vt:lpstr>
      <vt:lpstr>Calibri Light</vt:lpstr>
      <vt:lpstr>Times New Roman</vt:lpstr>
      <vt:lpstr>ערכת נושא Office</vt:lpstr>
      <vt:lpstr>Chapter 8 </vt:lpstr>
      <vt:lpstr>Title</vt:lpstr>
      <vt:lpstr>Decrease payload</vt:lpstr>
      <vt:lpstr>Decrease payload</vt:lpstr>
      <vt:lpstr>Code Splitting</vt:lpstr>
      <vt:lpstr>Offscreen images</vt:lpstr>
      <vt:lpstr>CSS critical path</vt:lpstr>
      <vt:lpstr>HTTP2</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BOOM Performance</dc:title>
  <dc:creator>dan nahari</dc:creator>
  <cp:lastModifiedBy>Nahari, Dan</cp:lastModifiedBy>
  <cp:revision>1642</cp:revision>
  <dcterms:created xsi:type="dcterms:W3CDTF">2016-09-19T19:56:06Z</dcterms:created>
  <dcterms:modified xsi:type="dcterms:W3CDTF">2019-07-14T16:20:55Z</dcterms:modified>
</cp:coreProperties>
</file>