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0"/>
  </p:notesMasterIdLst>
  <p:sldIdLst>
    <p:sldId id="408" r:id="rId2"/>
    <p:sldId id="409" r:id="rId3"/>
    <p:sldId id="410" r:id="rId4"/>
    <p:sldId id="411" r:id="rId5"/>
    <p:sldId id="412" r:id="rId6"/>
    <p:sldId id="413" r:id="rId7"/>
    <p:sldId id="414" r:id="rId8"/>
    <p:sldId id="415" r:id="rId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ection>
        <p14:section name="Untitled Section" id="{C1D0E545-2C7D-473A-832A-0A18554C7EAE}">
          <p14:sldIdLst>
            <p14:sldId id="408"/>
            <p14:sldId id="409"/>
            <p14:sldId id="410"/>
            <p14:sldId id="411"/>
            <p14:sldId id="412"/>
            <p14:sldId id="413"/>
            <p14:sldId id="414"/>
            <p14:sldId id="41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804" autoAdjust="0"/>
    <p:restoredTop sz="61404" autoAdjust="0"/>
  </p:normalViewPr>
  <p:slideViewPr>
    <p:cSldViewPr snapToGrid="0">
      <p:cViewPr varScale="1">
        <p:scale>
          <a:sx n="70" d="100"/>
          <a:sy n="70" d="100"/>
        </p:scale>
        <p:origin x="208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2832"/>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י"ד/תמוז/תשע"ט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github.com/rollup/rollup" TargetMode="External"/><Relationship Id="rId13" Type="http://schemas.openxmlformats.org/officeDocument/2006/relationships/hyperlink" Target="https://www.debugbear.com/blog/reducing-javascript-bundle-size" TargetMode="External"/><Relationship Id="rId3" Type="http://schemas.openxmlformats.org/officeDocument/2006/relationships/hyperlink" Target="https://web.dev/codelab-serve-modern-code" TargetMode="External"/><Relationship Id="rId7" Type="http://schemas.openxmlformats.org/officeDocument/2006/relationships/hyperlink" Target="https://developer.mozilla.org/en-US/docs/Web/JavaScript/Reference/Statements/export" TargetMode="External"/><Relationship Id="rId12" Type="http://schemas.openxmlformats.org/officeDocument/2006/relationships/hyperlink" Target="https://jscompress.com/"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developer.mozilla.org/en-US/docs/Web/JavaScript/Reference/Statements/import" TargetMode="External"/><Relationship Id="rId11" Type="http://schemas.openxmlformats.org/officeDocument/2006/relationships/hyperlink" Target="https://javascript-minifier.com/" TargetMode="External"/><Relationship Id="rId5" Type="http://schemas.openxmlformats.org/officeDocument/2006/relationships/hyperlink" Target="http://exploringjs.com/es6/ch_modules.html#static-module-structure" TargetMode="External"/><Relationship Id="rId10" Type="http://schemas.openxmlformats.org/officeDocument/2006/relationships/hyperlink" Target="https://www.imperva.com/learn/performance/minification/" TargetMode="External"/><Relationship Id="rId4" Type="http://schemas.openxmlformats.org/officeDocument/2006/relationships/hyperlink" Target="https://blog.angular.io/version-8-of-angular-smaller-bundles-cli-apis-and-alignment-with-the-ecosystem-af0261112a27" TargetMode="External"/><Relationship Id="rId9" Type="http://schemas.openxmlformats.org/officeDocument/2006/relationships/hyperlink" Target="https://stackoverflow.com/questions/16691506/what-is-gzip-compression" TargetMode="External"/><Relationship Id="rId14" Type="http://schemas.openxmlformats.org/officeDocument/2006/relationships/hyperlink" Target="https://medium.com/oyotech/how-brotli-compression-gave-us-37-latency-improvement-14d41e50fee4"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eb.dev/replace-gifs-with-video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ebpack.js.org/guides/code-splitting/#dynamic-import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gomakethings.com/code-splitting-with-vanilla-js/"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html.com/attributes/img-srcset/" TargetMode="External"/><Relationship Id="rId3" Type="http://schemas.openxmlformats.org/officeDocument/2006/relationships/hyperlink" Target="https://httparchive.org/reports/state-of-images" TargetMode="External"/><Relationship Id="rId7" Type="http://schemas.openxmlformats.org/officeDocument/2006/relationships/hyperlink" Target="https://www.sitepoint.com/five-techniques-lazy-load-images-website-performance/"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addyosmani.com/blog/lazy-loading/" TargetMode="External"/><Relationship Id="rId5" Type="http://schemas.openxmlformats.org/officeDocument/2006/relationships/hyperlink" Target="https://developers.google.com/web/fundamentals/performance/lazy-loading-guidance/images-and-video/" TargetMode="External"/><Relationship Id="rId4" Type="http://schemas.openxmlformats.org/officeDocument/2006/relationships/hyperlink" Target="https://developers.google.com/web/fundamentals/performance/lazy-loading-guidance/images-and-video/#lazy_loading_libraries"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github.com/addyosmani/critical-path-css-demo" TargetMode="External"/><Relationship Id="rId3" Type="http://schemas.openxmlformats.org/officeDocument/2006/relationships/hyperlink" Target="https://developers.google.com/web/fundamentals/performance/critical-rendering-path/optimizing-critical-rendering-path?hl=en" TargetMode="External"/><Relationship Id="rId7" Type="http://schemas.openxmlformats.org/officeDocument/2006/relationships/hyperlink" Target="https://www.smashingmagazine.com/2015/08/understanding-critical-css/"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github.com/bezoerb/grunt-critical" TargetMode="External"/><Relationship Id="rId5" Type="http://schemas.openxmlformats.org/officeDocument/2006/relationships/hyperlink" Target="https://github.com/anthonygore/html-critical-webpack-plugin" TargetMode="External"/><Relationship Id="rId4" Type="http://schemas.openxmlformats.org/officeDocument/2006/relationships/hyperlink" Target="https://github.com/addyosmani/critical" TargetMode="External"/><Relationship Id="rId9" Type="http://schemas.openxmlformats.org/officeDocument/2006/relationships/hyperlink" Target="https://vuejsdevelopers.com/2017/07/24/critical-css-webpack/"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medium.com/@zynpsnltrk/http-2-with-server-push-5e1f365ab449" TargetMode="External"/><Relationship Id="rId3" Type="http://schemas.openxmlformats.org/officeDocument/2006/relationships/hyperlink" Target="https://medium.com/@jacobtan/tackling-front-end-performance-strategy-tools-and-techniques-12ca542052e7" TargetMode="External"/><Relationship Id="rId7" Type="http://schemas.openxmlformats.org/officeDocument/2006/relationships/hyperlink" Target="https://medium.com/@zynpsnltrk/where-did-http-2-come-from-why-did-we-need-it-c7f0b56391b2" TargetMode="External"/><Relationship Id="rId12" Type="http://schemas.openxmlformats.org/officeDocument/2006/relationships/hyperlink" Target="https://developers.google.com/web/tools/chrome-devtools/network/reference#timing-explan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medium.com/@factoryhr/http-2-the-difference-between-http-1-1-benefits-and-how-to-use-it-38094fa0e95b" TargetMode="External"/><Relationship Id="rId11" Type="http://schemas.openxmlformats.org/officeDocument/2006/relationships/hyperlink" Target="https://developers.google.com/web/fundamentals/performance/http2/" TargetMode="External"/><Relationship Id="rId5" Type="http://schemas.openxmlformats.org/officeDocument/2006/relationships/hyperlink" Target="https://medium.com/@jacobtan/understanding-http-2-and-its-caveats-1e8200519c4c" TargetMode="External"/><Relationship Id="rId10" Type="http://schemas.openxmlformats.org/officeDocument/2006/relationships/hyperlink" Target="https://freecontent.manning.com/tag/http-2-in-action/" TargetMode="External"/><Relationship Id="rId4" Type="http://schemas.openxmlformats.org/officeDocument/2006/relationships/hyperlink" Target="https://en.m.wikipedia.org/wiki/HTTP_pipelining" TargetMode="External"/><Relationship Id="rId9" Type="http://schemas.openxmlformats.org/officeDocument/2006/relationships/hyperlink" Target="https://stackoverflow.com/questions/36517829/what-does-multiplexing-mean-in-http-2/36519379#36519379"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Here we are going to talk how to improve our web site performance</a:t>
            </a:r>
          </a:p>
        </p:txBody>
      </p:sp>
      <p:sp>
        <p:nvSpPr>
          <p:cNvPr id="4" name="Slide Number Placeholder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fontAlgn="base">
              <a:buFontTx/>
              <a:buChar char="-"/>
            </a:pPr>
            <a:r>
              <a:rPr lang="en-US" sz="1200" b="0" i="0" kern="1200" dirty="0">
                <a:solidFill>
                  <a:schemeClr val="tx1"/>
                </a:solidFill>
                <a:effectLst/>
                <a:latin typeface="+mn-lt"/>
                <a:ea typeface="+mn-ea"/>
                <a:cs typeface="+mn-cs"/>
              </a:rPr>
              <a:t>Bundle Size:</a:t>
            </a:r>
          </a:p>
          <a:p>
            <a:pPr marL="628650" lvl="1" indent="-171450" algn="l" rtl="0" fontAlgn="base">
              <a:buFontTx/>
              <a:buChar char="-"/>
            </a:pPr>
            <a:r>
              <a:rPr lang="en-US" sz="1200" b="0" i="0" kern="1200" dirty="0">
                <a:solidFill>
                  <a:schemeClr val="tx1"/>
                </a:solidFill>
                <a:effectLst/>
                <a:latin typeface="+mn-lt"/>
                <a:ea typeface="+mn-ea"/>
                <a:cs typeface="+mn-cs"/>
              </a:rPr>
              <a:t>When you are adding a new package consider his size as well, you can check it via bundle phobia or if you are using VS code the is a plugin for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Bundle phobia is a website that provides more detailed bundle size information. You can also upload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file to view your largest dependencies.</a:t>
            </a:r>
          </a:p>
          <a:p>
            <a:pPr marL="628650" lvl="1" indent="-171450" algn="l" rtl="0" fontAlgn="base">
              <a:buFontTx/>
              <a:buChar char="-"/>
            </a:pPr>
            <a:r>
              <a:rPr lang="en-US" sz="1200" b="0" i="0" kern="1200" dirty="0">
                <a:solidFill>
                  <a:schemeClr val="tx1"/>
                </a:solidFill>
                <a:effectLst/>
                <a:latin typeface="+mn-lt"/>
                <a:ea typeface="+mn-ea"/>
                <a:cs typeface="+mn-cs"/>
              </a:rPr>
              <a:t>Minification - Minification is the process of minimizing code and markup in your web pages and script files. It’s one of the main methods used to reduce load times and bandwidth usage on websites. Minification dramatically improves site speed and accessibility, directly translating into a better user experience. It’s also beneficial to users accessing your website through a limited data plan and who would like to save on their bandwidth usage while surfing the web.</a:t>
            </a:r>
          </a:p>
          <a:p>
            <a:pPr marL="628650" lvl="1" indent="-171450" algn="l" rtl="0" fontAlgn="base">
              <a:buFontTx/>
              <a:buChar char="-"/>
            </a:pPr>
            <a:r>
              <a:rPr lang="en-US" sz="1200" b="0" i="0" kern="1200" dirty="0" err="1">
                <a:solidFill>
                  <a:schemeClr val="tx1"/>
                </a:solidFill>
                <a:effectLst/>
                <a:latin typeface="+mn-lt"/>
                <a:ea typeface="+mn-ea"/>
                <a:cs typeface="+mn-cs"/>
              </a:rPr>
              <a:t>Brotli</a:t>
            </a:r>
            <a:r>
              <a:rPr lang="en-US" sz="1200" b="0" i="0" kern="1200" dirty="0">
                <a:solidFill>
                  <a:schemeClr val="tx1"/>
                </a:solidFill>
                <a:effectLst/>
                <a:latin typeface="+mn-lt"/>
                <a:ea typeface="+mn-ea"/>
                <a:cs typeface="+mn-cs"/>
              </a:rPr>
              <a:t> compression - Just like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Brotli</a:t>
            </a:r>
            <a:r>
              <a:rPr lang="en-US" sz="1200" b="0" i="0" kern="1200" dirty="0">
                <a:solidFill>
                  <a:schemeClr val="tx1"/>
                </a:solidFill>
                <a:effectLst/>
                <a:latin typeface="+mn-lt"/>
                <a:ea typeface="+mn-ea"/>
                <a:cs typeface="+mn-cs"/>
              </a:rPr>
              <a:t> is also a compression algorithm. It is developed by Google and serves best for text compression</a:t>
            </a:r>
          </a:p>
          <a:p>
            <a:pPr marL="628650" lvl="1" indent="-171450" algn="l" rtl="0" fontAlgn="base">
              <a:buFontTx/>
              <a:buChar char="-"/>
            </a:pPr>
            <a:r>
              <a:rPr lang="en-US" sz="1200" b="0" i="0" kern="1200" dirty="0">
                <a:solidFill>
                  <a:schemeClr val="tx1"/>
                </a:solidFill>
                <a:effectLst/>
                <a:latin typeface="+mn-lt"/>
                <a:ea typeface="+mn-ea"/>
                <a:cs typeface="+mn-cs"/>
              </a:rPr>
              <a:t>GZIP compression -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is a form of data compression -- </a:t>
            </a:r>
            <a:r>
              <a:rPr lang="en-US" sz="1200" b="0" i="0" kern="1200" dirty="0" err="1">
                <a:solidFill>
                  <a:schemeClr val="tx1"/>
                </a:solidFill>
                <a:effectLst/>
                <a:latin typeface="+mn-lt"/>
                <a:ea typeface="+mn-ea"/>
                <a:cs typeface="+mn-cs"/>
              </a:rPr>
              <a:t>ie</a:t>
            </a:r>
            <a:r>
              <a:rPr lang="en-US" sz="1200" b="0" i="0" kern="1200" dirty="0">
                <a:solidFill>
                  <a:schemeClr val="tx1"/>
                </a:solidFill>
                <a:effectLst/>
                <a:latin typeface="+mn-lt"/>
                <a:ea typeface="+mn-ea"/>
                <a:cs typeface="+mn-cs"/>
              </a:rPr>
              <a:t> it takes a chunk of data and makes it smaller. The original data can be restored by un-zipping the compressed file.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relevant to web apps and web sites because the HTTP protocol includes the ability to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data that is being sent.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means that when it is in use, your bandwidth costs for serving the site will be lower because people visiting the site will be downloading smaller files.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are a few caveats to using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but overall it's usually better to use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than not to -- for example, it does take time and processor power to zip and unzip the files, but typically this is not a problem because the time it takes to do that is often less than the time that is saved by downloading a smaller file. Therefore the overall effect is a time saving, despite the browser having to unzip the file.</a:t>
            </a:r>
          </a:p>
          <a:p>
            <a:pPr marL="628650" marR="0" lvl="1" indent="-171450" algn="l" defTabSz="914400" rtl="0" eaLnBrk="1" fontAlgn="base"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Compile target – compile to relevant browser target support.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Compiling your code with Babel is needed to support older browsers, but it also makes your code much more verbose.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function which is not supported in ES5 but supported in ES6 the code transformation will increase our code.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angular 8 for example they added a new functionality `</a:t>
            </a:r>
            <a:r>
              <a:rPr lang="en-US" sz="1200" b="1" i="0" kern="1200" dirty="0">
                <a:solidFill>
                  <a:schemeClr val="tx1"/>
                </a:solidFill>
                <a:effectLst/>
                <a:latin typeface="+mn-lt"/>
                <a:ea typeface="+mn-ea"/>
                <a:cs typeface="+mn-cs"/>
              </a:rPr>
              <a:t>Differential Loading by Default` </a:t>
            </a:r>
            <a:r>
              <a:rPr lang="en-US" sz="1200" b="0" i="0" kern="1200" dirty="0">
                <a:solidFill>
                  <a:schemeClr val="tx1"/>
                </a:solidFill>
                <a:effectLst/>
                <a:latin typeface="+mn-lt"/>
                <a:ea typeface="+mn-ea"/>
                <a:cs typeface="+mn-cs"/>
              </a:rPr>
              <a:t>- When users load your application, they’ll automatically get the bundle they need. (</a:t>
            </a:r>
            <a:r>
              <a:rPr lang="en-US" sz="1200" b="0" i="0" u="none" strike="noStrike" kern="1200" dirty="0">
                <a:solidFill>
                  <a:schemeClr val="tx1"/>
                </a:solidFill>
                <a:effectLst/>
                <a:latin typeface="+mn-lt"/>
                <a:ea typeface="+mn-ea"/>
                <a:cs typeface="+mn-cs"/>
                <a:hlinkClick r:id="rId3"/>
              </a:rPr>
              <a:t>Differential loading</a:t>
            </a:r>
            <a:r>
              <a:rPr lang="en-US" sz="1200" b="0" i="0" kern="1200" dirty="0">
                <a:solidFill>
                  <a:schemeClr val="tx1"/>
                </a:solidFill>
                <a:effectLst/>
                <a:latin typeface="+mn-lt"/>
                <a:ea typeface="+mn-ea"/>
                <a:cs typeface="+mn-cs"/>
              </a:rPr>
              <a:t> is a process by which the browser chooses between modern or legacy JavaScript based on its own capabilities. We now take advantage of this by default by performing a modern build (es2015) and a legacy build (es5) of your application.)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action can reduce 7–20% of their bundle size. (</a:t>
            </a:r>
            <a:r>
              <a:rPr lang="en-US" dirty="0">
                <a:hlinkClick r:id="rId4"/>
              </a:rPr>
              <a:t>https://blog.angular.io/version-8-of-angular-smaller-bundles-cli-apis-and-alignment-with-the-ecosystem-af0261112a27</a:t>
            </a:r>
            <a:r>
              <a:rPr lang="en-US" sz="1200" b="0" i="0" kern="1200" dirty="0">
                <a:solidFill>
                  <a:schemeClr val="tx1"/>
                </a:solidFill>
                <a:effectLst/>
                <a:latin typeface="+mn-lt"/>
                <a:ea typeface="+mn-ea"/>
                <a:cs typeface="+mn-cs"/>
              </a:rPr>
              <a:t>)</a:t>
            </a:r>
          </a:p>
          <a:p>
            <a:pPr marL="628650" marR="0" lvl="1" indent="-171450" algn="l" defTabSz="914400" rtl="0" eaLnBrk="1" fontAlgn="base"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Tree Shaking - </a:t>
            </a:r>
            <a:r>
              <a:rPr lang="en-US" sz="1200" b="0" i="1" kern="1200" dirty="0">
                <a:solidFill>
                  <a:schemeClr val="tx1"/>
                </a:solidFill>
                <a:effectLst/>
                <a:latin typeface="+mn-lt"/>
                <a:ea typeface="+mn-ea"/>
                <a:cs typeface="+mn-cs"/>
              </a:rPr>
              <a:t>Tree shaking</a:t>
            </a:r>
            <a:r>
              <a:rPr lang="en-US" sz="1200" b="0" i="0" kern="1200" dirty="0">
                <a:solidFill>
                  <a:schemeClr val="tx1"/>
                </a:solidFill>
                <a:effectLst/>
                <a:latin typeface="+mn-lt"/>
                <a:ea typeface="+mn-ea"/>
                <a:cs typeface="+mn-cs"/>
              </a:rPr>
              <a:t> is a term commonly used in the JavaScript context for dead-code elimination. It relies on the </a:t>
            </a:r>
            <a:r>
              <a:rPr lang="en-US" sz="1200" b="0" i="0" u="none" strike="noStrike" kern="1200" dirty="0">
                <a:solidFill>
                  <a:schemeClr val="tx1"/>
                </a:solidFill>
                <a:effectLst/>
                <a:latin typeface="+mn-lt"/>
                <a:ea typeface="+mn-ea"/>
                <a:cs typeface="+mn-cs"/>
                <a:hlinkClick r:id="rId5"/>
              </a:rPr>
              <a:t>static structure</a:t>
            </a:r>
            <a:r>
              <a:rPr lang="en-US" sz="1200" b="0" i="0" kern="1200" dirty="0">
                <a:solidFill>
                  <a:schemeClr val="tx1"/>
                </a:solidFill>
                <a:effectLst/>
                <a:latin typeface="+mn-lt"/>
                <a:ea typeface="+mn-ea"/>
                <a:cs typeface="+mn-cs"/>
              </a:rPr>
              <a:t> of ES2015 module syntax, i.e. </a:t>
            </a:r>
            <a:r>
              <a:rPr lang="en-US" sz="1200" b="0" i="0" u="none" strike="noStrike" kern="1200" dirty="0">
                <a:solidFill>
                  <a:schemeClr val="tx1"/>
                </a:solidFill>
                <a:effectLst/>
                <a:latin typeface="+mn-lt"/>
                <a:ea typeface="+mn-ea"/>
                <a:cs typeface="+mn-cs"/>
                <a:hlinkClick r:id="rId6"/>
              </a:rPr>
              <a:t>import</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7"/>
              </a:rPr>
              <a:t>export</a:t>
            </a:r>
            <a:r>
              <a:rPr lang="en-US" sz="1200" b="0" i="0" kern="1200" dirty="0">
                <a:solidFill>
                  <a:schemeClr val="tx1"/>
                </a:solidFill>
                <a:effectLst/>
                <a:latin typeface="+mn-lt"/>
                <a:ea typeface="+mn-ea"/>
                <a:cs typeface="+mn-cs"/>
              </a:rPr>
              <a:t>. The name and concept have been popularized by the ES2015 module bundler </a:t>
            </a:r>
            <a:r>
              <a:rPr lang="en-US" sz="1200" b="0" i="0" u="none" strike="noStrike" kern="1200" dirty="0">
                <a:solidFill>
                  <a:schemeClr val="tx1"/>
                </a:solidFill>
                <a:effectLst/>
                <a:latin typeface="+mn-lt"/>
                <a:ea typeface="+mn-ea"/>
                <a:cs typeface="+mn-cs"/>
                <a:hlinkClick r:id="rId8"/>
              </a:rPr>
              <a:t>rollup</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Tree shaking allows you to load only the parts of a package you need, rather than the whole package.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628650" lvl="1" indent="-171450" algn="l" rtl="0" fontAlgn="base">
              <a:buFontTx/>
              <a:buChar char="-"/>
            </a:pPr>
            <a:r>
              <a:rPr lang="en-US" sz="1200" b="0" i="0" kern="1200" dirty="0">
                <a:solidFill>
                  <a:schemeClr val="tx1"/>
                </a:solidFill>
                <a:effectLst/>
                <a:latin typeface="+mn-lt"/>
                <a:ea typeface="+mn-ea"/>
                <a:cs typeface="+mn-cs"/>
              </a:rPr>
              <a:t>Quicker download times for your users.</a:t>
            </a:r>
          </a:p>
          <a:p>
            <a:pPr marL="628650" lvl="1" indent="-171450" algn="l" rtl="0" fontAlgn="base">
              <a:buFontTx/>
              <a:buChar char="-"/>
            </a:pPr>
            <a:r>
              <a:rPr lang="en-US" sz="1200" b="0" i="0" kern="1200" dirty="0">
                <a:solidFill>
                  <a:schemeClr val="tx1"/>
                </a:solidFill>
                <a:effectLst/>
                <a:latin typeface="+mn-lt"/>
                <a:ea typeface="+mn-ea"/>
                <a:cs typeface="+mn-cs"/>
              </a:rPr>
              <a:t>Reduced bandwidth consumption of your website.</a:t>
            </a:r>
          </a:p>
          <a:p>
            <a:pPr marL="628650" lvl="1" indent="-171450" algn="l" rtl="0" fontAlgn="base">
              <a:buFontTx/>
              <a:buChar char="-"/>
            </a:pPr>
            <a:r>
              <a:rPr lang="en-US" sz="1200" b="0" i="0" kern="1200" dirty="0">
                <a:solidFill>
                  <a:schemeClr val="tx1"/>
                </a:solidFill>
                <a:effectLst/>
                <a:latin typeface="+mn-lt"/>
                <a:ea typeface="+mn-ea"/>
                <a:cs typeface="+mn-cs"/>
              </a:rPr>
              <a:t>Reduced number of HTTP requests on your server when combining many JavaScript files into one compressed file, thus reducing the server load and allowing more visitors to access your website.</a:t>
            </a:r>
          </a:p>
          <a:p>
            <a:pPr marL="628650" lvl="1" indent="-171450" algn="l" rtl="0" fontAlgn="base">
              <a:buFontTx/>
              <a:buChar char="-"/>
            </a:pPr>
            <a:r>
              <a:rPr lang="en-US" sz="1200" b="0" i="0" kern="1200" dirty="0">
                <a:solidFill>
                  <a:schemeClr val="tx1"/>
                </a:solidFill>
                <a:effectLst/>
                <a:latin typeface="+mn-lt"/>
                <a:ea typeface="+mn-ea"/>
                <a:cs typeface="+mn-cs"/>
              </a:rPr>
              <a:t>Comments and whitespace are not needed for JavaScript execution; Removing them will reduce file size and speed up script execution times.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https://stackoverflow.com/questions/16691506/what-is-gzip-compression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0"/>
              </a:rPr>
              <a:t>https://www.imperva.com/learn/performance/minification/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1"/>
              </a:rPr>
              <a:t>https://javascript-minifier.com/</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2"/>
              </a:rPr>
              <a:t>https://jscompress.com/</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3"/>
              </a:rPr>
              <a:t>https://www.debugbear.com/blog/reducing-javascript-bundle-size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4"/>
              </a:rPr>
              <a:t>https://medium.com/oyotech/how-brotli-compression-gave-us-37-latency-improvement-14d41e50fee4</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a:t>
            </a:fld>
            <a:endParaRPr lang="he-IL"/>
          </a:p>
        </p:txBody>
      </p:sp>
    </p:spTree>
    <p:extLst>
      <p:ext uri="{BB962C8B-B14F-4D97-AF65-F5344CB8AC3E}">
        <p14:creationId xmlns:p14="http://schemas.microsoft.com/office/powerpoint/2010/main" val="3777271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modern web app, 2/3 percent is media content, so it will be good to optimize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Media Size: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Check for extra-large downloads – first, sort your downloads and see what is the bigger files you are download and think what is the value for this resource, if it worth it.</a:t>
            </a:r>
            <a:br>
              <a:rPr lang="en-US" b="0" dirty="0"/>
            </a:br>
            <a:r>
              <a:rPr lang="en-US" b="0" dirty="0"/>
              <a:t>For examples, there are some websites which downloads animated gif which is size is 5 times bigger then the whole size and was beyond the fold (</a:t>
            </a:r>
            <a:r>
              <a:rPr lang="en-US" sz="1200" b="0" i="0" kern="1200" dirty="0">
                <a:solidFill>
                  <a:schemeClr val="tx1"/>
                </a:solidFill>
                <a:effectLst/>
                <a:latin typeface="+mn-lt"/>
                <a:ea typeface="+mn-ea"/>
                <a:cs typeface="+mn-cs"/>
              </a:rPr>
              <a:t>The fold is a term used by webmasters and website owners to mean the portion of your site which can be shown when first entering the site without scrolling down at all.</a:t>
            </a:r>
            <a:r>
              <a:rPr lang="en-US" b="0" dirty="0"/>
              <a:t>),</a:t>
            </a:r>
            <a:br>
              <a:rPr lang="en-US" b="0" dirty="0"/>
            </a:br>
            <a:r>
              <a:rPr lang="en-US" b="0" dirty="0"/>
              <a:t>or website which is downloading video which is not played in mobile at all but still being downloaded.</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Prefer JPG to PNG – JPG is lossy compression so it can be 10 time smaller then PNG and the user will not tell the different, use PNG only if you need transparency.</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Convert JPG and PNG to </a:t>
            </a:r>
            <a:r>
              <a:rPr lang="en-US" b="0" dirty="0" err="1"/>
              <a:t>WebP</a:t>
            </a:r>
            <a:r>
              <a:rPr lang="en-US" b="0" dirty="0"/>
              <a:t> – it’s the new standard.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is a modern </a:t>
            </a:r>
            <a:r>
              <a:rPr lang="en-US" sz="1200" b="1" i="0" kern="1200" dirty="0">
                <a:solidFill>
                  <a:schemeClr val="tx1"/>
                </a:solidFill>
                <a:effectLst/>
                <a:latin typeface="+mn-lt"/>
                <a:ea typeface="+mn-ea"/>
                <a:cs typeface="+mn-cs"/>
              </a:rPr>
              <a:t>image format</a:t>
            </a:r>
            <a:r>
              <a:rPr lang="en-US" sz="1200" b="0" i="0" kern="1200" dirty="0">
                <a:solidFill>
                  <a:schemeClr val="tx1"/>
                </a:solidFill>
                <a:effectLst/>
                <a:latin typeface="+mn-lt"/>
                <a:ea typeface="+mn-ea"/>
                <a:cs typeface="+mn-cs"/>
              </a:rPr>
              <a:t> that provides superior </a:t>
            </a:r>
            <a:r>
              <a:rPr lang="en-US" sz="1200" b="1" i="0" kern="1200" dirty="0">
                <a:solidFill>
                  <a:schemeClr val="tx1"/>
                </a:solidFill>
                <a:effectLst/>
                <a:latin typeface="+mn-lt"/>
                <a:ea typeface="+mn-ea"/>
                <a:cs typeface="+mn-cs"/>
              </a:rPr>
              <a:t>lossless and lossy</a:t>
            </a:r>
            <a:r>
              <a:rPr lang="en-US" sz="1200" b="0" i="0" kern="1200" dirty="0">
                <a:solidFill>
                  <a:schemeClr val="tx1"/>
                </a:solidFill>
                <a:effectLst/>
                <a:latin typeface="+mn-lt"/>
                <a:ea typeface="+mn-ea"/>
                <a:cs typeface="+mn-cs"/>
              </a:rPr>
              <a:t> compression for images on the web. Using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webmasters and web developers can create smaller, richer images that make the web faster.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Prefer SVG – SVG is better then everything else, it’s vector so the size will be very small (talk about SVG animation I did in SVG) and it will give us the best quality compering to the other alternatives.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best will be embed it to the HTML</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Avoid GIF (prefer video) – for images we will prefer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or jpg (2.5 smaller then gif), but when we usually use GIF? For animated images.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can replace it by using video mp4 or new standard </a:t>
            </a:r>
            <a:r>
              <a:rPr lang="en-US" sz="1200" b="0" i="0" kern="1200" dirty="0" err="1">
                <a:solidFill>
                  <a:schemeClr val="tx1"/>
                </a:solidFill>
                <a:effectLst/>
                <a:latin typeface="+mn-lt"/>
                <a:ea typeface="+mn-ea"/>
                <a:cs typeface="+mn-cs"/>
              </a:rPr>
              <a:t>WebM</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cost savings between a GIF and a video can be pretty significant.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GIF in size of </a:t>
            </a:r>
            <a:r>
              <a:rPr lang="en-US" sz="1200" b="1" i="0" kern="1200" dirty="0">
                <a:solidFill>
                  <a:schemeClr val="tx1"/>
                </a:solidFill>
                <a:effectLst/>
                <a:latin typeface="+mn-lt"/>
                <a:ea typeface="+mn-ea"/>
                <a:cs typeface="+mn-cs"/>
              </a:rPr>
              <a:t>3.7 MB</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will be </a:t>
            </a:r>
            <a:r>
              <a:rPr lang="en-US" sz="1200" b="1" i="0" kern="1200" dirty="0">
                <a:solidFill>
                  <a:schemeClr val="tx1"/>
                </a:solidFill>
                <a:effectLst/>
                <a:latin typeface="+mn-lt"/>
                <a:ea typeface="+mn-ea"/>
                <a:cs typeface="+mn-cs"/>
              </a:rPr>
              <a:t>551 KB</a:t>
            </a:r>
            <a:r>
              <a:rPr lang="en-US" sz="1200" b="0" i="0" kern="1200" dirty="0">
                <a:solidFill>
                  <a:schemeClr val="tx1"/>
                </a:solidFill>
                <a:effectLst/>
                <a:latin typeface="+mn-lt"/>
                <a:ea typeface="+mn-ea"/>
                <a:cs typeface="+mn-cs"/>
              </a:rPr>
              <a:t> in MP4 version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in </a:t>
            </a:r>
            <a:r>
              <a:rPr lang="en-US" sz="1200" b="0" i="0" kern="1200" dirty="0" err="1">
                <a:solidFill>
                  <a:schemeClr val="tx1"/>
                </a:solidFill>
                <a:effectLst/>
                <a:latin typeface="+mn-lt"/>
                <a:ea typeface="+mn-ea"/>
                <a:cs typeface="+mn-cs"/>
              </a:rPr>
              <a:t>WebM</a:t>
            </a:r>
            <a:r>
              <a:rPr lang="en-US" sz="1200" b="0" i="0" kern="1200" dirty="0">
                <a:solidFill>
                  <a:schemeClr val="tx1"/>
                </a:solidFill>
                <a:effectLst/>
                <a:latin typeface="+mn-lt"/>
                <a:ea typeface="+mn-ea"/>
                <a:cs typeface="+mn-cs"/>
              </a:rPr>
              <a:t> version will be </a:t>
            </a:r>
            <a:r>
              <a:rPr lang="en-US" sz="1200" b="1" i="0" kern="1200" dirty="0">
                <a:solidFill>
                  <a:schemeClr val="tx1"/>
                </a:solidFill>
                <a:effectLst/>
                <a:latin typeface="+mn-lt"/>
                <a:ea typeface="+mn-ea"/>
                <a:cs typeface="+mn-cs"/>
              </a:rPr>
              <a:t>341 KB</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Animated GIFs have three key traits that a video needs to replicate: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 play automatically.</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 loop continuously (usually, but it is possible to prevent looping).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They're silent.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We can achieve all of that in videos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Reduce quality, especially for background images – most of the time we can reduce image quality without user notice it spicily for background images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Woff2 - </a:t>
            </a:r>
            <a:r>
              <a:rPr lang="en-US" sz="1200" b="0" i="0" kern="1200" dirty="0">
                <a:solidFill>
                  <a:schemeClr val="tx1"/>
                </a:solidFill>
                <a:effectLst/>
                <a:latin typeface="+mn-lt"/>
                <a:ea typeface="+mn-ea"/>
                <a:cs typeface="+mn-cs"/>
              </a:rPr>
              <a:t>WOFF2 is a font format that provides, on average, a 30% reduction in file size, thus helping Web fonts load more quickly in compatible browsers.</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https://web.dev/replace-gifs-with-videos</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a:t>
            </a:fld>
            <a:endParaRPr lang="he-IL"/>
          </a:p>
        </p:txBody>
      </p:sp>
    </p:spTree>
    <p:extLst>
      <p:ext uri="{BB962C8B-B14F-4D97-AF65-F5344CB8AC3E}">
        <p14:creationId xmlns:p14="http://schemas.microsoft.com/office/powerpoint/2010/main" val="3682652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Code splitting is a technique where, rather than loading your scripts as one big file, you break it up into smaller parts and only load what’s needed on that page.</a:t>
            </a:r>
          </a:p>
          <a:p>
            <a:pPr algn="l" rtl="0"/>
            <a:r>
              <a:rPr lang="en-US" sz="1200" b="0" i="0" kern="1200" dirty="0">
                <a:solidFill>
                  <a:schemeClr val="tx1"/>
                </a:solidFill>
                <a:effectLst/>
                <a:latin typeface="+mn-lt"/>
                <a:ea typeface="+mn-ea"/>
                <a:cs typeface="+mn-cs"/>
              </a:rPr>
              <a:t>For projects with large amounts of JavaScript, this can have a big improvement on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react we are doing it by import (we can give the chunk a name by putting a comment)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angular 8 they change the syntax to be align with the industry, in your route, under </a:t>
            </a:r>
            <a:r>
              <a:rPr lang="en-US" b="0" dirty="0" err="1"/>
              <a:t>loadChildren</a:t>
            </a:r>
            <a:r>
              <a:rPr lang="en-US" b="0" dirty="0"/>
              <a:t> defined your dynamic import and webpack will do the rest for you.</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https://webpack.js.org/guides/code-splitting/#dynamic-imports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https://gomakethings.com/code-splitting-with-vanilla-js/</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118983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Web pages often contain a large number of images, which contribute to data-usage, </a:t>
            </a:r>
            <a:r>
              <a:rPr lang="en-US" sz="1200" b="0" i="0" u="none" strike="noStrike" kern="1200" dirty="0">
                <a:solidFill>
                  <a:schemeClr val="tx1"/>
                </a:solidFill>
                <a:effectLst/>
                <a:latin typeface="+mn-lt"/>
                <a:ea typeface="+mn-ea"/>
                <a:cs typeface="+mn-cs"/>
                <a:hlinkClick r:id="rId3"/>
              </a:rPr>
              <a:t>page-bloat</a:t>
            </a:r>
            <a:r>
              <a:rPr lang="en-US" sz="1200" b="0" i="0" kern="1200" dirty="0">
                <a:solidFill>
                  <a:schemeClr val="tx1"/>
                </a:solidFill>
                <a:effectLst/>
                <a:latin typeface="+mn-lt"/>
                <a:ea typeface="+mn-ea"/>
                <a:cs typeface="+mn-cs"/>
              </a:rPr>
              <a:t> and how fast a page can load. Many of these images are offscreen, requiring a user to scroll in order to view them.</a:t>
            </a:r>
          </a:p>
          <a:p>
            <a:pPr algn="l" rtl="0"/>
            <a:endParaRPr lang="en-US" sz="1200" b="0" i="0" kern="1200" dirty="0">
              <a:solidFill>
                <a:schemeClr val="tx1"/>
              </a:solidFill>
              <a:effectLst/>
              <a:latin typeface="+mn-lt"/>
              <a:ea typeface="+mn-ea"/>
              <a:cs typeface="+mn-cs"/>
            </a:endParaRPr>
          </a:p>
          <a:p>
            <a:pPr algn="l" rtl="0"/>
            <a:r>
              <a:rPr lang="en-US" sz="1200" b="0" kern="1200" dirty="0">
                <a:solidFill>
                  <a:schemeClr val="tx1"/>
                </a:solidFill>
                <a:effectLst/>
                <a:latin typeface="+mn-lt"/>
                <a:ea typeface="+mn-ea"/>
                <a:cs typeface="+mn-cs"/>
              </a:rPr>
              <a:t>Why lazy load images or video instead of just </a:t>
            </a:r>
            <a:r>
              <a:rPr lang="en-US" sz="1200" b="0" i="1" kern="1200" dirty="0">
                <a:solidFill>
                  <a:schemeClr val="tx1"/>
                </a:solidFill>
                <a:effectLst/>
                <a:latin typeface="+mn-lt"/>
                <a:ea typeface="+mn-ea"/>
                <a:cs typeface="+mn-cs"/>
              </a:rPr>
              <a:t>loading</a:t>
            </a:r>
            <a:r>
              <a:rPr lang="en-US" sz="1200" b="0" kern="1200" dirty="0">
                <a:solidFill>
                  <a:schemeClr val="tx1"/>
                </a:solidFill>
                <a:effectLst/>
                <a:latin typeface="+mn-lt"/>
                <a:ea typeface="+mn-ea"/>
                <a:cs typeface="+mn-cs"/>
              </a:rPr>
              <a:t> them?</a:t>
            </a:r>
          </a:p>
          <a:p>
            <a:pPr algn="l" rtl="0"/>
            <a:r>
              <a:rPr lang="en-US" sz="1200" b="0" i="0" kern="1200" dirty="0">
                <a:solidFill>
                  <a:schemeClr val="tx1"/>
                </a:solidFill>
                <a:effectLst/>
                <a:latin typeface="+mn-lt"/>
                <a:ea typeface="+mn-ea"/>
                <a:cs typeface="+mn-cs"/>
              </a:rPr>
              <a:t>Because it's possible you're loading stuff the user may never see. This is problematic for a couple reasons:</a:t>
            </a:r>
          </a:p>
          <a:p>
            <a:pPr marL="171450" indent="-171450" algn="l" rtl="0">
              <a:buFontTx/>
              <a:buChar char="-"/>
            </a:pPr>
            <a:r>
              <a:rPr lang="en-US" sz="1200" b="0" i="0" kern="1200" dirty="0">
                <a:solidFill>
                  <a:schemeClr val="tx1"/>
                </a:solidFill>
                <a:effectLst/>
                <a:latin typeface="+mn-lt"/>
                <a:ea typeface="+mn-ea"/>
                <a:cs typeface="+mn-cs"/>
              </a:rPr>
              <a:t>It wastes data. On unmetered connections, this isn't the worst thing that could happen (although you could be using that precious bandwidth for downloading other resources that are indeed going to be seen by the user). On limited data plans, however, loading stuff the user never sees could effectively be a waste of their money.</a:t>
            </a:r>
          </a:p>
          <a:p>
            <a:pPr marL="171450" indent="-171450" algn="l" rtl="0">
              <a:buFontTx/>
              <a:buChar char="-"/>
            </a:pPr>
            <a:r>
              <a:rPr lang="en-US" sz="1200" b="0" i="0" kern="1200" dirty="0">
                <a:solidFill>
                  <a:schemeClr val="tx1"/>
                </a:solidFill>
                <a:effectLst/>
                <a:latin typeface="+mn-lt"/>
                <a:ea typeface="+mn-ea"/>
                <a:cs typeface="+mn-cs"/>
              </a:rPr>
              <a:t>It wastes processing time, battery, and other system resources. After a media resource is downloaded, the browser must decode it and render its content in the viewport.</a:t>
            </a:r>
          </a:p>
          <a:p>
            <a:pPr algn="l" rtl="0"/>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lazy load images and video, we reduce initial page load time, initial page weight, and system resource usage, all of which have positive impacts on performance. In this guide, we'll cover some techniques and offer guidance for lazy loading images and video, as well as </a:t>
            </a:r>
            <a:r>
              <a:rPr lang="en-US" sz="1200" b="0" i="0" u="none" strike="noStrike" kern="1200" dirty="0">
                <a:solidFill>
                  <a:schemeClr val="tx1"/>
                </a:solidFill>
                <a:effectLst/>
                <a:latin typeface="+mn-lt"/>
                <a:ea typeface="+mn-ea"/>
                <a:cs typeface="+mn-cs"/>
                <a:hlinkClick r:id="rId4"/>
              </a:rPr>
              <a:t>a short list of some commonly used libraries</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b="0" dirty="0"/>
              <a:t>[Thus images we don’t want to load at all (or load very low quality) and load them only when they are in user view port.]</a:t>
            </a:r>
          </a:p>
          <a:p>
            <a:pPr algn="l" rtl="0"/>
            <a:endParaRPr lang="en-US" b="0" dirty="0"/>
          </a:p>
          <a:p>
            <a:pPr algn="l" rtl="0"/>
            <a:r>
              <a:rPr lang="en-US" b="0" dirty="0"/>
              <a:t>How can we achieve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New native </a:t>
            </a:r>
            <a:r>
              <a:rPr lang="en-US" sz="1200" b="0" i="0" kern="1200" dirty="0">
                <a:solidFill>
                  <a:schemeClr val="tx1"/>
                </a:solidFill>
                <a:effectLst/>
                <a:latin typeface="+mn-lt"/>
                <a:ea typeface="+mn-ea"/>
                <a:cs typeface="+mn-cs"/>
              </a:rPr>
              <a:t>loading attribute. We have 3 arguments: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lazy: is a good candidate for lazy loading.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eager: is not a good candidate for lazy loading. Load right away.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auto: browser will determine whether or not to lazily load.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Second option is by </a:t>
            </a:r>
            <a:r>
              <a:rPr lang="en-US" sz="1200" b="0" kern="1200" dirty="0">
                <a:solidFill>
                  <a:schemeClr val="tx1"/>
                </a:solidFill>
                <a:effectLst/>
                <a:latin typeface="+mn-lt"/>
                <a:ea typeface="+mn-ea"/>
                <a:cs typeface="+mn-cs"/>
              </a:rPr>
              <a:t>Intersection observer - </a:t>
            </a:r>
            <a:r>
              <a:rPr lang="en-US" sz="1200" b="0" i="0" kern="1200" dirty="0">
                <a:solidFill>
                  <a:schemeClr val="tx1"/>
                </a:solidFill>
                <a:effectLst/>
                <a:latin typeface="+mn-lt"/>
                <a:ea typeface="+mn-ea"/>
                <a:cs typeface="+mn-cs"/>
              </a:rPr>
              <a:t>Intersection observer is easier to use and read than code relying on various event handlers, because developers only need to register an observer to watch elements rather than writing tedious element visibility detection code. All that's left to do for the developer is to decide what to do when an element is visible.</a:t>
            </a:r>
            <a:endParaRPr lang="en-US" sz="1200" b="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https://developers.google.com/web/fundamentals/performance/lazy-loading-guidance/images-and-video/</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https://addyosmani.com/blog/lazy-loading/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https://www.sitepoint.com/five-techniques-lazy-load-images-website-performance/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https://html.com/attributes/img-srcset/</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2121580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CSS critical path</a:t>
            </a:r>
          </a:p>
          <a:p>
            <a:pPr algn="l" rtl="0"/>
            <a:endParaRPr lang="en-US" sz="1200" dirty="0">
              <a:solidFill>
                <a:schemeClr val="bg1"/>
              </a:solidFill>
            </a:endParaRPr>
          </a:p>
          <a:p>
            <a:pPr algn="l" rtl="0"/>
            <a:r>
              <a:rPr lang="en-US" sz="1200" dirty="0">
                <a:solidFill>
                  <a:schemeClr val="bg1"/>
                </a:solidFill>
              </a:rPr>
              <a:t>Let’s take a look at the next picture, what we are seen here?</a:t>
            </a:r>
          </a:p>
          <a:p>
            <a:pPr algn="l" rtl="0"/>
            <a:r>
              <a:rPr lang="en-US" sz="1200" dirty="0">
                <a:solidFill>
                  <a:schemeClr val="bg1"/>
                </a:solidFill>
              </a:rPr>
              <a:t>When we are going to a web site we are receiving an index.html file and our browser start to parse it and build the our DOM.</a:t>
            </a:r>
            <a:br>
              <a:rPr lang="en-US" sz="1200" dirty="0">
                <a:solidFill>
                  <a:schemeClr val="bg1"/>
                </a:solidFill>
              </a:rPr>
            </a:br>
            <a:r>
              <a:rPr lang="en-US" sz="1200" dirty="0">
                <a:solidFill>
                  <a:schemeClr val="bg1"/>
                </a:solidFill>
              </a:rPr>
              <a:t>The browser is reading header an start to fetch the data in it.</a:t>
            </a:r>
          </a:p>
          <a:p>
            <a:pPr algn="l" rtl="0"/>
            <a:r>
              <a:rPr lang="en-US" sz="1200" dirty="0">
                <a:solidFill>
                  <a:schemeClr val="bg1"/>
                </a:solidFill>
              </a:rPr>
              <a:t>Over there we will have our CSS file and we will fetch it, when it will be received we will build our CSSOM and then the browser will render the page. </a:t>
            </a:r>
          </a:p>
          <a:p>
            <a:pPr algn="l" rtl="0"/>
            <a:r>
              <a:rPr lang="en-US" sz="1200" dirty="0">
                <a:solidFill>
                  <a:schemeClr val="bg1"/>
                </a:solidFill>
              </a:rPr>
              <a:t>This is very high level how it’s working.</a:t>
            </a:r>
          </a:p>
          <a:p>
            <a:pPr algn="l" rtl="0"/>
            <a:endParaRPr lang="en-US" sz="1200" dirty="0">
              <a:solidFill>
                <a:schemeClr val="bg1"/>
              </a:solidFill>
            </a:endParaRPr>
          </a:p>
          <a:p>
            <a:pPr algn="l" rtl="0"/>
            <a:r>
              <a:rPr lang="en-US" sz="1200" b="0" i="0" kern="1200" dirty="0">
                <a:solidFill>
                  <a:schemeClr val="tx1"/>
                </a:solidFill>
                <a:effectLst/>
                <a:latin typeface="+mn-lt"/>
                <a:ea typeface="+mn-ea"/>
                <a:cs typeface="+mn-cs"/>
              </a:rPr>
              <a:t>Now, as you can see, A request for a CSS file can significantly increase the time it takes a web page to render.</a:t>
            </a:r>
          </a:p>
          <a:p>
            <a:pPr algn="l" rtl="0"/>
            <a:r>
              <a:rPr lang="en-US" sz="1200" b="0" i="0" kern="1200" dirty="0">
                <a:solidFill>
                  <a:schemeClr val="tx1"/>
                </a:solidFill>
                <a:effectLst/>
                <a:latin typeface="+mn-lt"/>
                <a:ea typeface="+mn-ea"/>
                <a:cs typeface="+mn-cs"/>
              </a:rPr>
              <a:t>The reason is that by default the browser will delay page rendering until it has finished loading, parsing and executing all the CSS files referenced in the </a:t>
            </a:r>
            <a:r>
              <a:rPr lang="en-US" dirty="0"/>
              <a:t>&lt;head&gt;</a:t>
            </a:r>
            <a:r>
              <a:rPr lang="en-US" sz="1200" b="0" i="0" kern="1200" dirty="0">
                <a:solidFill>
                  <a:schemeClr val="tx1"/>
                </a:solidFill>
                <a:effectLst/>
                <a:latin typeface="+mn-lt"/>
                <a:ea typeface="+mn-ea"/>
                <a:cs typeface="+mn-cs"/>
              </a:rPr>
              <a:t> of your page.</a:t>
            </a:r>
          </a:p>
          <a:p>
            <a:pPr algn="l" rtl="0"/>
            <a:r>
              <a:rPr lang="en-US" sz="1200" b="0" i="0" kern="1200" dirty="0">
                <a:solidFill>
                  <a:schemeClr val="tx1"/>
                </a:solidFill>
                <a:effectLst/>
                <a:latin typeface="+mn-lt"/>
                <a:ea typeface="+mn-ea"/>
                <a:cs typeface="+mn-cs"/>
              </a:rPr>
              <a:t>It does this because it needs to calculate the layout of the page.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Unfortunately, this means that if we have a really large CSS file and it takes a while to download,</a:t>
            </a:r>
          </a:p>
          <a:p>
            <a:pPr algn="l" rtl="0"/>
            <a:r>
              <a:rPr lang="en-US" sz="1200" b="0" i="0" kern="1200" dirty="0">
                <a:solidFill>
                  <a:schemeClr val="tx1"/>
                </a:solidFill>
                <a:effectLst/>
                <a:latin typeface="+mn-lt"/>
                <a:ea typeface="+mn-ea"/>
                <a:cs typeface="+mn-cs"/>
              </a:rPr>
              <a:t>our users will end up waiting until the </a:t>
            </a:r>
            <a:r>
              <a:rPr lang="en-US" sz="1200" b="0" i="1" kern="1200" dirty="0">
                <a:solidFill>
                  <a:schemeClr val="tx1"/>
                </a:solidFill>
                <a:effectLst/>
                <a:latin typeface="+mn-lt"/>
                <a:ea typeface="+mn-ea"/>
                <a:cs typeface="+mn-cs"/>
              </a:rPr>
              <a:t>whole file</a:t>
            </a:r>
            <a:r>
              <a:rPr lang="en-US" sz="1200" b="0" i="0" kern="1200" dirty="0">
                <a:solidFill>
                  <a:schemeClr val="tx1"/>
                </a:solidFill>
                <a:effectLst/>
                <a:latin typeface="+mn-lt"/>
                <a:ea typeface="+mn-ea"/>
                <a:cs typeface="+mn-cs"/>
              </a:rPr>
              <a:t> has been downloaded before the browser can begin rendering the page.</a:t>
            </a:r>
          </a:p>
          <a:p>
            <a:pPr algn="l" rtl="0"/>
            <a:r>
              <a:rPr lang="en-US" sz="1200" b="0" i="0" kern="1200" dirty="0">
                <a:solidFill>
                  <a:schemeClr val="tx1"/>
                </a:solidFill>
                <a:effectLst/>
                <a:latin typeface="+mn-lt"/>
                <a:ea typeface="+mn-ea"/>
                <a:cs typeface="+mn-cs"/>
              </a:rPr>
              <a:t>Fortunately, there is a sneaky technique that allows us to optimize the delivery of our CSS and mitigate the blocking.</a:t>
            </a:r>
          </a:p>
          <a:p>
            <a:pPr algn="l" rtl="0"/>
            <a:r>
              <a:rPr lang="en-US" sz="1200" b="0" i="0" kern="1200" dirty="0">
                <a:solidFill>
                  <a:schemeClr val="tx1"/>
                </a:solidFill>
                <a:effectLst/>
                <a:latin typeface="+mn-lt"/>
                <a:ea typeface="+mn-ea"/>
                <a:cs typeface="+mn-cs"/>
              </a:rPr>
              <a:t>This technique is known as optimizing the </a:t>
            </a:r>
            <a:r>
              <a:rPr lang="en-US" sz="1200" b="0" i="0" u="none" strike="noStrike" kern="1200" dirty="0">
                <a:solidFill>
                  <a:schemeClr val="tx1"/>
                </a:solidFill>
                <a:effectLst/>
                <a:latin typeface="+mn-lt"/>
                <a:ea typeface="+mn-ea"/>
                <a:cs typeface="+mn-cs"/>
                <a:hlinkClick r:id="rId3"/>
              </a:rPr>
              <a:t>critical rendering path.</a:t>
            </a: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start working with the critical CSS for our web page, we need to change our approach to the way we handle the CSS – this means splitting it into two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the first file, we extract only the minimum set of CSS required to render the above-the-fold content,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and then we inline it in the web page. For the second file, or the non-critical CSS, we asynchronously load it so as not to block the web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might seem a bit weird at first, but by </a:t>
            </a:r>
            <a:r>
              <a:rPr lang="en-US" sz="1200" b="0" i="0" kern="1200" dirty="0" err="1">
                <a:solidFill>
                  <a:schemeClr val="tx1"/>
                </a:solidFill>
                <a:effectLst/>
                <a:latin typeface="+mn-lt"/>
                <a:ea typeface="+mn-ea"/>
                <a:cs typeface="+mn-cs"/>
              </a:rPr>
              <a:t>inlining</a:t>
            </a:r>
            <a:r>
              <a:rPr lang="en-US" sz="1200" b="0" i="0" kern="1200" dirty="0">
                <a:solidFill>
                  <a:schemeClr val="tx1"/>
                </a:solidFill>
                <a:effectLst/>
                <a:latin typeface="+mn-lt"/>
                <a:ea typeface="+mn-ea"/>
                <a:cs typeface="+mn-cs"/>
              </a:rPr>
              <a:t> the critical CSS into our HTML, we can eliminate the additional round-trips in the critical path. This allows us to deliver the critical CSS in one round-trip and present something to users as soon as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code above, we are extracting the critical CSS and </a:t>
            </a:r>
            <a:r>
              <a:rPr lang="en-US" sz="1200" b="0" i="0" kern="1200" dirty="0" err="1">
                <a:solidFill>
                  <a:schemeClr val="tx1"/>
                </a:solidFill>
                <a:effectLst/>
                <a:latin typeface="+mn-lt"/>
                <a:ea typeface="+mn-ea"/>
                <a:cs typeface="+mn-cs"/>
              </a:rPr>
              <a:t>inlining</a:t>
            </a:r>
            <a:r>
              <a:rPr lang="en-US" sz="1200" b="0" i="0" kern="1200" dirty="0">
                <a:solidFill>
                  <a:schemeClr val="tx1"/>
                </a:solidFill>
                <a:effectLst/>
                <a:latin typeface="+mn-lt"/>
                <a:ea typeface="+mn-ea"/>
                <a:cs typeface="+mn-cs"/>
              </a:rPr>
              <a:t> it in the HTML between the </a:t>
            </a:r>
            <a:r>
              <a:rPr lang="en-US" dirty="0"/>
              <a:t>style</a:t>
            </a:r>
            <a:r>
              <a:rPr lang="en-US" sz="1200" b="0" i="0" kern="1200" dirty="0">
                <a:solidFill>
                  <a:schemeClr val="tx1"/>
                </a:solidFill>
                <a:effectLst/>
                <a:latin typeface="+mn-lt"/>
                <a:ea typeface="+mn-ea"/>
                <a:cs typeface="+mn-cs"/>
              </a:rPr>
              <a:t> tags.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Next, we are using the </a:t>
            </a:r>
            <a:r>
              <a:rPr lang="en-US" dirty="0" err="1"/>
              <a:t>loadCSS</a:t>
            </a:r>
            <a:r>
              <a:rPr lang="en-US" dirty="0"/>
              <a:t>();</a:t>
            </a:r>
            <a:r>
              <a:rPr lang="en-US" sz="1200" b="0" i="0" kern="1200" dirty="0">
                <a:solidFill>
                  <a:schemeClr val="tx1"/>
                </a:solidFill>
                <a:effectLst/>
                <a:latin typeface="+mn-lt"/>
                <a:ea typeface="+mn-ea"/>
                <a:cs typeface="+mn-cs"/>
              </a:rPr>
              <a:t> function to asynchronously load the remaining, non-critical CSS.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is important because we are essentially off-loading the bulkier (</a:t>
            </a:r>
            <a:r>
              <a:rPr lang="en-US" sz="1200" b="0" i="1" kern="1200" dirty="0">
                <a:solidFill>
                  <a:schemeClr val="tx1"/>
                </a:solidFill>
                <a:effectLst/>
                <a:latin typeface="+mn-lt"/>
                <a:ea typeface="+mn-ea"/>
                <a:cs typeface="+mn-cs"/>
              </a:rPr>
              <a:t>non-critical</a:t>
            </a:r>
            <a:r>
              <a:rPr lang="en-US" sz="1200" b="0" i="0" kern="1200" dirty="0">
                <a:solidFill>
                  <a:schemeClr val="tx1"/>
                </a:solidFill>
                <a:effectLst/>
                <a:latin typeface="+mn-lt"/>
                <a:ea typeface="+mn-ea"/>
                <a:cs typeface="+mn-cs"/>
              </a:rPr>
              <a:t>) CSS and injecting it into the web page in the background.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a demo: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before we critical changes let’s open dev tools and take a look at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can see we have only one main.css file which contain all of our styles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after critical changes let’s open dev tools and take a look at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can see at header we are having inline CSS styles (for save network roundtrip) and after it we have our none critical main.css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take a closer look we can see at the bottom of the file script which adding main.css file to our header for loading,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other words we are loading our application and after it’s rendered we are loading the main.css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Another way to check what styles are critical is by using coverage tool (can be used also for JS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see an example on before, if we will do coverage we can see the files size is 100 KB, there is 95.4% of code we are not using, in other words will are downloading it for nothing we will want to remove them from our critical path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after critical changes, we can see we reduce main.css to 3 KB, there is only 13.8% of code we are not using.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 these will take a lot of effort to do it </a:t>
            </a:r>
            <a:r>
              <a:rPr lang="en-US" b="0" dirty="0" err="1"/>
              <a:t>manully</a:t>
            </a:r>
            <a:r>
              <a:rPr lang="en-US" b="0" dirty="0"/>
              <a:t> but lucky for use we can automate this </a:t>
            </a:r>
            <a:r>
              <a:rPr lang="en-US" sz="1200" b="0" i="0" kern="1200" dirty="0">
                <a:solidFill>
                  <a:schemeClr val="tx1"/>
                </a:solidFill>
                <a:effectLst/>
                <a:latin typeface="+mn-lt"/>
                <a:ea typeface="+mn-ea"/>
                <a:cs typeface="+mn-cs"/>
              </a:rPr>
              <a:t>process by plugin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critical – </a:t>
            </a:r>
            <a:r>
              <a:rPr lang="en-US" sz="1200" b="0" i="0" kern="1200" dirty="0">
                <a:solidFill>
                  <a:schemeClr val="tx1"/>
                </a:solidFill>
                <a:effectLst/>
                <a:latin typeface="+mn-lt"/>
                <a:ea typeface="+mn-ea"/>
                <a:cs typeface="+mn-cs"/>
              </a:rPr>
              <a:t>Node.js module </a:t>
            </a:r>
            <a:r>
              <a:rPr lang="en-US" b="0" dirty="0"/>
              <a:t>- </a:t>
            </a:r>
            <a:r>
              <a:rPr lang="en-US" dirty="0">
                <a:hlinkClick r:id="rId4"/>
              </a:rPr>
              <a:t>https://github.com/addyosmani/critical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hlinkClick r:id="rId5"/>
              </a:rPr>
              <a:t>HTML Critical Webpack Plugin</a:t>
            </a:r>
            <a:r>
              <a:rPr lang="en-US" sz="1200" b="0" i="0" u="none" strike="noStrike"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Webpack plugin - </a:t>
            </a:r>
            <a:r>
              <a:rPr lang="en-US" dirty="0">
                <a:hlinkClick r:id="rId5"/>
              </a:rPr>
              <a:t>https://github.com/anthonygore/html-critical-webpack-plugin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sng" kern="1200" dirty="0">
                <a:solidFill>
                  <a:schemeClr val="tx1"/>
                </a:solidFill>
                <a:effectLst/>
                <a:latin typeface="+mn-lt"/>
                <a:ea typeface="+mn-ea"/>
                <a:cs typeface="+mn-cs"/>
                <a:hlinkClick r:id="rId6"/>
              </a:rPr>
              <a:t>grunt-critical</a:t>
            </a:r>
            <a:r>
              <a:rPr lang="en-US" b="0" dirty="0"/>
              <a:t> - Grunt task - </a:t>
            </a:r>
            <a:r>
              <a:rPr lang="en-US" dirty="0">
                <a:hlinkClick r:id="rId6"/>
              </a:rPr>
              <a:t>https://github.com/bezoerb/grunt-critical</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https://www.smashingmagazine.com/2015/08/understanding-critical-css/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https://github.com/addyosmani/critical-path-css-demo</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https://github.com/anthonygore/html-critical-webpack-plugin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https://vuejsdevelopers.com/2017/07/24/critical-css-webpack/</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https://github.com/addyosmani/critical</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3778175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HTTP/2 does not change the implementation semantics of HTTP/1.1, the basic methods of HTTP, status codes, URL structure, and headers are the same.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focuses on HTTP/2 </a:t>
            </a:r>
            <a:r>
              <a:rPr lang="en-US" sz="1200" b="1" i="0" kern="1200" dirty="0">
                <a:solidFill>
                  <a:schemeClr val="tx1"/>
                </a:solidFill>
                <a:effectLst/>
                <a:latin typeface="+mn-lt"/>
                <a:ea typeface="+mn-ea"/>
                <a:cs typeface="+mn-cs"/>
              </a:rPr>
              <a:t>performance</a:t>
            </a:r>
            <a:r>
              <a:rPr lang="en-US" sz="1200" b="0" i="0" kern="1200" dirty="0">
                <a:solidFill>
                  <a:schemeClr val="tx1"/>
                </a:solidFill>
                <a:effectLst/>
                <a:latin typeface="+mn-lt"/>
                <a:ea typeface="+mn-ea"/>
                <a:cs typeface="+mn-cs"/>
              </a:rPr>
              <a:t>, how the data will be </a:t>
            </a:r>
            <a:r>
              <a:rPr lang="en-US" sz="1200" b="1" i="0" kern="1200" dirty="0">
                <a:solidFill>
                  <a:schemeClr val="tx1"/>
                </a:solidFill>
                <a:effectLst/>
                <a:latin typeface="+mn-lt"/>
                <a:ea typeface="+mn-ea"/>
                <a:cs typeface="+mn-cs"/>
              </a:rPr>
              <a:t>formatted</a:t>
            </a:r>
            <a:r>
              <a:rPr lang="en-US" sz="1200" b="0" i="0" kern="1200" dirty="0">
                <a:solidFill>
                  <a:schemeClr val="tx1"/>
                </a:solidFill>
                <a:effectLst/>
                <a:latin typeface="+mn-lt"/>
                <a:ea typeface="+mn-ea"/>
                <a:cs typeface="+mn-cs"/>
              </a:rPr>
              <a:t>, and how data </a:t>
            </a:r>
            <a:r>
              <a:rPr lang="en-US" sz="1200" b="1" i="0" kern="1200" dirty="0">
                <a:solidFill>
                  <a:schemeClr val="tx1"/>
                </a:solidFill>
                <a:effectLst/>
                <a:latin typeface="+mn-lt"/>
                <a:ea typeface="+mn-ea"/>
                <a:cs typeface="+mn-cs"/>
              </a:rPr>
              <a:t>traffic</a:t>
            </a:r>
            <a:r>
              <a:rPr lang="en-US" sz="1200" b="0" i="0" kern="1200" dirty="0">
                <a:solidFill>
                  <a:schemeClr val="tx1"/>
                </a:solidFill>
                <a:effectLst/>
                <a:latin typeface="+mn-lt"/>
                <a:ea typeface="+mn-ea"/>
                <a:cs typeface="+mn-cs"/>
              </a:rPr>
              <a:t> between the client and server will take place.</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What’s new in HTTP/2?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Binary instead of textual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HTTPS/1.1 is a text-based protocol, so if you will intercept the request you can read it but http/2 is binary so it will reduce the size of the traffic and we can also break down the HTTP request into chunks of frames.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Fully Multiplexed requests - This is </a:t>
            </a:r>
            <a:r>
              <a:rPr lang="en-US" sz="1200" b="1" i="0" kern="1200" dirty="0">
                <a:solidFill>
                  <a:schemeClr val="tx1"/>
                </a:solidFill>
                <a:effectLst/>
                <a:latin typeface="+mn-lt"/>
                <a:ea typeface="+mn-ea"/>
                <a:cs typeface="+mn-cs"/>
              </a:rPr>
              <a:t>the most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advanced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of the HTTP/2 protocol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load a web site, it downloads the HTML page, it sees it needs some CSS, some JavaScript, a load of images...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Under HTTP/1.1 you can only download one of those at a time on your HTTP/1.1 connection. So your browser downloads the HTML, then it asks for the CSS file. When that's returned it asks for the JavaScript file. When that's returned it asks for the first image file... etc. HTTP/1.1 is basically synchronous - once you send a request you're stuck until you get a response. This means most of the time the browser is not doing very much, as it has fired off a request, is waiting for a response, then fires off another request, then is waiting for a response...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So, If we will open the network it’s common to see waterfall of ‘blocked’ requests (The grey lines), and when you hover over a request, you’ll see that it has been stalled. This has led to </a:t>
            </a:r>
            <a:r>
              <a:rPr lang="en-US" sz="1200" b="0" i="0" u="none" strike="noStrike" kern="1200" dirty="0" err="1">
                <a:solidFill>
                  <a:schemeClr val="tx1"/>
                </a:solidFill>
                <a:effectLst/>
                <a:latin typeface="+mn-lt"/>
                <a:ea typeface="+mn-ea"/>
                <a:cs typeface="+mn-cs"/>
                <a:hlinkClick r:id="rId3"/>
              </a:rPr>
              <a:t>optimisation</a:t>
            </a:r>
            <a:r>
              <a:rPr lang="en-US" sz="1200" b="0" i="0" u="none" strike="noStrike" kern="1200" dirty="0">
                <a:solidFill>
                  <a:schemeClr val="tx1"/>
                </a:solidFill>
                <a:effectLst/>
                <a:latin typeface="+mn-lt"/>
                <a:ea typeface="+mn-ea"/>
                <a:cs typeface="+mn-cs"/>
                <a:hlinkClick r:id="rId3"/>
              </a:rPr>
              <a:t> techniques</a:t>
            </a:r>
            <a:r>
              <a:rPr lang="en-US" sz="1200" b="0" i="0" kern="1200" dirty="0">
                <a:solidFill>
                  <a:schemeClr val="tx1"/>
                </a:solidFill>
                <a:effectLst/>
                <a:latin typeface="+mn-lt"/>
                <a:ea typeface="+mn-ea"/>
                <a:cs typeface="+mn-cs"/>
              </a:rPr>
              <a:t> such as minification, critical </a:t>
            </a:r>
            <a:r>
              <a:rPr lang="en-US" sz="1200" b="0" i="0" kern="1200" dirty="0" err="1">
                <a:solidFill>
                  <a:schemeClr val="tx1"/>
                </a:solidFill>
                <a:effectLst/>
                <a:latin typeface="+mn-lt"/>
                <a:ea typeface="+mn-ea"/>
                <a:cs typeface="+mn-cs"/>
              </a:rPr>
              <a:t>css</a:t>
            </a:r>
            <a:r>
              <a:rPr lang="en-US" sz="1200" b="0" i="0" kern="1200" dirty="0">
                <a:solidFill>
                  <a:schemeClr val="tx1"/>
                </a:solidFill>
                <a:effectLst/>
                <a:latin typeface="+mn-lt"/>
                <a:ea typeface="+mn-ea"/>
                <a:cs typeface="+mn-cs"/>
              </a:rPr>
              <a:t>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HTTP/2 can send </a:t>
            </a:r>
            <a:r>
              <a:rPr lang="en-US" sz="1200" b="1" i="0" kern="1200" dirty="0">
                <a:solidFill>
                  <a:schemeClr val="tx1"/>
                </a:solidFill>
                <a:effectLst/>
                <a:latin typeface="+mn-lt"/>
                <a:ea typeface="+mn-ea"/>
                <a:cs typeface="+mn-cs"/>
              </a:rPr>
              <a:t>multiple requests</a:t>
            </a:r>
            <a:r>
              <a:rPr lang="en-US" sz="1200" b="0" i="0" kern="1200" dirty="0">
                <a:solidFill>
                  <a:schemeClr val="tx1"/>
                </a:solidFill>
                <a:effectLst/>
                <a:latin typeface="+mn-lt"/>
                <a:ea typeface="+mn-ea"/>
                <a:cs typeface="+mn-cs"/>
              </a:rPr>
              <a:t> for data in parallel over a </a:t>
            </a:r>
            <a:r>
              <a:rPr lang="en-US" sz="1200" b="1" i="0" kern="1200" dirty="0">
                <a:solidFill>
                  <a:schemeClr val="tx1"/>
                </a:solidFill>
                <a:effectLst/>
                <a:latin typeface="+mn-lt"/>
                <a:ea typeface="+mn-ea"/>
                <a:cs typeface="+mn-cs"/>
              </a:rPr>
              <a:t>single</a:t>
            </a:r>
            <a:r>
              <a:rPr lang="en-US" sz="1200" b="0" i="0" kern="1200" dirty="0">
                <a:solidFill>
                  <a:schemeClr val="tx1"/>
                </a:solidFill>
                <a:effectLst/>
                <a:latin typeface="+mn-lt"/>
                <a:ea typeface="+mn-ea"/>
                <a:cs typeface="+mn-cs"/>
              </a:rPr>
              <a:t> TCP connection.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a:t>
            </a:r>
            <a:r>
              <a:rPr lang="en-US" sz="1200" b="1" i="0" kern="1200" dirty="0">
                <a:solidFill>
                  <a:schemeClr val="tx1"/>
                </a:solidFill>
                <a:effectLst/>
                <a:latin typeface="+mn-lt"/>
                <a:ea typeface="+mn-ea"/>
                <a:cs typeface="+mn-cs"/>
              </a:rPr>
              <a:t>the most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advanced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of the HTTP/2 protocol because it </a:t>
            </a:r>
            <a:r>
              <a:rPr lang="en-US" sz="1200" b="1" i="0" kern="1200" dirty="0">
                <a:solidFill>
                  <a:schemeClr val="tx1"/>
                </a:solidFill>
                <a:effectLst/>
                <a:latin typeface="+mn-lt"/>
                <a:ea typeface="+mn-ea"/>
                <a:cs typeface="+mn-cs"/>
              </a:rPr>
              <a:t>allows you to download web files asynchronously from one server </a:t>
            </a:r>
            <a:r>
              <a:rPr lang="en-US" sz="1200" b="0" i="0" kern="1200" dirty="0">
                <a:solidFill>
                  <a:schemeClr val="tx1"/>
                </a:solidFill>
                <a:effectLst/>
                <a:latin typeface="+mn-lt"/>
                <a:ea typeface="+mn-ea"/>
                <a:cs typeface="+mn-cs"/>
              </a:rPr>
              <a:t>(HTTP/1.1 does have the concept of </a:t>
            </a:r>
            <a:r>
              <a:rPr lang="en-US" sz="1200" b="0" i="0" u="sng" kern="1200" dirty="0">
                <a:solidFill>
                  <a:schemeClr val="tx1"/>
                </a:solidFill>
                <a:effectLst/>
                <a:latin typeface="+mn-lt"/>
                <a:ea typeface="+mn-ea"/>
                <a:cs typeface="+mn-cs"/>
                <a:hlinkClick r:id="rId4"/>
              </a:rPr>
              <a:t>pipelining</a:t>
            </a:r>
            <a:r>
              <a:rPr lang="en-US" sz="1200" b="0" i="0" kern="1200" dirty="0">
                <a:solidFill>
                  <a:schemeClr val="tx1"/>
                </a:solidFill>
                <a:effectLst/>
                <a:latin typeface="+mn-lt"/>
                <a:ea typeface="+mn-ea"/>
                <a:cs typeface="+mn-cs"/>
              </a:rPr>
              <a:t> which also allows multiple requests to be sent off at once. However they still had to be returned in order they were requested).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reduces additional round trip time (RTT), </a:t>
            </a:r>
            <a:r>
              <a:rPr lang="en-US" sz="1200" b="1" i="0" kern="1200" dirty="0">
                <a:solidFill>
                  <a:schemeClr val="tx1"/>
                </a:solidFill>
                <a:effectLst/>
                <a:latin typeface="+mn-lt"/>
                <a:ea typeface="+mn-ea"/>
                <a:cs typeface="+mn-cs"/>
              </a:rPr>
              <a:t>making your website load faster</a:t>
            </a:r>
            <a:r>
              <a:rPr lang="en-US" sz="1200" b="0" i="0" kern="1200" dirty="0">
                <a:solidFill>
                  <a:schemeClr val="tx1"/>
                </a:solidFill>
                <a:effectLst/>
                <a:latin typeface="+mn-lt"/>
                <a:ea typeface="+mn-ea"/>
                <a:cs typeface="+mn-cs"/>
              </a:rPr>
              <a:t> without any optimization.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HPACK - Header Compression – in HTTPS/1.1, the header fields for requests are not compressed. As web pages grow in an exponential rate, the header fields are repeated over and over again per request. Since many headers are repetitive, they are seen as redundant while consuming bandwidth.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HPACK does not change the structure of the headers, it changes the way it is delivered.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HPACK compresses the individual value of each header before it is transferred to the server.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compression reduce overhead.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Server Push </a:t>
            </a:r>
            <a:r>
              <a:rPr lang="en-US" sz="1200" b="0" i="0" kern="1200" dirty="0">
                <a:solidFill>
                  <a:schemeClr val="tx1"/>
                </a:solidFill>
                <a:effectLst/>
                <a:latin typeface="+mn-lt"/>
                <a:ea typeface="+mn-ea"/>
                <a:cs typeface="+mn-cs"/>
              </a:rPr>
              <a:t>– This feature allows the server to push other resources to the client when it requests for a particular one. The server anticipated client future requests and push to him relevant resources.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client will receive thus resources and cache them so when the client will as for thus resources it will take them for cache and not make additional request.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when the server receives an HTML request for a webpage, it knows that the client may request other style files such as script files, images, as well as other page components.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HTTPS/1.1, the client has to request for resources.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Demo: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Multiplexed Demo – F12 -&gt; Right click on bar and add Protocol &amp;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this demo we will load one image breaks to ~378 small images. We will load it via https1.1 and via https2 and see the result.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can see for the first image protocol is h1.1(http1.1) and for each image request we are opening a new connection and receiving a new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Server Push Demo – F12 -&gt; Right click on bar and add Initiator &amp;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this demo we will load one image breaks to ~378 small images. The server will push to us only 30 images.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Lets sort according to initiator , we can see that only 30 images pushed to the client, if we will point on “Waterfall” column we can see we have 2 fields “Receiving Push” &amp; “Reading Push”</a:t>
            </a:r>
            <a:endParaRPr lang="en-US" sz="1200" b="1"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https://medium.com/@jacobtan/understanding-http-2-and-its-caveats-1e8200519c4c</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https://medium.com/@factoryhr/http-2-the-difference-between-http-1-1-benefits-and-how-to-use-it-38094fa0e95b</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https://medium.com/@zynpsnltrk/where-did-http-2-come-from-why-did-we-need-it-c7f0b56391b2</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https://medium.com/@zynpsnltrk/http-2-with-server-push-5e1f365ab449</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https://stackoverflow.com/questions/36517829/what-does-multiplexing-mean-in-http-2/36519379#36519379</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0"/>
              </a:rPr>
              <a:t>https://freecontent.manning.com/tag/http-2-in-action/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1"/>
              </a:rPr>
              <a:t>https://developers.google.com/web/fundamentals/performance/http2/</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hlinkClick r:id="rId12"/>
              </a:rPr>
              <a:t>https://developers.google.com/web/tools/chrome-devtools/network/reference#timing-explanation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1755384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י"ד/תמוז/תשע"ט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י"ד/תמוז/תשע"ט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י"ד/תמוז/תשע"ט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י"ד/תמוז/תשע"ט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י"ד/תמוז/תשע"ט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י"ד/תמוז/תשע"ט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י"ד/תמוז/תשע"ט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י"ד/תמוז/תשע"ט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י"ד/תמוז/תשע"ט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י"ד/תמוז/תשע"ט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י"ד/תמוז/תשע"ט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י"ד/תמוז/תשע"ט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8</a:t>
            </a:r>
            <a:br>
              <a:rPr lang="en-US" sz="6000" dirty="0">
                <a:solidFill>
                  <a:schemeClr val="bg1"/>
                </a:solidFill>
              </a:rPr>
            </a:b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Title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Decrease payload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2563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Decrease payload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0471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Code Splitting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10338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Offscreen images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2524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critical path</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78178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HTTP/2</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5996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77914</TotalTime>
  <Words>391</Words>
  <Application>Microsoft Office PowerPoint</Application>
  <PresentationFormat>Widescreen</PresentationFormat>
  <Paragraphs>159</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(Body)</vt:lpstr>
      <vt:lpstr>Calibri Light</vt:lpstr>
      <vt:lpstr>Times New Roman</vt:lpstr>
      <vt:lpstr>ערכת נושא Office</vt:lpstr>
      <vt:lpstr>Chapter 8 </vt:lpstr>
      <vt:lpstr>Title</vt:lpstr>
      <vt:lpstr>Decrease payload</vt:lpstr>
      <vt:lpstr>Decrease payload</vt:lpstr>
      <vt:lpstr>Code Splitting</vt:lpstr>
      <vt:lpstr>Offscreen images</vt:lpstr>
      <vt:lpstr>CSS critical path</vt:lpstr>
      <vt:lpstr>HTTP/2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1678</cp:revision>
  <dcterms:created xsi:type="dcterms:W3CDTF">2016-09-19T19:56:06Z</dcterms:created>
  <dcterms:modified xsi:type="dcterms:W3CDTF">2019-07-17T09:24:20Z</dcterms:modified>
</cp:coreProperties>
</file>