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2"/>
  </p:notesMasterIdLst>
  <p:sldIdLst>
    <p:sldId id="381" r:id="rId2"/>
    <p:sldId id="389" r:id="rId3"/>
    <p:sldId id="390" r:id="rId4"/>
    <p:sldId id="391" r:id="rId5"/>
    <p:sldId id="392" r:id="rId6"/>
    <p:sldId id="393" r:id="rId7"/>
    <p:sldId id="394" r:id="rId8"/>
    <p:sldId id="395" r:id="rId9"/>
    <p:sldId id="396" r:id="rId10"/>
    <p:sldId id="397" r:id="rId11"/>
    <p:sldId id="400" r:id="rId12"/>
    <p:sldId id="398" r:id="rId13"/>
    <p:sldId id="399" r:id="rId14"/>
    <p:sldId id="401" r:id="rId15"/>
    <p:sldId id="402" r:id="rId16"/>
    <p:sldId id="403" r:id="rId17"/>
    <p:sldId id="404" r:id="rId18"/>
    <p:sldId id="405" r:id="rId19"/>
    <p:sldId id="406" r:id="rId20"/>
    <p:sldId id="407" r:id="rId2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ldId id="381"/>
            <p14:sldId id="389"/>
            <p14:sldId id="390"/>
            <p14:sldId id="391"/>
            <p14:sldId id="392"/>
            <p14:sldId id="393"/>
            <p14:sldId id="394"/>
            <p14:sldId id="395"/>
            <p14:sldId id="396"/>
            <p14:sldId id="397"/>
            <p14:sldId id="400"/>
            <p14:sldId id="398"/>
            <p14:sldId id="399"/>
            <p14:sldId id="401"/>
            <p14:sldId id="402"/>
          </p14:sldIdLst>
        </p14:section>
        <p14:section name="Untitled Section" id="{C1D0E545-2C7D-473A-832A-0A18554C7EAE}">
          <p14:sldIdLst>
            <p14:sldId id="403"/>
            <p14:sldId id="404"/>
            <p14:sldId id="405"/>
            <p14:sldId id="406"/>
            <p14:sldId id="40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778" autoAdjust="0"/>
    <p:restoredTop sz="61358" autoAdjust="0"/>
  </p:normalViewPr>
  <p:slideViewPr>
    <p:cSldViewPr snapToGrid="0">
      <p:cViewPr varScale="1">
        <p:scale>
          <a:sx n="70" d="100"/>
          <a:sy n="70" d="100"/>
        </p:scale>
        <p:origin x="208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כ"ח/אייר/תשע"ט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418146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Live  example with student attended.</a:t>
            </a:r>
          </a:p>
          <a:p>
            <a:pPr marL="0" indent="0" algn="l" rtl="0">
              <a:buFontTx/>
              <a:buNone/>
            </a:pPr>
            <a:r>
              <a:rPr lang="en-US" b="0" dirty="0"/>
              <a:t>Ask them who will win and why?</a:t>
            </a:r>
          </a:p>
          <a:p>
            <a:pPr marL="0" indent="0" algn="l" rtl="0">
              <a:buFontTx/>
              <a:buNone/>
            </a:pPr>
            <a:endParaRPr lang="en-US" b="0" dirty="0"/>
          </a:p>
          <a:p>
            <a:pPr marL="0" indent="0" algn="l" rtl="0">
              <a:buFontTx/>
              <a:buNone/>
            </a:pPr>
            <a:r>
              <a:rPr lang="en-US" b="0" dirty="0"/>
              <a:t>http://css-fun.surge.sh</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404969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First - </a:t>
            </a:r>
            <a:r>
              <a:rPr lang="en-US" sz="1200" b="0" i="0" kern="1200" dirty="0">
                <a:solidFill>
                  <a:schemeClr val="tx1"/>
                </a:solidFill>
                <a:effectLst/>
                <a:latin typeface="+mn-lt"/>
                <a:ea typeface="+mn-ea"/>
                <a:cs typeface="+mn-cs"/>
              </a:rPr>
              <a:t>Importance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Second - </a:t>
            </a:r>
            <a:r>
              <a:rPr lang="en-US" sz="1200" b="0" i="0" kern="1200" dirty="0">
                <a:solidFill>
                  <a:schemeClr val="tx1"/>
                </a:solidFill>
                <a:effectLst/>
                <a:latin typeface="+mn-lt"/>
                <a:ea typeface="+mn-ea"/>
                <a:cs typeface="+mn-cs"/>
              </a:rPr>
              <a:t>Specificity</a:t>
            </a:r>
            <a:endParaRPr lang="en-US" b="0" dirty="0"/>
          </a:p>
          <a:p>
            <a:pPr marL="0" indent="0" algn="l" rtl="0">
              <a:buFontTx/>
              <a:buNone/>
            </a:pPr>
            <a:r>
              <a:rPr lang="en-US" sz="1200" b="0" i="0" kern="1200" dirty="0">
                <a:solidFill>
                  <a:schemeClr val="tx1"/>
                </a:solidFill>
                <a:effectLst/>
                <a:latin typeface="+mn-lt"/>
                <a:ea typeface="+mn-ea"/>
                <a:cs typeface="+mn-cs"/>
              </a:rPr>
              <a:t>Third - the third factor that comes into play to help decide which rule wins is source order — later rules will win over earlier rules. For example:</a:t>
            </a:r>
            <a:endParaRPr lang="en-US" b="0" dirty="0"/>
          </a:p>
          <a:p>
            <a:pPr marL="0" indent="0" algn="l" rtl="0">
              <a:buFontTx/>
              <a:buNone/>
            </a:pPr>
            <a:endParaRPr lang="en-US" b="0" dirty="0"/>
          </a:p>
          <a:p>
            <a:pPr marL="0" indent="0" algn="l" rtl="0">
              <a:buFontTx/>
              <a:buNone/>
            </a:pPr>
            <a:r>
              <a:rPr lang="en-US" b="0" dirty="0"/>
              <a:t>https://developer.mozilla.org/en-US/docs/Learn/CSS/Introduction_to_CSS/Cascade_and_inheritance#Source_order</a:t>
            </a:r>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383093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We talk how CSS effect browser, now we will see how it’s effecting developers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1211461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a:t>
            </a:r>
            <a:r>
              <a:rPr lang="en-US" sz="1200" dirty="0">
                <a:solidFill>
                  <a:schemeClr val="bg1"/>
                </a:solidFill>
              </a:rPr>
              <a:t>Resilient?</a:t>
            </a:r>
            <a:endParaRPr lang="en-US" b="0" dirty="0"/>
          </a:p>
          <a:p>
            <a:pPr marL="0" indent="0" algn="l" rtl="0">
              <a:buFontTx/>
              <a:buNone/>
            </a:pPr>
            <a:r>
              <a:rPr lang="en-US" b="0" dirty="0"/>
              <a:t>HTML and CSS were specifically designed to be fault-tolerant. If there’s a problem, the browser won’t throw an error; instead, it will ignore that part of the code and keep on going.</a:t>
            </a:r>
          </a:p>
          <a:p>
            <a:pPr marL="0" indent="0" algn="l" rtl="0">
              <a:buFontTx/>
              <a:buNone/>
            </a:pPr>
            <a:endParaRPr lang="en-US" b="0" dirty="0"/>
          </a:p>
          <a:p>
            <a:pPr marL="0" indent="0" algn="l" rtl="0">
              <a:buFontTx/>
              <a:buNone/>
            </a:pPr>
            <a:endParaRPr lang="en-US" b="0" dirty="0"/>
          </a:p>
          <a:p>
            <a:pPr marL="0" indent="0" algn="l" rtl="0">
              <a:buFontTx/>
              <a:buNone/>
            </a:pPr>
            <a:endParaRPr lang="en-US" b="0" dirty="0"/>
          </a:p>
          <a:p>
            <a:pPr marL="0" indent="0" algn="l" rtl="0">
              <a:buFontTx/>
              <a:buNone/>
            </a:pPr>
            <a:r>
              <a:rPr lang="en-US" b="0" dirty="0"/>
              <a:t>https://keithjgrant.com/posts/2018/06/resilient-declarative-contextual/</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2556022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A browser that doesn't understand the two grid declarations will ignore them, and the other rules</a:t>
            </a:r>
          </a:p>
          <a:p>
            <a:pPr marL="0" indent="0" algn="l" rtl="0">
              <a:buFontTx/>
              <a:buNone/>
            </a:pPr>
            <a:r>
              <a:rPr lang="en-US" b="0" dirty="0"/>
              <a:t>will do the work. And a browser that does understand grid will use the grid layout and ignore the inline-block declaration (because that’s how grid was designed to work). </a:t>
            </a:r>
          </a:p>
          <a:p>
            <a:pPr marL="0" indent="0" algn="l" rtl="0">
              <a:buFontTx/>
              <a:buNone/>
            </a:pPr>
            <a:endParaRPr lang="en-US" b="0" dirty="0"/>
          </a:p>
          <a:p>
            <a:pPr marL="0" indent="0" algn="l" rtl="0">
              <a:buFontTx/>
              <a:buNone/>
            </a:pPr>
            <a:r>
              <a:rPr lang="en-US" b="0" dirty="0"/>
              <a:t>IE – is not supporting display grid, but what will happened in the browser?</a:t>
            </a:r>
          </a:p>
          <a:p>
            <a:pPr marL="0" indent="0" algn="l" rtl="0">
              <a:buFontTx/>
              <a:buNone/>
            </a:pPr>
            <a:r>
              <a:rPr lang="en-US" b="0" dirty="0"/>
              <a:t>Browser will not collapse and JS code will run as expected but the list will might look different, element location might be miss place.</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2904153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Declarative?</a:t>
            </a:r>
          </a:p>
          <a:p>
            <a:pPr marL="0" indent="0" algn="l" rtl="0">
              <a:buFontTx/>
              <a:buNone/>
            </a:pPr>
            <a:endParaRPr lang="en-US" b="0" dirty="0"/>
          </a:p>
          <a:p>
            <a:pPr marL="0" indent="0" algn="l" rtl="0">
              <a:buFontTx/>
              <a:buNone/>
            </a:pPr>
            <a:r>
              <a:rPr lang="en-US" b="0" dirty="0"/>
              <a:t>In JavaScript, you give specific, step-by-step instructions how to make something happen (Imperative).</a:t>
            </a:r>
          </a:p>
          <a:p>
            <a:pPr marL="0" indent="0" algn="l" rtl="0">
              <a:buFontTx/>
              <a:buNone/>
            </a:pPr>
            <a:r>
              <a:rPr lang="en-US" b="0" dirty="0"/>
              <a:t>In CSS, you tell the browser what you want to have happen, and it works out the how.</a:t>
            </a:r>
          </a:p>
          <a:p>
            <a:pPr marL="0" indent="0" algn="l" rtl="0">
              <a:buFontTx/>
              <a:buNone/>
            </a:pPr>
            <a:r>
              <a:rPr lang="en-US" b="0" dirty="0"/>
              <a:t>This is extremely important to understand.</a:t>
            </a:r>
          </a:p>
          <a:p>
            <a:pPr marL="0" indent="0" algn="l" rtl="0">
              <a:buFontTx/>
              <a:buNone/>
            </a:pPr>
            <a:r>
              <a:rPr lang="en-US" b="0" dirty="0"/>
              <a:t>If you get it right, CSS will do all the hard work for you!</a:t>
            </a:r>
          </a:p>
          <a:p>
            <a:pPr marL="0" indent="0" algn="l" rtl="0">
              <a:buFontTx/>
              <a:buNone/>
            </a:pPr>
            <a:r>
              <a:rPr lang="en-US" b="0" dirty="0"/>
              <a:t>And if you get it wrong, you’ll be fighting against the grain of the language and you will be frustrated at every turn.</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2162051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Let’s take a look at font-size example,</a:t>
            </a:r>
          </a:p>
          <a:p>
            <a:pPr marL="0" indent="0" algn="l" rtl="0">
              <a:buFontTx/>
              <a:buNone/>
            </a:pPr>
            <a:r>
              <a:rPr lang="en-US" b="0" dirty="0"/>
              <a:t>We are telling the browser that we want font-size as 2em</a:t>
            </a:r>
          </a:p>
          <a:p>
            <a:pPr marL="0" indent="0" algn="l" rtl="0">
              <a:buFontTx/>
              <a:buNone/>
            </a:pPr>
            <a:endParaRPr lang="en-US" b="0" dirty="0"/>
          </a:p>
          <a:p>
            <a:pPr marL="0" indent="0" algn="l" rtl="0">
              <a:buFontTx/>
              <a:buNone/>
            </a:pPr>
            <a:r>
              <a:rPr lang="en-US" b="0" dirty="0"/>
              <a:t>(What is EM?</a:t>
            </a:r>
          </a:p>
          <a:p>
            <a:pPr marL="0" indent="0" algn="l" rtl="0">
              <a:buFontTx/>
              <a:buNone/>
            </a:pP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 is equal to the computed </a:t>
            </a:r>
            <a:r>
              <a:rPr lang="en-US" dirty="0"/>
              <a:t>font-size</a:t>
            </a:r>
            <a:r>
              <a:rPr lang="en-US" sz="1200" b="0" i="0" kern="1200" dirty="0">
                <a:solidFill>
                  <a:schemeClr val="tx1"/>
                </a:solidFill>
                <a:effectLst/>
                <a:latin typeface="+mn-lt"/>
                <a:ea typeface="+mn-ea"/>
                <a:cs typeface="+mn-cs"/>
              </a:rPr>
              <a:t> for the element to which the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is applied. When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units are declared on child elements that don’t have a </a:t>
            </a:r>
            <a:r>
              <a:rPr lang="en-US" dirty="0"/>
              <a:t>font-size</a:t>
            </a:r>
            <a:r>
              <a:rPr lang="en-US" sz="1200" b="0" i="0" kern="1200" dirty="0">
                <a:solidFill>
                  <a:schemeClr val="tx1"/>
                </a:solidFill>
                <a:effectLst/>
                <a:latin typeface="+mn-lt"/>
                <a:ea typeface="+mn-ea"/>
                <a:cs typeface="+mn-cs"/>
              </a:rPr>
              <a:t> defined, they will inherit their </a:t>
            </a:r>
            <a:r>
              <a:rPr lang="en-US" dirty="0"/>
              <a:t>font-size</a:t>
            </a:r>
            <a:r>
              <a:rPr lang="en-US" sz="1200" b="0" i="0" kern="1200" dirty="0">
                <a:solidFill>
                  <a:schemeClr val="tx1"/>
                </a:solidFill>
                <a:effectLst/>
                <a:latin typeface="+mn-lt"/>
                <a:ea typeface="+mn-ea"/>
                <a:cs typeface="+mn-cs"/>
              </a:rPr>
              <a:t> from their parent, or from another ancestor element, possibly going all the way back to the root element on the document.)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What will happened? We will not calculate what should be the font size, the browser will do that for us.</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Same behavior for display grid, We are telling the browser that this element/container will behave as grid</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https://www.sitepoint.com/power-em-units-css/</a:t>
            </a:r>
          </a:p>
          <a:p>
            <a:pPr marL="171450" indent="-171450" algn="l" rtl="0">
              <a:buFontTx/>
              <a:buChar char="-"/>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2416798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Contextual?</a:t>
            </a:r>
          </a:p>
          <a:p>
            <a:pPr marL="0" indent="0" algn="l" rtl="0">
              <a:buFontTx/>
              <a:buNone/>
            </a:pPr>
            <a:endParaRPr lang="en-US" b="0" dirty="0"/>
          </a:p>
          <a:p>
            <a:pPr marL="0" indent="0" algn="l" rtl="0">
              <a:buFontTx/>
              <a:buNone/>
            </a:pPr>
            <a:r>
              <a:rPr lang="en-US" b="0" dirty="0"/>
              <a:t>The CSS is not modular/component-based by nature.</a:t>
            </a:r>
          </a:p>
          <a:p>
            <a:pPr marL="0" indent="0" algn="l" rtl="0">
              <a:buFontTx/>
              <a:buNone/>
            </a:pPr>
            <a:r>
              <a:rPr lang="en-US" b="0" dirty="0"/>
              <a:t>It has browser styles, global styles, local styles...</a:t>
            </a:r>
          </a:p>
          <a:p>
            <a:pPr marL="0" indent="0" algn="l" rtl="0">
              <a:buFontTx/>
              <a:buNone/>
            </a:pPr>
            <a:r>
              <a:rPr lang="en-US" b="0" dirty="0"/>
              <a:t>So it is important to know where the styles are defined.</a:t>
            </a:r>
          </a:p>
          <a:p>
            <a:pPr marL="0" indent="0" algn="l" rtl="0">
              <a:buFontTx/>
              <a:buNone/>
            </a:pPr>
            <a:endParaRPr lang="en-US" b="0" dirty="0"/>
          </a:p>
          <a:p>
            <a:pPr marL="0" indent="0" algn="l" rtl="0">
              <a:buFontTx/>
              <a:buNone/>
            </a:pPr>
            <a:r>
              <a:rPr lang="en-US" b="0" dirty="0"/>
              <a:t>(For example, in some cases, if we will put a class on element like mark, it might be override by other CSS style [3-rd party] </a:t>
            </a:r>
            <a:r>
              <a:rPr lang="en-US" b="0" dirty="0" err="1"/>
              <a:t>wich</a:t>
            </a:r>
            <a:r>
              <a:rPr lang="en-US" b="0" dirty="0"/>
              <a:t> have the same style for this class name)</a:t>
            </a: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1374288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have element with 'position: absolute’,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it’s hard to tell where this element will appear on the screen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need to the element context, who is the closest parent element with position relative.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Without knowing parent element we will not know where this element will be shown.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example, if we have 2 classes for box, one just a box and second is a box under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Each one of them will look different from the other, so when we are adding class box to element we need to know if this element is under container or not.</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2718278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three aspects make CSS different than conventional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differences may feel foreign, but it’s these differences that make CSS so powerful.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it’s my suspicion that developers who embrace these things, and have fully internalized them, tend to be far more proficient in CSS.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348433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We talk about JS history/introduction,</a:t>
            </a:r>
          </a:p>
          <a:p>
            <a:pPr algn="l" rtl="0"/>
            <a:r>
              <a:rPr lang="en-US" b="0" dirty="0"/>
              <a:t>But before we start coding, we have to understand CSS,</a:t>
            </a:r>
          </a:p>
          <a:p>
            <a:pPr algn="l" rtl="0"/>
            <a:r>
              <a:rPr lang="en-US" b="0" dirty="0"/>
              <a:t>this is something a lot  of FE developer get confused and not really understand how it works,</a:t>
            </a:r>
          </a:p>
          <a:p>
            <a:pPr algn="l" rtl="0"/>
            <a:r>
              <a:rPr lang="en-US" b="0" dirty="0"/>
              <a:t>Usually we start coding and we left CSS part to the end of our task but it should come together when we are coding and in some cases we should design/think how it will appear on the screen because it might change our code design/logic.</a:t>
            </a:r>
          </a:p>
          <a:p>
            <a:pPr algn="l" rtl="0"/>
            <a:endParaRPr lang="en-US" b="0" dirty="0"/>
          </a:p>
          <a:p>
            <a:pPr algn="l" rtl="0"/>
            <a:r>
              <a:rPr lang="en-US" b="0" dirty="0"/>
              <a:t>The is even a development pattern for Fe called  UI Driven Development, which first we are creating the UI and then we are binding the data and actions.</a:t>
            </a:r>
          </a:p>
          <a:p>
            <a:pPr algn="l" rtl="0"/>
            <a:endParaRPr lang="en-US" b="0" dirty="0"/>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2500997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CSS inheritance is the last piece we need to investigate to get all the information and understand what style is applied to an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idea is that some property values applied to an element will be inherited by that element's children, and some won’t.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font-family</a:t>
            </a:r>
            <a:r>
              <a:rPr lang="en-US" b="0" dirty="0"/>
              <a:t> and </a:t>
            </a:r>
            <a:r>
              <a:rPr lang="en-US" b="1" dirty="0"/>
              <a:t>color</a:t>
            </a:r>
            <a:r>
              <a:rPr lang="en-US" b="0" dirty="0"/>
              <a:t> to be inherited, as that makes it easy for you to set a site-wide base font by applying a font-family to the &lt;html&gt;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can then override the fonts on individual elements where needed. It would be really annoying to have to set the base font separately on every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another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margin</a:t>
            </a:r>
            <a:r>
              <a:rPr lang="en-US" b="0" dirty="0"/>
              <a:t>, </a:t>
            </a:r>
            <a:r>
              <a:rPr lang="en-US" b="1" dirty="0"/>
              <a:t>padding</a:t>
            </a:r>
            <a:r>
              <a:rPr lang="en-US" b="0" dirty="0"/>
              <a:t>, </a:t>
            </a:r>
            <a:r>
              <a:rPr lang="en-US" b="1" dirty="0"/>
              <a:t>border</a:t>
            </a:r>
            <a:r>
              <a:rPr lang="en-US" b="0" dirty="0"/>
              <a:t>, and </a:t>
            </a:r>
            <a:r>
              <a:rPr lang="en-US" b="1" dirty="0"/>
              <a:t>background-image</a:t>
            </a:r>
            <a:r>
              <a:rPr lang="en-US" b="0" dirty="0"/>
              <a:t> to </a:t>
            </a:r>
            <a:r>
              <a:rPr lang="en-US" b="1" dirty="0"/>
              <a:t>NOT</a:t>
            </a:r>
            <a:r>
              <a:rPr lang="en-US" b="0" dirty="0"/>
              <a:t> be inherited.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Imagine the styling/layout mess that would occur if you set these properties on a container element and had them inherited by every single child element, and then had to unset them all on each individual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https://developer.mozilla.org/en-US/docs/Learn/CSS/Introduction_to_CSS/Cascade_and_inheritance#Inheritance</a:t>
            </a:r>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1307684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What is abbreviation for CSS?</a:t>
            </a:r>
          </a:p>
          <a:p>
            <a:pPr algn="l" rtl="0"/>
            <a:r>
              <a:rPr lang="en-US" b="0" dirty="0"/>
              <a:t>It is Cascading Style Sheets.</a:t>
            </a:r>
          </a:p>
          <a:p>
            <a:pPr algn="l" rtl="0"/>
            <a:r>
              <a:rPr lang="en-US" b="0" dirty="0"/>
              <a:t>We know what is the meaning of </a:t>
            </a:r>
            <a:r>
              <a:rPr lang="en-US" b="1" dirty="0"/>
              <a:t>Style </a:t>
            </a:r>
            <a:r>
              <a:rPr lang="en-US" b="0" dirty="0"/>
              <a:t>&amp; </a:t>
            </a:r>
            <a:r>
              <a:rPr lang="en-US" b="1" dirty="0"/>
              <a:t>Sheets, </a:t>
            </a:r>
            <a:r>
              <a:rPr lang="en-US" b="0" dirty="0"/>
              <a:t>but what about Cascading?</a:t>
            </a:r>
          </a:p>
          <a:p>
            <a:pPr algn="l" rtl="0"/>
            <a:endParaRPr lang="en-US" b="1" dirty="0"/>
          </a:p>
          <a:p>
            <a:pPr algn="l" rtl="0"/>
            <a:r>
              <a:rPr lang="en-US" b="1" dirty="0"/>
              <a:t>What is Cascade?</a:t>
            </a:r>
          </a:p>
          <a:p>
            <a:pPr algn="l" rtl="0"/>
            <a:r>
              <a:rPr lang="en-US" b="0" dirty="0"/>
              <a:t>This is the process the browser deicide what CSS properties it will wake from our style sheets.</a:t>
            </a:r>
          </a:p>
          <a:p>
            <a:pPr algn="l" rtl="0"/>
            <a:r>
              <a:rPr lang="en-US" b="1" dirty="0"/>
              <a:t>For example:</a:t>
            </a:r>
          </a:p>
          <a:p>
            <a:pPr algn="l" rtl="0"/>
            <a:r>
              <a:rPr lang="en-US" b="0" dirty="0"/>
              <a:t>We have element with some CSS selectors: id, class &amp; html tag for background color, and we have different CSS styles for each and every one of them, how the browser will decide which one to apply?</a:t>
            </a:r>
          </a:p>
          <a:p>
            <a:pPr algn="l" rtl="0"/>
            <a:r>
              <a:rPr lang="en-US" b="0" dirty="0"/>
              <a:t>The process of choosing the style, this is the cascading.</a:t>
            </a:r>
          </a:p>
          <a:p>
            <a:pPr algn="l" rtl="0"/>
            <a:endParaRPr lang="en-US" b="1" dirty="0"/>
          </a:p>
          <a:p>
            <a:pPr algn="l" rtl="0"/>
            <a:endParaRPr lang="en-US" b="0" dirty="0"/>
          </a:p>
          <a:p>
            <a:pPr marL="171450" indent="-171450" algn="l" rtl="0">
              <a:buFontTx/>
              <a:buChar char="-"/>
            </a:pPr>
            <a:r>
              <a:rPr lang="en-US" b="0" dirty="0"/>
              <a:t>https://developer.mozilla.org/en-US/docs/Learn/CSS/Introduction_to_CSS/Cascade_and_inheritance</a:t>
            </a:r>
          </a:p>
          <a:p>
            <a:pPr algn="l" rtl="0"/>
            <a:endParaRPr lang="en-US" b="1"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3294616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Cascade is a battle/fight between CSS declarations who are dropped to browser cascade and the strongest will win and appear on the screen.</a:t>
            </a:r>
          </a:p>
          <a:p>
            <a:pPr algn="l" rtl="0"/>
            <a:endParaRPr lang="en-US" b="0" dirty="0"/>
          </a:p>
          <a:p>
            <a:pPr algn="l" rtl="0"/>
            <a:r>
              <a:rPr lang="en-US" b="0" dirty="0"/>
              <a:t>So, how the browser decide who is the strongest?</a:t>
            </a:r>
          </a:p>
          <a:p>
            <a:pPr algn="l" rtl="0"/>
            <a:r>
              <a:rPr lang="en-US" b="0" dirty="0"/>
              <a:t>What are the rules/definition?</a:t>
            </a:r>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4107114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This is the order how the browser decide what style to take (1 – strongest, 8- weakest)</a:t>
            </a:r>
          </a:p>
          <a:p>
            <a:pPr marL="228600" indent="-228600" algn="l" rtl="0">
              <a:buAutoNum type="arabicPeriod"/>
            </a:pPr>
            <a:endParaRPr lang="en-US" b="0" dirty="0"/>
          </a:p>
          <a:p>
            <a:pPr marL="228600" indent="-228600" algn="l" rtl="0">
              <a:buAutoNum type="arabicPeriod"/>
            </a:pPr>
            <a:r>
              <a:rPr lang="en-US" b="0" dirty="0"/>
              <a:t>Transition declarations [[css-transitions-1\]](https://drafts.csswg.org/css-cascade/#biblio-css-transitions-1)</a:t>
            </a:r>
          </a:p>
          <a:p>
            <a:pPr marL="228600" indent="-228600" algn="l" rtl="0">
              <a:buAutoNum type="arabicPeriod"/>
            </a:pPr>
            <a:r>
              <a:rPr lang="en-US" b="0" dirty="0"/>
              <a:t>Important user agent declarations</a:t>
            </a:r>
          </a:p>
          <a:p>
            <a:pPr marL="228600" indent="-228600" algn="l" rtl="0">
              <a:buAutoNum type="arabicPeriod"/>
            </a:pPr>
            <a:r>
              <a:rPr lang="en-US" b="0" dirty="0"/>
              <a:t>Important user declarations</a:t>
            </a:r>
          </a:p>
          <a:p>
            <a:pPr marL="228600" indent="-228600" algn="l" rtl="0">
              <a:buAutoNum type="arabicPeriod"/>
            </a:pPr>
            <a:r>
              <a:rPr lang="en-US" b="0" dirty="0"/>
              <a:t>Important author declarations</a:t>
            </a:r>
          </a:p>
          <a:p>
            <a:pPr marL="228600" indent="-228600" algn="l" rtl="0">
              <a:buAutoNum type="arabicPeriod"/>
            </a:pPr>
            <a:r>
              <a:rPr lang="en-US" b="0" dirty="0"/>
              <a:t>Animation declarations [[css-animations-1\]](https://drafts.csswg.org/css-cascade/#biblio-css-animations-1)</a:t>
            </a:r>
          </a:p>
          <a:p>
            <a:pPr marL="228600" indent="-228600" algn="l" rtl="0">
              <a:buAutoNum type="arabicPeriod"/>
            </a:pPr>
            <a:r>
              <a:rPr lang="en-US" b="0" dirty="0"/>
              <a:t>Normal author declarations – developer CSS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t>Normal user declarations – Browser default CSS styles.</a:t>
            </a:r>
          </a:p>
          <a:p>
            <a:pPr marL="228600" indent="-228600" algn="l" rtl="0">
              <a:buAutoNum type="arabicPeriod"/>
            </a:pPr>
            <a:r>
              <a:rPr lang="en-US" b="0" dirty="0"/>
              <a:t>Normal user agent declarations – CSS default styles according to the spec</a:t>
            </a:r>
          </a:p>
          <a:p>
            <a:pPr marL="228600" indent="-228600" algn="l" rtl="0">
              <a:buAutoNum type="arabicPeriod"/>
            </a:pPr>
            <a:endParaRPr lang="en-US" b="0" dirty="0"/>
          </a:p>
          <a:p>
            <a:pPr marL="0" indent="0" algn="l" rtl="0">
              <a:buNone/>
            </a:pPr>
            <a:r>
              <a:rPr lang="en-US" b="0" dirty="0"/>
              <a:t>This is according to the spec, but only FF implement according to this definitions,</a:t>
            </a:r>
          </a:p>
          <a:p>
            <a:pPr marL="0" indent="0" algn="l" rtl="0">
              <a:buNone/>
            </a:pPr>
            <a:r>
              <a:rPr lang="en-US" b="0" dirty="0"/>
              <a:t>And all others move animation to be after transition</a:t>
            </a:r>
          </a:p>
          <a:p>
            <a:pPr marL="0" indent="0" algn="l" rtl="0">
              <a:buNone/>
            </a:pPr>
            <a:endParaRPr lang="en-US" b="0" dirty="0"/>
          </a:p>
          <a:p>
            <a:pPr marL="0" indent="0" algn="l" rtl="0">
              <a:buNone/>
            </a:pPr>
            <a:endParaRPr lang="en-US" b="0" dirty="0"/>
          </a:p>
          <a:p>
            <a:pPr marL="0" indent="0" algn="l" rtl="0">
              <a:buNone/>
            </a:pPr>
            <a:r>
              <a:rPr lang="en-US" b="0" dirty="0"/>
              <a:t>Why transition is stronger then important?</a:t>
            </a:r>
          </a:p>
          <a:p>
            <a:pPr marL="0" indent="0" algn="l" rtl="0">
              <a:buNone/>
            </a:pPr>
            <a:r>
              <a:rPr lang="en-US" b="0" dirty="0"/>
              <a:t>Because if we wrote transition then we want to move element from one place to another but if important will be stronger then the transition will not work and the browser assume we want the transition to work so this is why it is stronger then important.</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326490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Scope:</a:t>
            </a:r>
          </a:p>
          <a:p>
            <a:pPr marL="0" indent="0" algn="l" rtl="0">
              <a:buNone/>
            </a:pPr>
            <a:r>
              <a:rPr lang="en-US" b="0" dirty="0"/>
              <a:t>A declaration can be scoped to a subtree of the document so that it only affects its scoping element and that element’s descendants.</a:t>
            </a:r>
          </a:p>
          <a:p>
            <a:pPr marL="0" indent="0" algn="l" rtl="0">
              <a:buNone/>
            </a:pPr>
            <a:r>
              <a:rPr lang="en-US" b="0" dirty="0"/>
              <a:t>For example, [[HTML\]](https://drafts.csswg.org/css-cascade/#biblio-html) defines scoped `&lt;style&gt;` elements, whose style sheets are scoped to the element’s parent. In other words, for normal declarations the inner scope’s declarations override, but for !important rules outer scope’s override.</a:t>
            </a:r>
          </a:p>
          <a:p>
            <a:pPr marL="0" indent="0" algn="l" rtl="0">
              <a:buNone/>
            </a:pPr>
            <a:endParaRPr lang="en-US" b="0" dirty="0"/>
          </a:p>
          <a:p>
            <a:pPr marL="0" indent="0" algn="l" rtl="0">
              <a:buNone/>
            </a:pPr>
            <a:r>
              <a:rPr lang="en-US" b="0" dirty="0"/>
              <a:t>In other words, if we define inline style on element then it is scope styles but styles in CSS file are global styles.</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712042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1" dirty="0"/>
              <a:t>Specificity</a:t>
            </a:r>
            <a:r>
              <a:rPr lang="en-US" dirty="0"/>
              <a:t> is a weight that is applied to a given </a:t>
            </a:r>
            <a:r>
              <a:rPr lang="en-US" b="1" dirty="0"/>
              <a:t>CSS</a:t>
            </a:r>
            <a:r>
              <a:rPr lang="en-US" dirty="0"/>
              <a:t> declaration, determined by the number of each selector type in the matching selector.</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1275749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Specificity formula: </a:t>
            </a:r>
            <a:r>
              <a:rPr lang="en-US" sz="1200" b="1" dirty="0">
                <a:solidFill>
                  <a:schemeClr val="bg1"/>
                </a:solidFill>
              </a:rPr>
              <a:t>(</a:t>
            </a:r>
            <a:r>
              <a:rPr lang="en-US" sz="1200" b="1" dirty="0" err="1">
                <a:solidFill>
                  <a:schemeClr val="bg1"/>
                </a:solidFill>
              </a:rPr>
              <a:t>a,b,c,d</a:t>
            </a:r>
            <a:r>
              <a:rPr lang="en-US" sz="1200" b="1" dirty="0">
                <a:solidFill>
                  <a:schemeClr val="bg1"/>
                </a:solidFill>
              </a:rPr>
              <a:t>)</a:t>
            </a:r>
            <a:r>
              <a:rPr lang="en-US" sz="1200" dirty="0">
                <a:solidFill>
                  <a:schemeClr val="bg1"/>
                </a:solidFill>
              </a:rPr>
              <a:t>:</a:t>
            </a:r>
          </a:p>
          <a:p>
            <a:pPr algn="l" rtl="0"/>
            <a:endParaRPr lang="en-US" sz="1200" dirty="0">
              <a:solidFill>
                <a:schemeClr val="bg1"/>
              </a:solidFill>
            </a:endParaRPr>
          </a:p>
          <a:p>
            <a:pPr algn="l" rtl="0"/>
            <a:r>
              <a:rPr lang="en-US" sz="1200" dirty="0">
                <a:solidFill>
                  <a:schemeClr val="bg1"/>
                </a:solidFill>
              </a:rPr>
              <a:t>A is the strongest, D is the weakest.</a:t>
            </a:r>
          </a:p>
          <a:p>
            <a:pPr algn="l" rtl="0"/>
            <a:endParaRPr lang="en-US" dirty="0"/>
          </a:p>
          <a:p>
            <a:pPr marL="171450" indent="-171450" algn="l" rtl="0">
              <a:buFontTx/>
              <a:buChar char="-"/>
            </a:pPr>
            <a:r>
              <a:rPr lang="en-US" dirty="0"/>
              <a:t>Element, Pseudo Element: </a:t>
            </a:r>
            <a:r>
              <a:rPr lang="en-US" b="1" dirty="0">
                <a:solidFill>
                  <a:schemeClr val="tx1"/>
                </a:solidFill>
              </a:rPr>
              <a:t>d = 1</a:t>
            </a:r>
            <a:r>
              <a:rPr lang="en-US" b="1" dirty="0"/>
              <a:t>: (0,0,0,</a:t>
            </a:r>
            <a:r>
              <a:rPr lang="en-US" b="1" dirty="0">
                <a:solidFill>
                  <a:schemeClr val="tx1"/>
                </a:solidFill>
              </a:rPr>
              <a:t>1</a:t>
            </a:r>
            <a:r>
              <a:rPr lang="en-US" b="1" dirty="0"/>
              <a:t>)</a:t>
            </a:r>
          </a:p>
          <a:p>
            <a:pPr marL="171450" indent="-171450" algn="l" rtl="0">
              <a:buFontTx/>
              <a:buChar char="-"/>
            </a:pPr>
            <a:r>
              <a:rPr lang="en-US" dirty="0"/>
              <a:t>Class, Attribute, Pseudo-class</a:t>
            </a:r>
            <a:r>
              <a:rPr lang="en-US" b="0" dirty="0"/>
              <a:t>:</a:t>
            </a:r>
            <a:r>
              <a:rPr lang="en-US" b="1" dirty="0"/>
              <a:t> </a:t>
            </a:r>
            <a:r>
              <a:rPr lang="en-US" b="1" dirty="0">
                <a:solidFill>
                  <a:schemeClr val="tx1"/>
                </a:solidFill>
              </a:rPr>
              <a:t>c = 1</a:t>
            </a:r>
            <a:r>
              <a:rPr lang="en-US" b="1" dirty="0"/>
              <a:t>: (0,0,</a:t>
            </a:r>
            <a:r>
              <a:rPr lang="en-US" b="1" dirty="0">
                <a:solidFill>
                  <a:schemeClr val="tx1"/>
                </a:solidFill>
              </a:rPr>
              <a:t>1</a:t>
            </a:r>
            <a:r>
              <a:rPr lang="en-US" b="1" dirty="0"/>
              <a:t>,0) </a:t>
            </a:r>
            <a:r>
              <a:rPr lang="en-US" b="0" dirty="0"/>
              <a:t>(</a:t>
            </a:r>
            <a:r>
              <a:rPr lang="en-US" sz="1200" b="0" i="0" kern="1200" dirty="0">
                <a:solidFill>
                  <a:schemeClr val="tx1"/>
                </a:solidFill>
                <a:effectLst/>
                <a:latin typeface="+mn-lt"/>
                <a:ea typeface="+mn-ea"/>
                <a:cs typeface="+mn-cs"/>
              </a:rPr>
              <a:t>Attribute selectors and pseudo-classes have the same power as a class selector.</a:t>
            </a:r>
            <a:r>
              <a:rPr lang="en-US" b="0" dirty="0"/>
              <a:t>)</a:t>
            </a:r>
          </a:p>
          <a:p>
            <a:pPr marL="171450" indent="-171450" algn="l" rtl="0">
              <a:buFontTx/>
              <a:buChar char="-"/>
            </a:pPr>
            <a:r>
              <a:rPr lang="en-US" dirty="0"/>
              <a:t>Id: </a:t>
            </a:r>
            <a:r>
              <a:rPr lang="en-US" b="1" dirty="0">
                <a:solidFill>
                  <a:schemeClr val="tx1"/>
                </a:solidFill>
              </a:rPr>
              <a:t>b = 1 </a:t>
            </a:r>
            <a:r>
              <a:rPr lang="en-US" b="1" dirty="0"/>
              <a:t>– (0,</a:t>
            </a:r>
            <a:r>
              <a:rPr lang="en-US" b="1" dirty="0">
                <a:solidFill>
                  <a:schemeClr val="tx1"/>
                </a:solidFill>
              </a:rPr>
              <a:t>1</a:t>
            </a:r>
            <a:r>
              <a:rPr lang="en-US" b="1" dirty="0"/>
              <a:t>,0,0)</a:t>
            </a:r>
          </a:p>
          <a:p>
            <a:pPr marL="171450" indent="-171450" algn="l" rtl="0">
              <a:buFontTx/>
              <a:buChar char="-"/>
            </a:pPr>
            <a:r>
              <a:rPr lang="en-US" dirty="0"/>
              <a:t>Inline Style: </a:t>
            </a:r>
            <a:r>
              <a:rPr lang="en-US" b="1" dirty="0">
                <a:solidFill>
                  <a:schemeClr val="tx1"/>
                </a:solidFill>
              </a:rPr>
              <a:t>a = 1 </a:t>
            </a:r>
            <a:r>
              <a:rPr lang="en-US" b="1" dirty="0"/>
              <a:t>– (</a:t>
            </a:r>
            <a:r>
              <a:rPr lang="en-US" b="1" dirty="0">
                <a:solidFill>
                  <a:schemeClr val="tx1"/>
                </a:solidFill>
              </a:rPr>
              <a:t>1</a:t>
            </a:r>
            <a:r>
              <a:rPr lang="en-US" b="1" dirty="0"/>
              <a:t>,0,0,0)</a:t>
            </a:r>
          </a:p>
          <a:p>
            <a:pPr marL="171450" indent="-171450" algn="l" rtl="0">
              <a:buFontTx/>
              <a:buChar char="-"/>
            </a:pPr>
            <a:r>
              <a:rPr lang="en-US" dirty="0"/>
              <a:t>!important – override specificity rules</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2868439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a:buFontTx/>
              <a:buChar char="-"/>
            </a:pPr>
            <a:r>
              <a:rPr lang="en-US" b="0" dirty="0"/>
              <a:t>http://www.standardista.com/css3/css-specificity/</a:t>
            </a:r>
          </a:p>
          <a:p>
            <a:pPr marL="171450" indent="-171450" algn="l" rtl="0">
              <a:buFontTx/>
              <a:buChar char="-"/>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4223606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כ"ח/אייר/תשע"ט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6654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Specificity Test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0270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Source Order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01887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Mindset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52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8805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92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83169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5791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2493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19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Conclusion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844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Family Guy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8804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9098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Cascading Style Sheets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6954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4723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Origin and Importance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75829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0407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98777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formula: (</a:t>
            </a:r>
            <a:r>
              <a:rPr lang="en-US" sz="6000" dirty="0" err="1">
                <a:solidFill>
                  <a:schemeClr val="bg1"/>
                </a:solidFill>
              </a:rPr>
              <a:t>a,b,c,d</a:t>
            </a:r>
            <a:r>
              <a:rPr lang="en-US" sz="6000" dirty="0">
                <a:solidFill>
                  <a:schemeClr val="bg1"/>
                </a:solidFill>
              </a:rPr>
              <a: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199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0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76436</TotalTime>
  <Words>1592</Words>
  <Application>Microsoft Office PowerPoint</Application>
  <PresentationFormat>Widescreen</PresentationFormat>
  <Paragraphs>172</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(Body)</vt:lpstr>
      <vt:lpstr>Calibri Light</vt:lpstr>
      <vt:lpstr>Times New Roman</vt:lpstr>
      <vt:lpstr>ערכת נושא Office</vt:lpstr>
      <vt:lpstr>Chapter 2</vt:lpstr>
      <vt:lpstr>CSS Family Guy</vt:lpstr>
      <vt:lpstr>Cascading Style Sheets</vt:lpstr>
      <vt:lpstr>Cascade</vt:lpstr>
      <vt:lpstr>Origin and Importance</vt:lpstr>
      <vt:lpstr>Scope</vt:lpstr>
      <vt:lpstr>Specificity</vt:lpstr>
      <vt:lpstr>Specificity formula: (a,b,c,d)</vt:lpstr>
      <vt:lpstr>Specificity Examples</vt:lpstr>
      <vt:lpstr>CSS Specificity Test</vt:lpstr>
      <vt:lpstr>CSS Source Order</vt:lpstr>
      <vt:lpstr>CSS Mindset</vt:lpstr>
      <vt:lpstr>Resilient</vt:lpstr>
      <vt:lpstr>Resilient Example</vt:lpstr>
      <vt:lpstr>Declarative</vt:lpstr>
      <vt:lpstr>Declarative Example</vt:lpstr>
      <vt:lpstr>Contextual</vt:lpstr>
      <vt:lpstr>Contextual Example</vt:lpstr>
      <vt:lpstr>Conclusion</vt:lpstr>
      <vt:lpstr>Inheritance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1586</cp:revision>
  <dcterms:created xsi:type="dcterms:W3CDTF">2016-09-19T19:56:06Z</dcterms:created>
  <dcterms:modified xsi:type="dcterms:W3CDTF">2019-06-02T14:05:22Z</dcterms:modified>
</cp:coreProperties>
</file>