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3"/>
  </p:notesMasterIdLst>
  <p:sldIdLst>
    <p:sldId id="408" r:id="rId2"/>
    <p:sldId id="409" r:id="rId3"/>
    <p:sldId id="410" r:id="rId4"/>
    <p:sldId id="431" r:id="rId5"/>
    <p:sldId id="432" r:id="rId6"/>
    <p:sldId id="430" r:id="rId7"/>
    <p:sldId id="429" r:id="rId8"/>
    <p:sldId id="427" r:id="rId9"/>
    <p:sldId id="428" r:id="rId10"/>
    <p:sldId id="416" r:id="rId11"/>
    <p:sldId id="417" r:id="rId12"/>
    <p:sldId id="418" r:id="rId13"/>
    <p:sldId id="419" r:id="rId14"/>
    <p:sldId id="415" r:id="rId15"/>
    <p:sldId id="413" r:id="rId16"/>
    <p:sldId id="422" r:id="rId17"/>
    <p:sldId id="414" r:id="rId18"/>
    <p:sldId id="426" r:id="rId19"/>
    <p:sldId id="423" r:id="rId20"/>
    <p:sldId id="424" r:id="rId21"/>
    <p:sldId id="436" r:id="rId22"/>
    <p:sldId id="433" r:id="rId23"/>
    <p:sldId id="420" r:id="rId24"/>
    <p:sldId id="421" r:id="rId25"/>
    <p:sldId id="411" r:id="rId26"/>
    <p:sldId id="434" r:id="rId27"/>
    <p:sldId id="435" r:id="rId28"/>
    <p:sldId id="440" r:id="rId29"/>
    <p:sldId id="439" r:id="rId30"/>
    <p:sldId id="437" r:id="rId31"/>
    <p:sldId id="441" r:id="rId3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31"/>
            <p14:sldId id="432"/>
            <p14:sldId id="430"/>
            <p14:sldId id="429"/>
            <p14:sldId id="427"/>
            <p14:sldId id="428"/>
            <p14:sldId id="416"/>
            <p14:sldId id="417"/>
            <p14:sldId id="418"/>
            <p14:sldId id="419"/>
            <p14:sldId id="415"/>
            <p14:sldId id="413"/>
            <p14:sldId id="422"/>
            <p14:sldId id="414"/>
            <p14:sldId id="426"/>
            <p14:sldId id="423"/>
            <p14:sldId id="424"/>
            <p14:sldId id="436"/>
            <p14:sldId id="433"/>
            <p14:sldId id="420"/>
            <p14:sldId id="421"/>
            <p14:sldId id="411"/>
            <p14:sldId id="434"/>
            <p14:sldId id="435"/>
            <p14:sldId id="440"/>
            <p14:sldId id="439"/>
            <p14:sldId id="437"/>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778" autoAdjust="0"/>
    <p:restoredTop sz="61358"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כ"ח/אייר/תשע"ט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Function/bin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w3schools.com/js/js_object_prototypes.asp"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developer.mozilla.org/en-US/docs/Learn/JavaScript/Objects/Object_prototypes"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frontendnotes.net/what-the-difference-between-object-create-and-new-keyword/"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medium.com/@jonathanvox01/understanding-the-difference-between-object-create-and-the-new-operator-b2a2f4749358"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javascriptissexy.com/oop-in-javascript-what-you-need-to-know/"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edium.freecodecamp.org/an-introduction-to-object-oriented-programming-in-javascript-8900124e316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a:t>
            </a:r>
            <a:r>
              <a:rPr lang="en-US" b="0" dirty="0" err="1"/>
              <a:t>init</a:t>
            </a:r>
            <a:r>
              <a:rPr lang="en-US" b="0" dirty="0"/>
              <a: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remember, freeze is doing only for the first level, for nested object it will not work from second level and go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code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we are calling/invoking a function, except the parameters we are declaring in function signature we also receiving behind the scene 2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&amp;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Arguments – all the parameters we receive even if they are not declared in the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 is our context, </a:t>
            </a:r>
            <a:r>
              <a:rPr lang="en-US" dirty="0"/>
              <a:t>its value is determined by the invocation pattern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have 4 invocations: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Method Invocation Pattern - When a function is stored as a property of an object, we call it a method. When a method is invoked, this is bound to that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Function Invocation Pattern - </a:t>
            </a:r>
            <a:r>
              <a:rPr lang="en-US" dirty="0"/>
              <a:t>When a function is not the property of an object, then it is invoked as a function: When a function is invoked with this pattern, this is bound to the global object.</a:t>
            </a:r>
            <a:br>
              <a:rPr lang="en-US" dirty="0"/>
            </a:br>
            <a:r>
              <a:rPr lang="en-US" dirty="0"/>
              <a:t>In first example for add function, this will be the global scope – window.</a:t>
            </a:r>
            <a:br>
              <a:rPr lang="en-US" dirty="0"/>
            </a:br>
            <a:r>
              <a:rPr lang="en-US" dirty="0"/>
              <a:t>In second example there is something interesting, when we are invoking thru dot notation then `this` is the object but if we will assign it to a variable then the invocation changed from method the function pattern.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Constructor Invocation Pattern - </a:t>
            </a:r>
            <a:r>
              <a:rPr lang="en-US" dirty="0"/>
              <a:t>If a function is invoked with the new prefix, then a new object will be created with a hidden link to the value of the function's prototype member, and this will be bound to that new object.</a:t>
            </a:r>
            <a:br>
              <a:rPr lang="en-US" dirty="0"/>
            </a:br>
            <a:r>
              <a:rPr lang="en-US" dirty="0"/>
              <a:t>We will talk on this one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Apply/Call Invocation Pattern -  apply method lets us construct an array of arguments to use to invoke a function. It also lets us choose the value of this. The apply method takes two parameters.</a:t>
            </a:r>
            <a:br>
              <a:rPr lang="en-US" b="0" dirty="0"/>
            </a:br>
            <a:r>
              <a:rPr lang="en-US" b="0" dirty="0"/>
              <a:t>The first is the value that should be bound to this. The second is an array of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and why I need to use call/apply?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a:effectLst/>
              </a:rPr>
              <a:t>bind()</a:t>
            </a:r>
            <a:r>
              <a:rPr lang="en-US" sz="1200" b="0" i="0" kern="1200" dirty="0">
                <a:solidFill>
                  <a:schemeClr val="tx1"/>
                </a:solidFill>
                <a:effectLst/>
                <a:latin typeface="+mn-lt"/>
                <a:ea typeface="+mn-ea"/>
                <a:cs typeface="+mn-cs"/>
              </a:rPr>
              <a:t> method creates a new function that, when called, has its </a:t>
            </a:r>
            <a:r>
              <a:rPr lang="en-US" dirty="0"/>
              <a:t>this</a:t>
            </a:r>
            <a:r>
              <a:rPr lang="en-US" sz="1200" b="0" i="0" kern="1200" dirty="0">
                <a:solidFill>
                  <a:schemeClr val="tx1"/>
                </a:solidFill>
                <a:effectLst/>
                <a:latin typeface="+mn-lt"/>
                <a:ea typeface="+mn-ea"/>
                <a:cs typeface="+mn-cs"/>
              </a:rPr>
              <a:t> keyword set to the provided value, with a given sequence of arguments preceding any provided when the new function is called.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It’s creating a new function and saving our/provided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first example we can see that using bind we save `this` context, and also bind create for us a new instance.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second example, we can see that we also pass some variables that will always pass to the function no matter when we will invoke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bind is working behind the </a:t>
            </a:r>
            <a:r>
              <a:rPr lang="en-US" sz="1200" b="0" i="0" kern="1200" dirty="0" err="1">
                <a:solidFill>
                  <a:schemeClr val="tx1"/>
                </a:solidFill>
                <a:effectLst/>
                <a:latin typeface="+mn-lt"/>
                <a:ea typeface="+mn-ea"/>
                <a:cs typeface="+mn-cs"/>
              </a:rPr>
              <a:t>secne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It’s using </a:t>
            </a:r>
            <a:r>
              <a:rPr lang="en-US" sz="1200" b="0" i="0" kern="1200" dirty="0" err="1">
                <a:solidFill>
                  <a:schemeClr val="tx1"/>
                </a:solidFill>
                <a:effectLst/>
                <a:latin typeface="+mn-lt"/>
                <a:ea typeface="+mn-ea"/>
                <a:cs typeface="+mn-cs"/>
              </a:rPr>
              <a:t>clouser</a:t>
            </a:r>
            <a:r>
              <a:rPr lang="en-US" sz="1200" b="0" i="0" kern="1200" dirty="0">
                <a:solidFill>
                  <a:schemeClr val="tx1"/>
                </a:solidFill>
                <a:effectLst/>
                <a:latin typeface="+mn-lt"/>
                <a:ea typeface="+mn-ea"/>
                <a:cs typeface="+mn-cs"/>
              </a:rPr>
              <a:t> and saving provided context (`this`) and by using apply when we will invoke the method it will pass provided context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https://developer.mozilla.org/en-US/docs/Web/JavaScript/Reference/Global_objects/Function/bind</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724990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20357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strict";</a:t>
            </a:r>
            <a:r>
              <a:rPr lang="en-US" sz="1200" b="0" i="0" kern="1200" dirty="0">
                <a:solidFill>
                  <a:schemeClr val="tx1"/>
                </a:solidFill>
                <a:effectLst/>
                <a:latin typeface="+mn-lt"/>
                <a:ea typeface="+mn-ea"/>
                <a:cs typeface="+mn-cs"/>
              </a:rPr>
              <a:t> Defines that JavaScript code should be executed in "strict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Strict mode makes several changes to normal JavaScript semantics.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general it will help to:</a:t>
            </a:r>
          </a:p>
          <a:p>
            <a:pPr marL="228600" indent="-228600" algn="l" rtl="0">
              <a:buAutoNum type="arabicParenR"/>
            </a:pPr>
            <a:r>
              <a:rPr lang="en-US" sz="1200" b="0" i="0" kern="1200" dirty="0">
                <a:solidFill>
                  <a:schemeClr val="tx1"/>
                </a:solidFill>
                <a:effectLst/>
                <a:latin typeface="+mn-lt"/>
                <a:ea typeface="+mn-ea"/>
                <a:cs typeface="+mn-cs"/>
              </a:rPr>
              <a:t>Eliminates some JavaScript silent errors by changing them to throw errors.</a:t>
            </a:r>
          </a:p>
          <a:p>
            <a:pPr marL="228600" indent="-228600" algn="l" rtl="0">
              <a:buAutoNum type="arabicParenR"/>
            </a:pPr>
            <a:r>
              <a:rPr lang="en-US" sz="1200" b="0" i="0" kern="1200" dirty="0">
                <a:solidFill>
                  <a:schemeClr val="tx1"/>
                </a:solidFill>
                <a:effectLst/>
                <a:latin typeface="+mn-lt"/>
                <a:ea typeface="+mn-ea"/>
                <a:cs typeface="+mn-cs"/>
              </a:rPr>
              <a:t>Fixes mistakes that make it difficult for JavaScript engines to perform optimizations: strict mode code can sometimes be made to run faster than identical code that's not strict mode.</a:t>
            </a:r>
          </a:p>
          <a:p>
            <a:pPr marL="228600" indent="-228600" algn="l" rtl="0">
              <a:buAutoNum type="arabicParenR"/>
            </a:pPr>
            <a:r>
              <a:rPr lang="en-US" sz="1200" b="0" i="0" kern="1200" dirty="0">
                <a:solidFill>
                  <a:schemeClr val="tx1"/>
                </a:solidFill>
                <a:effectLst/>
                <a:latin typeface="+mn-lt"/>
                <a:ea typeface="+mn-ea"/>
                <a:cs typeface="+mn-cs"/>
              </a:rPr>
              <a:t>Prohibits some syntax likely to be defined in future versions of ECMAScript.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short, </a:t>
            </a:r>
            <a:r>
              <a:rPr lang="en-US" sz="1200" b="0" i="0" kern="1200" dirty="0">
                <a:solidFill>
                  <a:schemeClr val="tx1"/>
                </a:solidFill>
                <a:effectLst/>
                <a:latin typeface="+mn-lt"/>
                <a:ea typeface="+mn-ea"/>
                <a:cs typeface="+mn-cs"/>
              </a:rPr>
              <a:t>Strict mode throws more errors and disables some features in an effort to make your code more robust, readable, and accurate.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should be at the top of our script (it will apply on the whole script) or at the top of our function (will apply only on the function) (</a:t>
            </a:r>
            <a:r>
              <a:rPr lang="en-US" b="0" dirty="0"/>
              <a:t>Should be at the beginning of script/function)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strict mode and added by default by </a:t>
            </a:r>
            <a:r>
              <a:rPr lang="en-US" b="0" dirty="0" err="1"/>
              <a:t>bable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Exmpales</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a:t>mistypeVariable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17; - assign value to variable we didn’t declare will throw error in strict mode but in </a:t>
            </a:r>
            <a:r>
              <a:rPr lang="en-US" sz="1200" kern="1200" dirty="0" err="1">
                <a:solidFill>
                  <a:schemeClr val="tx1"/>
                </a:solidFill>
                <a:effectLst/>
                <a:latin typeface="+mn-lt"/>
                <a:ea typeface="+mn-ea"/>
                <a:cs typeface="+mn-cs"/>
              </a:rPr>
              <a:t>sloopy</a:t>
            </a:r>
            <a:r>
              <a:rPr lang="en-US" sz="1200" kern="1200" dirty="0">
                <a:solidFill>
                  <a:schemeClr val="tx1"/>
                </a:solidFill>
                <a:effectLst/>
                <a:latin typeface="+mn-lt"/>
                <a:ea typeface="+mn-ea"/>
                <a:cs typeface="+mn-cs"/>
              </a:rPr>
              <a:t> mode it will be created and added to global scope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Assignment to a non-writable global will throw error:</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dirty="0"/>
              <a:t> undefined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br>
              <a:rPr lang="en-US" dirty="0"/>
            </a:br>
            <a:r>
              <a:rPr lang="en-US" sz="1200" kern="1200" dirty="0" err="1">
                <a:solidFill>
                  <a:schemeClr val="tx1"/>
                </a:solidFill>
                <a:effectLst/>
                <a:latin typeface="+mn-lt"/>
                <a:ea typeface="+mn-ea"/>
                <a:cs typeface="+mn-cs"/>
              </a:rPr>
              <a:t>var</a:t>
            </a:r>
            <a:r>
              <a:rPr lang="en-US" dirty="0"/>
              <a:t> </a:t>
            </a:r>
            <a:r>
              <a:rPr lang="en-US" sz="1200" kern="1200" dirty="0">
                <a:solidFill>
                  <a:schemeClr val="tx1"/>
                </a:solidFill>
                <a:effectLst/>
                <a:latin typeface="+mn-lt"/>
                <a:ea typeface="+mn-ea"/>
                <a:cs typeface="+mn-cs"/>
              </a:rPr>
              <a:t>Infinity</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Syntax Error: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function</a:t>
            </a:r>
            <a:r>
              <a:rPr lang="en-US" dirty="0"/>
              <a:t> </a:t>
            </a:r>
            <a:r>
              <a:rPr lang="en-US" sz="1200" kern="1200" dirty="0">
                <a:solidFill>
                  <a:schemeClr val="tx1"/>
                </a:solidFill>
                <a:effectLst/>
                <a:latin typeface="+mn-lt"/>
                <a:ea typeface="+mn-ea"/>
                <a:cs typeface="+mn-cs"/>
              </a:rPr>
              <a:t>sum(</a:t>
            </a:r>
            <a:r>
              <a:rPr lang="en-US" dirty="0"/>
              <a:t>a</a:t>
            </a:r>
            <a:r>
              <a:rPr lang="en-US" sz="1200" kern="1200" dirty="0">
                <a:solidFill>
                  <a:schemeClr val="tx1"/>
                </a:solidFill>
                <a:effectLst/>
                <a:latin typeface="+mn-lt"/>
                <a:ea typeface="+mn-ea"/>
                <a:cs typeface="+mn-cs"/>
              </a:rPr>
              <a:t>,</a:t>
            </a:r>
            <a:r>
              <a:rPr lang="en-US" dirty="0"/>
              <a:t> a</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 syntax error</a:t>
            </a:r>
            <a:r>
              <a:rPr lang="en-US" dirty="0"/>
              <a:t> </a:t>
            </a:r>
            <a:r>
              <a:rPr lang="en-US" sz="1200" kern="1200" dirty="0">
                <a:solidFill>
                  <a:schemeClr val="tx1"/>
                </a:solidFill>
                <a:effectLst/>
                <a:latin typeface="+mn-lt"/>
                <a:ea typeface="+mn-ea"/>
                <a:cs typeface="+mn-cs"/>
              </a:rPr>
              <a:t>'use strict’;</a:t>
            </a:r>
            <a:br>
              <a:rPr lang="en-US" dirty="0"/>
            </a:br>
            <a:r>
              <a:rPr lang="en-US" dirty="0"/>
              <a:t>	</a:t>
            </a:r>
            <a:r>
              <a:rPr lang="en-US" sz="1200" kern="1200" dirty="0">
                <a:solidFill>
                  <a:schemeClr val="tx1"/>
                </a:solidFill>
                <a:effectLst/>
                <a:latin typeface="+mn-lt"/>
                <a:ea typeface="+mn-ea"/>
                <a:cs typeface="+mn-cs"/>
              </a:rPr>
              <a:t>return</a:t>
            </a:r>
            <a:r>
              <a:rPr lang="en-US" dirty="0"/>
              <a:t> a </a:t>
            </a:r>
            <a:r>
              <a:rPr lang="en-US" sz="1200" kern="1200" dirty="0">
                <a:solidFill>
                  <a:schemeClr val="tx1"/>
                </a:solidFill>
                <a:effectLst/>
                <a:latin typeface="+mn-lt"/>
                <a:ea typeface="+mn-ea"/>
                <a:cs typeface="+mn-cs"/>
              </a:rPr>
              <a:t>+</a:t>
            </a:r>
            <a:r>
              <a:rPr lang="en-US" dirty="0"/>
              <a:t> a </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wrong if this code ran</a:t>
            </a:r>
            <a:br>
              <a:rPr lang="en-US" dirty="0"/>
            </a:br>
            <a:r>
              <a:rPr lang="en-US" sz="120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sloopy</a:t>
            </a:r>
            <a:r>
              <a:rPr lang="en-US" sz="1200" b="0" i="0" kern="1200" dirty="0">
                <a:solidFill>
                  <a:schemeClr val="tx1"/>
                </a:solidFill>
                <a:effectLst/>
                <a:latin typeface="+mn-lt"/>
                <a:ea typeface="+mn-ea"/>
                <a:cs typeface="+mn-cs"/>
              </a:rPr>
              <a:t> mode, the value passed as `this` to a function forced into being an object. If `this` can’t determined (See Function invoke pattern) it will be the global object/window.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strict mode if `this` is not determined it will be undefined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vs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strict'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Silent error will enabled like in freeze mode it will throw error:</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object1 = {  property1: 42};</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object2 =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(object1);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object2.property1 = 33;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Throws an error in strict mode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console.log(object2.property1);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expected output: 42</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behaves differently in different browsers however, so it's advisable to perform feature testing thoroughly before relying on it in 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Use of "use strict" is always recommended in all new JS frameworks and ECMA5/6. Its mainly "secure" JavaScript and throw real errors if you write "bad syntax" in your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https://developer.mozilla.org/en-US/docs/Web/JavaScript/Reference/Strict_mode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https://lucybain.com/blog/2014/js-use-strict/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https://www.tutorialsteacher.com/javascript/javascript-strict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 - freeze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https://jakearchibald.com/2017/es-modules-in-browsers/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https://developers.google.com/web/fundamentals/primers/modules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https://blogs.windows.com/msedgedev/2016/05/17/es6-modules-and-beyond/#MzM5yAJGAFsVsfuX.97</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https://hacks.mozilla.org/2015/08/es6-in-depth-modules/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https://developer.mozilla.org/en-US/docs/Web/JavaScript/Reference/Statements/import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https://developer.mozilla.org/en-US/docs/web/javascript/reference/statements/export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problem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Each time we are creating Cat class we are also creating each time the </a:t>
            </a:r>
            <a:r>
              <a:rPr lang="en-US" sz="2400" dirty="0" err="1"/>
              <a:t>getName</a:t>
            </a:r>
            <a:r>
              <a:rPr lang="en-US" sz="2400" dirty="0"/>
              <a:t> &amp; </a:t>
            </a:r>
            <a:r>
              <a:rPr lang="en-US" sz="2400" dirty="0" err="1"/>
              <a:t>getAge</a:t>
            </a:r>
            <a:r>
              <a:rPr lang="en-US" sz="2400" dirty="0"/>
              <a:t>  again and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a waist of memory, We will want and expect it to be created one (static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Yes, using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the place where inheritance happens.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JavaScript objects inherit properties and methods from a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JavaScript </a:t>
            </a:r>
            <a:r>
              <a:rPr lang="en-US" sz="2400" dirty="0"/>
              <a:t>prototype</a:t>
            </a:r>
            <a:r>
              <a:rPr lang="en-US" sz="1200" b="0" i="0" kern="1200" dirty="0">
                <a:solidFill>
                  <a:schemeClr val="tx1"/>
                </a:solidFill>
                <a:effectLst/>
                <a:latin typeface="+mn-lt"/>
                <a:ea typeface="+mn-ea"/>
                <a:cs typeface="+mn-cs"/>
              </a:rPr>
              <a:t> property allows you to add new properties &amp; new methods to object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are creating Person class, for each person we have first name, last name &amp;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we will add `</a:t>
            </a:r>
            <a:r>
              <a:rPr lang="en-US" sz="1200" b="0" i="0" kern="1200" dirty="0">
                <a:solidFill>
                  <a:schemeClr val="tx1"/>
                </a:solidFill>
                <a:effectLst/>
                <a:latin typeface="+mn-lt"/>
                <a:ea typeface="+mn-ea"/>
                <a:cs typeface="+mn-cs"/>
              </a:rPr>
              <a:t>nationality` on prototype, it will be added automatically to each instance of person even that we didn’t declare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also extend existing Class/Objects like string, Math, Number, Function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we adding to global String a new function of reversing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come back to our Cat example, how can we refactor it and use the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We can declare and assign the function </a:t>
            </a:r>
            <a:r>
              <a:rPr lang="en-US" sz="2400" b="0" i="0" kern="1200" dirty="0" err="1">
                <a:solidFill>
                  <a:schemeClr val="tx1"/>
                </a:solidFill>
                <a:effectLst/>
                <a:latin typeface="+mn-lt"/>
                <a:ea typeface="+mn-ea"/>
                <a:cs typeface="+mn-cs"/>
              </a:rPr>
              <a:t>getName</a:t>
            </a:r>
            <a:r>
              <a:rPr lang="en-US" sz="2400" b="0" i="0" kern="1200" dirty="0">
                <a:solidFill>
                  <a:schemeClr val="tx1"/>
                </a:solidFill>
                <a:effectLst/>
                <a:latin typeface="+mn-lt"/>
                <a:ea typeface="+mn-ea"/>
                <a:cs typeface="+mn-cs"/>
              </a:rPr>
              <a:t>  &amp; </a:t>
            </a:r>
            <a:r>
              <a:rPr lang="en-US" sz="2400" b="0" i="0" kern="1200" dirty="0" err="1">
                <a:solidFill>
                  <a:schemeClr val="tx1"/>
                </a:solidFill>
                <a:effectLst/>
                <a:latin typeface="+mn-lt"/>
                <a:ea typeface="+mn-ea"/>
                <a:cs typeface="+mn-cs"/>
              </a:rPr>
              <a:t>getAge</a:t>
            </a:r>
            <a:r>
              <a:rPr lang="en-US" sz="2400" b="0" i="0" kern="1200" dirty="0">
                <a:solidFill>
                  <a:schemeClr val="tx1"/>
                </a:solidFill>
                <a:effectLst/>
                <a:latin typeface="+mn-lt"/>
                <a:ea typeface="+mn-ea"/>
                <a:cs typeface="+mn-cs"/>
              </a:rPr>
              <a:t> on Cat function prototype and it will be created once and be accessible for each instance of cat object.</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https://www.w3schools.com/js/js_object_prototypes.asp</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https://developer.mozilla.org/en-US/docs/Learn/JavaScript/Objects/Object_prototypes</a:t>
            </a: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2418120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ECMAScript 6 introduces the concept of class available in traditional object-oriented languages. In ECMAScript 6, the class syntax is syntactical sugar on top of the existing prototype-based inheritance model. It does not add a new object-oriented inheritance model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Cat class will be in class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take a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will take a look at Cat class and log prototype, we can see that the functions we declare are added automatically to the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type of Cat?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a Class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type is function, because we don’t have class type in JS (It’s prototype driven and not class driven).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see how babel is compiling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https://developer.mozilla.org/en-US/docs/Web/JavaScript/Reference/Operators/class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2400" dirty="0"/>
              <a:t>http://ccoenraets.github.io/es6-tutorial/classes/</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41543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Inheritance is an important topic in most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Implementing inheritance will permit us to inherit functionality from parent Class so that we can easily reuse code in our application and extend the functionality of objects. Objects can make use of their inherited functionalities and still have their own specialized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inherit in JS?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Thru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have Mammal class, it have </a:t>
            </a:r>
            <a:r>
              <a:rPr lang="en-US" sz="2400" dirty="0" err="1"/>
              <a:t>getName</a:t>
            </a:r>
            <a:r>
              <a:rPr lang="en-US" sz="2400" dirty="0"/>
              <a:t> and says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have Cat class, but Cat is a mammal so we want to inherit his properties and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By new keyword and assigning the result on Cat prototype.</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There is another way buy using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call parent(Mammal) constructor by using call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different between new keyword and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is running also parent (Mammal) constructor but </a:t>
            </a:r>
            <a:r>
              <a:rPr lang="en-US" sz="2400" dirty="0" err="1"/>
              <a:t>Object.create</a:t>
            </a:r>
            <a:r>
              <a:rPr lang="en-US" sz="2400" dirty="0"/>
              <a:t> don’t run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it will look like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Just using extends keyword and calling super in constructor (it’s mandatory).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Let’s take a look what will be the result in babel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http://frontendnotes.net/what-the-difference-between-object-create-and-new-keyword/</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https://medium.com/@jonathanvox01/understanding-the-difference-between-object-create-and-the-new-operator-b2a2f4749358</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2276687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refers to enclosing all the functionalities of an object within that object so that the object’s internal workings (its methods and properties) are hidden from the rest of the application. This allows us to abstract or localize specific set of functionalities 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did we create a private variable in JS before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used closure for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constructor we create a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variable and also a method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constructor finish to run,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accessible outside of the constructor scope/function, but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is inner function inside </a:t>
            </a:r>
            <a:r>
              <a:rPr lang="en-US" sz="1200" b="0" i="0" u="none" strike="noStrike" kern="1200" baseline="0" dirty="0">
                <a:solidFill>
                  <a:schemeClr val="tx1"/>
                </a:solidFill>
                <a:latin typeface="+mn-lt"/>
                <a:ea typeface="+mn-ea"/>
                <a:cs typeface="+mn-cs"/>
              </a:rPr>
              <a:t>constructor so it can access </a:t>
            </a:r>
            <a:r>
              <a:rPr lang="en-US" sz="1200" b="0" i="0" u="none" strike="noStrike" kern="1200" baseline="0" dirty="0" err="1">
                <a:solidFill>
                  <a:schemeClr val="tx1"/>
                </a:solidFill>
                <a:latin typeface="+mn-lt"/>
                <a:ea typeface="+mn-ea"/>
                <a:cs typeface="+mn-cs"/>
              </a:rPr>
              <a:t>fullName</a:t>
            </a:r>
            <a:r>
              <a:rPr lang="en-US" sz="1200" b="0" i="0" u="none" strike="noStrike" kern="1200" baseline="0" dirty="0">
                <a:solidFill>
                  <a:schemeClr val="tx1"/>
                </a:solidFill>
                <a:latin typeface="+mn-lt"/>
                <a:ea typeface="+mn-ea"/>
                <a:cs typeface="+mn-cs"/>
              </a:rPr>
              <a: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Just to clarify, we can’t put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inside prototype because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on our `this` - it’s scope variable so every instance of person will create new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function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will create Person with typescript?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defined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as private and add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to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see how typescript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our code, we can see that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added to our this which means it’s accessible outside of our class and not a real private.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Probably because if we are defining variables private and trying to access it outside then typescript at build time will throw us exception and will protect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we create a private/encapsulated variable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we did in ES5, creating the variable inside the constructor and also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https://javascriptissexy.com/oop-in-javascript-what-you-need-to-know/</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https://medium.freecodecamp.org/an-introduction-to-object-oriented-programming-in-javascript-8900124e316a</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384565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a way to create a function inside a class with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 see a lot of developers using this syntax, even for every method declaration.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that a good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understand first what arrow function declaration inside class will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will </a:t>
            </a:r>
            <a:r>
              <a:rPr lang="en-US" sz="1200" b="0" i="0" kern="1200" dirty="0" err="1">
                <a:solidFill>
                  <a:schemeClr val="tx1"/>
                </a:solidFill>
                <a:effectLst/>
                <a:latin typeface="+mn-lt"/>
                <a:ea typeface="+mn-ea"/>
                <a:cs typeface="+mn-cs"/>
              </a:rPr>
              <a:t>autobind</a:t>
            </a:r>
            <a:r>
              <a:rPr lang="en-US" sz="1200" b="0" i="0" kern="1200" dirty="0">
                <a:solidFill>
                  <a:schemeClr val="tx1"/>
                </a:solidFill>
                <a:effectLst/>
                <a:latin typeface="+mn-lt"/>
                <a:ea typeface="+mn-ea"/>
                <a:cs typeface="+mn-cs"/>
              </a:rPr>
              <a:t> our function in short syntax, no need to add </a:t>
            </a:r>
            <a:r>
              <a:rPr lang="en-US" dirty="0" err="1"/>
              <a:t>this.handleClick</a:t>
            </a:r>
            <a:r>
              <a:rPr lang="en-US" dirty="0"/>
              <a:t> = </a:t>
            </a:r>
            <a:r>
              <a:rPr lang="en-US" dirty="0" err="1"/>
              <a:t>this.handleClick.bind</a:t>
            </a:r>
            <a:r>
              <a:rPr lang="en-US" dirty="0"/>
              <a:t>(this)</a:t>
            </a:r>
            <a:r>
              <a:rPr lang="en-US" sz="1200" b="0" i="0" kern="1200" dirty="0">
                <a:solidFill>
                  <a:schemeClr val="tx1"/>
                </a:solidFill>
                <a:effectLst/>
                <a:latin typeface="+mn-lt"/>
                <a:ea typeface="+mn-ea"/>
                <a:cs typeface="+mn-cs"/>
              </a:rPr>
              <a:t> in the constructor.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what Babel and TS </a:t>
            </a:r>
            <a:r>
              <a:rPr lang="en-US" b="0" dirty="0" err="1"/>
              <a:t>transpile</a:t>
            </a:r>
            <a:r>
              <a:rPr lang="en-US" b="0" dirty="0"/>
              <a: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it equal to bind? Should we use it instead of bind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Basically they are solving the same issue but we need to understand the differences.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Mockability</a:t>
            </a:r>
            <a:r>
              <a:rPr lang="en-US" sz="1200" b="1" i="0" kern="1200" dirty="0">
                <a:solidFill>
                  <a:schemeClr val="tx1"/>
                </a:solidFill>
                <a:effectLst/>
                <a:latin typeface="+mn-lt"/>
                <a:ea typeface="+mn-ea"/>
                <a:cs typeface="+mn-cs"/>
              </a:rPr>
              <a:t> - </a:t>
            </a:r>
            <a:r>
              <a:rPr lang="en-US" b="0" dirty="0"/>
              <a:t>With arrow function the function is not seating on the prototype so if we will try to mock the function we could not because the function is bind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Inheritance - </a:t>
            </a:r>
            <a:r>
              <a:rPr lang="en-US" b="0" dirty="0"/>
              <a:t>The function is not on prototype so if class B inherit class A then class b can’t call `</a:t>
            </a:r>
            <a:r>
              <a:rPr lang="en-US" b="0" dirty="0" err="1"/>
              <a:t>super.</a:t>
            </a:r>
            <a:r>
              <a:rPr lang="en-US" dirty="0" err="1"/>
              <a:t>handleClick</a:t>
            </a:r>
            <a:r>
              <a:rPr lang="en-US" dirty="0"/>
              <a:t>()` because it’s not on the prototype.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Performance – </a:t>
            </a:r>
            <a:r>
              <a:rPr lang="en-US" b="0" dirty="0"/>
              <a:t>Function seating on class is shared between all instances and created once but function created with arrow function or bind is created N times.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performance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Conclusion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are much slower than bound functions, and both are much slower than usual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The initialization of arrow functions in class properties are </a:t>
            </a:r>
            <a:r>
              <a:rPr lang="en-US" sz="1200" b="0" i="1" kern="1200" dirty="0" err="1">
                <a:solidFill>
                  <a:schemeClr val="tx1"/>
                </a:solidFill>
                <a:effectLst/>
                <a:latin typeface="+mn-lt"/>
                <a:ea typeface="+mn-ea"/>
                <a:cs typeface="+mn-cs"/>
              </a:rPr>
              <a:t>transpiled</a:t>
            </a:r>
            <a:r>
              <a:rPr lang="en-US" sz="1200" b="0" i="1" kern="1200" dirty="0">
                <a:solidFill>
                  <a:schemeClr val="tx1"/>
                </a:solidFill>
                <a:effectLst/>
                <a:latin typeface="+mn-lt"/>
                <a:ea typeface="+mn-ea"/>
                <a:cs typeface="+mn-cs"/>
              </a:rPr>
              <a:t> into the constructor.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won’t be in the prototype and we can’t call them with </a:t>
            </a:r>
            <a:r>
              <a:rPr lang="en-US" dirty="0"/>
              <a:t>super</a:t>
            </a:r>
            <a:r>
              <a:rPr lang="en-US" sz="1200" b="0" i="1"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You should only bind with .bind() or arrow function a method if you’re going to pass it around.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Usualy</a:t>
            </a:r>
            <a:r>
              <a:rPr lang="en-US" b="0" dirty="0"/>
              <a:t> it will happened if we are showing list, each items will create his owns functions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https://medium.com/@charpeni/arrow-functions-in-class-properties-might-not-be-as-great-as-we-think-3b3551c440b1</a:t>
            </a:r>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3583219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PaymentService</a:t>
            </a:r>
            <a:r>
              <a:rPr lang="en-US" dirty="0"/>
              <a:t> – </a:t>
            </a:r>
            <a:r>
              <a:rPr lang="en-US" sz="1200" kern="1200" dirty="0" err="1">
                <a:solidFill>
                  <a:schemeClr val="tx1"/>
                </a:solidFill>
                <a:effectLst/>
                <a:latin typeface="+mn-lt"/>
                <a:ea typeface="+mn-ea"/>
                <a:cs typeface="+mn-cs"/>
              </a:rPr>
              <a:t>chooseRegularFlowOrUserWithoutJasperAccountFlow</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Let’s reuse code with the tools we learn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We have Payment Service, Over there we have function for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in the function we are checking if we have account then we can make request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otherwise we need to create account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 we have `</a:t>
            </a:r>
            <a:r>
              <a:rPr lang="en-US" sz="1200" b="0" i="0" kern="1200" dirty="0" err="1">
                <a:solidFill>
                  <a:schemeClr val="tx1"/>
                </a:solidFill>
                <a:effectLst/>
                <a:latin typeface="+mn-lt"/>
                <a:ea typeface="+mn-ea"/>
                <a:cs typeface="+mn-cs"/>
              </a:rPr>
              <a:t>haveAccountCredential</a:t>
            </a:r>
            <a:r>
              <a:rPr lang="en-US" sz="1200" b="0" i="0" kern="1200" dirty="0">
                <a:solidFill>
                  <a:schemeClr val="tx1"/>
                </a:solidFill>
                <a:effectLst/>
                <a:latin typeface="+mn-lt"/>
                <a:ea typeface="+mn-ea"/>
                <a:cs typeface="+mn-cs"/>
              </a:rPr>
              <a:t>` &amp;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functions, we don’t care about the implementation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let’s take a look at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it receives 2 variables and making request to create account, on success we are calling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with the variables we receive.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we have another </a:t>
            </a:r>
            <a:r>
              <a:rPr lang="en-US" sz="1200" b="0" i="0" kern="1200" dirty="0" err="1">
                <a:solidFill>
                  <a:schemeClr val="tx1"/>
                </a:solidFill>
                <a:effectLst/>
                <a:latin typeface="+mn-lt"/>
                <a:ea typeface="+mn-ea"/>
                <a:cs typeface="+mn-cs"/>
              </a:rPr>
              <a:t>reuqset</a:t>
            </a:r>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let’s take a look at the code, over there we also nee to check if we have account, if user have then we can call to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otherwise we nee to create account and on success call to `_</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What is the problem with this example? We have 2 functions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createAccountForSubscription</a:t>
            </a:r>
            <a:r>
              <a:rPr lang="en-US" sz="1200" b="0" i="0" kern="1200" dirty="0">
                <a:solidFill>
                  <a:schemeClr val="tx1"/>
                </a:solidFill>
                <a:effectLst/>
                <a:latin typeface="+mn-lt"/>
                <a:ea typeface="+mn-ea"/>
                <a:cs typeface="+mn-cs"/>
              </a:rPr>
              <a:t>) who are doing the same behavior but on success invoking 2 different functions with other variables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want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receive callback function (`</a:t>
            </a:r>
            <a:r>
              <a:rPr lang="en-US" sz="1200" b="0" i="0" kern="1200" dirty="0" err="1">
                <a:solidFill>
                  <a:schemeClr val="tx1"/>
                </a:solidFill>
                <a:effectLst/>
                <a:latin typeface="+mn-lt"/>
                <a:ea typeface="+mn-ea"/>
                <a:cs typeface="+mn-cs"/>
              </a:rPr>
              <a:t>nextRequest</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And we want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to reuse this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how we will handle the variables callback function need to receive?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create an inner function inside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which not receives any data and invoking the relevant function, because it’s inner function, by using closure behavior the inner function can access the relevant variables.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what is the problem with this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not clean.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we improve it? 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use bind and passing the variables the callback function need to receive, bind will create a new function instance with our content and relevant variables we need.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improve a little bit also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by removing arrow function and just putting our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39518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is truthy 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Another example, if property name of object is dynamic (we don’t know what it’s going to be) then we must use </a:t>
            </a:r>
            <a:r>
              <a:rPr lang="en-US" dirty="0"/>
              <a:t>parentheses to access it (like writing a global get function that receive property name and return the value).</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in a programming language controls the visibility and lifetimes of variables and parameters. This is an important service to the programmer because it reduces naming collisions and provides automatic memory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04834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353119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כ"ח/אייר/תשע"ט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כ"ח/אייר/תשע"ט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Invocation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bind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94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495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prototype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263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today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057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256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Encapsulation - Private variables in class using 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220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Class with arrow function</a:t>
            </a:r>
          </a:p>
        </p:txBody>
      </p:sp>
    </p:spTree>
    <p:extLst>
      <p:ext uri="{BB962C8B-B14F-4D97-AF65-F5344CB8AC3E}">
        <p14:creationId xmlns:p14="http://schemas.microsoft.com/office/powerpoint/2010/main" val="7987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Code clean using bind – how to refactor &amp; reuse code</a:t>
            </a:r>
          </a:p>
        </p:txBody>
      </p:sp>
    </p:spTree>
    <p:extLst>
      <p:ext uri="{BB962C8B-B14F-4D97-AF65-F5344CB8AC3E}">
        <p14:creationId xmlns:p14="http://schemas.microsoft.com/office/powerpoint/2010/main" val="196707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76436</TotalTime>
  <Words>2230</Words>
  <Application>Microsoft Office PowerPoint</Application>
  <PresentationFormat>Widescreen</PresentationFormat>
  <Paragraphs>470</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(Body)</vt:lpstr>
      <vt:lpstr>Calibri Light</vt:lpstr>
      <vt:lpstr>Times New Roman</vt:lpstr>
      <vt:lpstr>ערכת נושא Office</vt:lpstr>
      <vt:lpstr>Chapter 3</vt:lpstr>
      <vt:lpstr>What is OOP</vt:lpstr>
      <vt:lpstr>OOP in JS</vt:lpstr>
      <vt:lpstr>Falsy values in JS</vt:lpstr>
      <vt:lpstr>&amp;&amp; operation</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Function scope</vt:lpstr>
      <vt:lpstr>IIFE</vt:lpstr>
      <vt:lpstr>Closure</vt:lpstr>
      <vt:lpstr>Hoisting</vt:lpstr>
      <vt:lpstr>Hoisting Examples</vt:lpstr>
      <vt:lpstr>Var, let, const, freeze</vt:lpstr>
      <vt:lpstr>Invocation</vt:lpstr>
      <vt:lpstr>bind</vt:lpstr>
      <vt:lpstr>Arrow function</vt:lpstr>
      <vt:lpstr>use strict</vt:lpstr>
      <vt:lpstr>??Html modules for scoping??</vt:lpstr>
      <vt:lpstr>Class in the past</vt:lpstr>
      <vt:lpstr>prototype</vt:lpstr>
      <vt:lpstr>Class today</vt:lpstr>
      <vt:lpstr>Inheritance</vt:lpstr>
      <vt:lpstr>Encapsulation - Private variables in class using closure</vt:lpstr>
      <vt:lpstr>Class with arrow function</vt:lpstr>
      <vt:lpstr>Code clean using bind – how to refactor &amp; reuse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1586</cp:revision>
  <dcterms:created xsi:type="dcterms:W3CDTF">2016-09-19T19:56:06Z</dcterms:created>
  <dcterms:modified xsi:type="dcterms:W3CDTF">2019-06-02T14:05:41Z</dcterms:modified>
</cp:coreProperties>
</file>