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8" r:id="rId3"/>
    <p:sldId id="262" r:id="rId4"/>
    <p:sldId id="279" r:id="rId5"/>
    <p:sldId id="264" r:id="rId6"/>
    <p:sldId id="265" r:id="rId7"/>
    <p:sldId id="266" r:id="rId8"/>
    <p:sldId id="280" r:id="rId9"/>
    <p:sldId id="263" r:id="rId10"/>
    <p:sldId id="281" r:id="rId11"/>
    <p:sldId id="267" r:id="rId12"/>
    <p:sldId id="289" r:id="rId13"/>
    <p:sldId id="290" r:id="rId14"/>
    <p:sldId id="291" r:id="rId15"/>
    <p:sldId id="292" r:id="rId16"/>
    <p:sldId id="282" r:id="rId17"/>
    <p:sldId id="268" r:id="rId18"/>
    <p:sldId id="269" r:id="rId19"/>
    <p:sldId id="283" r:id="rId20"/>
    <p:sldId id="270" r:id="rId21"/>
    <p:sldId id="271" r:id="rId22"/>
    <p:sldId id="284" r:id="rId23"/>
    <p:sldId id="272" r:id="rId24"/>
    <p:sldId id="273" r:id="rId25"/>
    <p:sldId id="274" r:id="rId26"/>
    <p:sldId id="275" r:id="rId27"/>
    <p:sldId id="276" r:id="rId28"/>
    <p:sldId id="277" r:id="rId29"/>
    <p:sldId id="285" r:id="rId30"/>
    <p:sldId id="286" r:id="rId31"/>
    <p:sldId id="287" r:id="rId32"/>
    <p:sldId id="288" r:id="rId33"/>
    <p:sldId id="260" r:id="rId34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E2D2EC-A0CC-4162-ADB7-889BF634EA89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2025/4/2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BFF3C72-DB5A-4AA9-96E0-40D7A7C88DA5}" type="datetime1">
              <a:rPr lang="zh-CN" altLang="en-US" noProof="0" smtClean="0"/>
              <a:t>2025/4/2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6B3AB32-59DF-41F1-9618-EDFBF504962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40F3E85-5501-4432-AF99-54E0CA5A4C80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3DC6BC-F496-4526-8902-CE401331162A}" type="datetime1">
              <a:rPr lang="zh-CN" altLang="en-US" noProof="0" smtClean="0"/>
              <a:t>2025/4/2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184BDE-112C-4E3C-BDD8-A46EC2EAB444}" type="datetime1">
              <a:rPr lang="zh-CN" altLang="en-US" noProof="0" smtClean="0"/>
              <a:t>2025/4/2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9A7691A-8DBD-4066-BF47-535BB956A25F}" type="datetime1">
              <a:rPr lang="zh-CN" altLang="en-US" noProof="0" smtClean="0"/>
              <a:t>2025/4/2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69BE3FC-432A-4F95-82F8-E3071544B4B5}" type="datetime1">
              <a:rPr lang="zh-CN" altLang="en-US" noProof="0" smtClean="0"/>
              <a:t>2025/4/2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61EFBB1-FBE4-477F-81AB-871C3BD12407}" type="datetime1">
              <a:rPr lang="zh-CN" altLang="en-US" noProof="0" smtClean="0"/>
              <a:t>2025/4/2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5AEE56D-F728-41E1-AB72-185C4152BF39}" type="datetime1">
              <a:rPr lang="zh-CN" altLang="en-US" noProof="0" smtClean="0"/>
              <a:t>2025/4/2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884CE3-810C-4A99-B743-7969872A8037}" type="datetime1">
              <a:rPr lang="zh-CN" altLang="en-US" noProof="0" smtClean="0"/>
              <a:t>2025/4/2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7" name="长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8827FEE-18ED-4739-A9FF-14C2F6D4C66F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8FD737-AF5D-42F6-9593-A791E4A2E40B}" type="datetime1">
              <a:rPr lang="zh-CN" altLang="en-US" noProof="0" smtClean="0"/>
              <a:t>2025/4/2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2F3E445-1550-4268-8B79-D5D9D4C9958A}" type="datetime1">
              <a:rPr lang="zh-CN" altLang="en-US" noProof="0" smtClean="0"/>
              <a:t>2025/4/2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E03A009-E72B-4350-9C8A-8E7EF73D113B}" type="datetime1">
              <a:rPr lang="zh-CN" altLang="en-US" noProof="0" smtClean="0"/>
              <a:t>2025/4/2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217C01CD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长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数字连接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zh-CN" sz="4400" dirty="0">
                <a:solidFill>
                  <a:schemeClr val="bg2"/>
                </a:solidFill>
              </a:rPr>
              <a:t>AI </a:t>
            </a:r>
            <a:r>
              <a:rPr lang="zh-CN" altLang="en-US" sz="4400" dirty="0">
                <a:solidFill>
                  <a:schemeClr val="bg2"/>
                </a:solidFill>
              </a:rPr>
              <a:t>驱动的游戏化单词学习工具 </a:t>
            </a:r>
            <a:r>
              <a:rPr lang="en-US" altLang="zh-CN" sz="4400" dirty="0">
                <a:solidFill>
                  <a:schemeClr val="bg2"/>
                </a:solidFill>
              </a:rPr>
              <a:t>- </a:t>
            </a:r>
            <a:r>
              <a:rPr lang="zh-CN" altLang="en-US" sz="4400" dirty="0">
                <a:solidFill>
                  <a:schemeClr val="bg2"/>
                </a:solidFill>
              </a:rPr>
              <a:t>中期汇报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r" rtl="0"/>
            <a:r>
              <a:rPr lang="zh-CN" altLang="en-US" sz="2800" dirty="0">
                <a:solidFill>
                  <a:schemeClr val="bg1"/>
                </a:solidFill>
              </a:rPr>
              <a:t>组员：傅荣 黄新利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>
            <a:extLst>
              <a:ext uri="{FF2B5EF4-FFF2-40B4-BE49-F238E27FC236}">
                <a16:creationId xmlns:a16="http://schemas.microsoft.com/office/drawing/2014/main" id="{86013AB2-B00D-B703-C869-F68D1A9DA9E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项目进展</a:t>
            </a:r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5FC1DF4D-2D63-E4BC-39EA-D87588489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443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2B068FD-844A-7985-7B1D-A6FE93AE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E25299-9C3D-09E1-AD83-AA508D7D5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17217" y="2106226"/>
            <a:ext cx="4248674" cy="179905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792D69A-7373-67AA-243A-091DE98963D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1" y="2106226"/>
            <a:ext cx="51122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产品原型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已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初步完成页面设计、用户交互流程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80617F-8937-7CCF-E830-75F4FF6AA613}"/>
              </a:ext>
            </a:extLst>
          </p:cNvPr>
          <p:cNvSpPr txBox="1"/>
          <p:nvPr/>
        </p:nvSpPr>
        <p:spPr>
          <a:xfrm>
            <a:off x="581190" y="2567198"/>
            <a:ext cx="8655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前端开发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已完成 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Next.js 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前端框架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搭建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已实现 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基础页面跳转逻辑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（首页、复习、对话、任务、个人中心）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BB4524-EB54-12B5-2B5B-DF117A2CE6FC}"/>
              </a:ext>
            </a:extLst>
          </p:cNvPr>
          <p:cNvSpPr txBox="1"/>
          <p:nvPr/>
        </p:nvSpPr>
        <p:spPr>
          <a:xfrm>
            <a:off x="581189" y="3505279"/>
            <a:ext cx="8655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后端开发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搭建 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MongoDB 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，存储用户学习进度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（尚未实现）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 </a:t>
            </a:r>
            <a:r>
              <a:rPr lang="en-US" altLang="zh-CN" b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DeepSeek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进行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对话（已实现）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导入词汇集（主题以及该主题下的词汇，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json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文件格式）（已实现）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None/>
            </a:pP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功能实现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基本的 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单词复习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机制（未实现）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早期版本的 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AI 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对话系统（已实现）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15611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0BB8E-46E8-40D2-98D9-BA6AAB4A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首页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1026D93-C437-F10A-5A03-18D5B07783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139" y="1868214"/>
            <a:ext cx="10401352" cy="5136947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2946A-79A9-27A9-1020-BA7B93AB83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026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B6AB3-2E05-3E2B-4B92-AC07C3D4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对话页（可以自选主题）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94F934D-FFA9-6A70-F00A-E0790AF1BA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478" y="1869302"/>
            <a:ext cx="10382540" cy="5152611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0E9617-F177-5E67-07A7-937E75427D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1975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AAC46-0E64-C6B8-8D68-3F550C0D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对话页聊天功能演示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2130190-8312-F044-02CF-0BBAF32FF9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0989" y="2012401"/>
            <a:ext cx="7223702" cy="4650076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406584-4623-54A5-A348-8DA45AD2A1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5563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48F60-14C3-5430-663F-B1C9B431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其他页面（尚未开发完全）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7B8FCF1-CAF6-78D0-BDBD-A1E31AFCFC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2998" y="1882049"/>
            <a:ext cx="4706007" cy="2162477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9499EA-6169-F346-157E-236FFCA519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6EC3D0-2BBA-39BE-446F-F47D8DB40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71" y="2958524"/>
            <a:ext cx="4744112" cy="21720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38A393-2B52-233C-BBBE-888B49B0E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31" y="4316589"/>
            <a:ext cx="5849166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6318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>
            <a:extLst>
              <a:ext uri="{FF2B5EF4-FFF2-40B4-BE49-F238E27FC236}">
                <a16:creationId xmlns:a16="http://schemas.microsoft.com/office/drawing/2014/main" id="{045B53A8-68A3-1C14-79E8-F4FA5EEFC9E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技术与工具</a:t>
            </a:r>
          </a:p>
        </p:txBody>
      </p:sp>
      <p:sp>
        <p:nvSpPr>
          <p:cNvPr id="6" name="竖排文字占位符 5">
            <a:extLst>
              <a:ext uri="{FF2B5EF4-FFF2-40B4-BE49-F238E27FC236}">
                <a16:creationId xmlns:a16="http://schemas.microsoft.com/office/drawing/2014/main" id="{8D387917-BCF8-5A70-AA0D-BFAD81F4D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4357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453E1-3186-ABB3-5B7C-C1DD0A92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技术与工具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52AE5B-1A10-D23B-E542-9E481F78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8959971" cy="363304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b="1" dirty="0"/>
              <a:t>前端技术栈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Next.js</a:t>
            </a:r>
            <a:r>
              <a:rPr lang="en-US" altLang="zh-CN" dirty="0"/>
              <a:t> </a:t>
            </a:r>
            <a:r>
              <a:rPr lang="zh-CN" altLang="en-US" dirty="0"/>
              <a:t> 服务器端渲染（</a:t>
            </a:r>
            <a:r>
              <a:rPr lang="en-US" altLang="zh-CN" dirty="0"/>
              <a:t>SSR</a:t>
            </a:r>
            <a:r>
              <a:rPr lang="zh-CN" altLang="en-US" dirty="0"/>
              <a:t>）</a:t>
            </a:r>
            <a:r>
              <a:rPr lang="en-US" altLang="zh-CN" dirty="0"/>
              <a:t>+ </a:t>
            </a:r>
            <a:r>
              <a:rPr lang="zh-CN" altLang="en-US" dirty="0"/>
              <a:t>静态生成（</a:t>
            </a:r>
            <a:r>
              <a:rPr lang="en-US" altLang="zh-CN" dirty="0"/>
              <a:t>SSG</a:t>
            </a:r>
            <a:r>
              <a:rPr lang="zh-CN" altLang="en-US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Tailwind CSS</a:t>
            </a:r>
            <a:r>
              <a:rPr lang="en-US" altLang="zh-CN" dirty="0"/>
              <a:t> </a:t>
            </a:r>
            <a:r>
              <a:rPr lang="zh-CN" altLang="en-US" dirty="0"/>
              <a:t> 原子化 </a:t>
            </a:r>
            <a:r>
              <a:rPr lang="en-US" altLang="zh-CN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err="1"/>
              <a:t>shadcn</a:t>
            </a:r>
            <a:r>
              <a:rPr lang="en-US" altLang="zh-CN" b="1" dirty="0"/>
              <a:t>/</a:t>
            </a:r>
            <a:r>
              <a:rPr lang="en-US" altLang="zh-CN" b="1" dirty="0" err="1"/>
              <a:t>ui</a:t>
            </a:r>
            <a:r>
              <a:rPr lang="en-US" altLang="zh-CN" dirty="0"/>
              <a:t> </a:t>
            </a:r>
            <a:r>
              <a:rPr lang="zh-CN" altLang="en-US" dirty="0"/>
              <a:t>快速构建美观界面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React Hook Form</a:t>
            </a:r>
            <a:r>
              <a:rPr lang="en-US" altLang="zh-CN" dirty="0"/>
              <a:t> </a:t>
            </a:r>
            <a:r>
              <a:rPr lang="zh-CN" altLang="en-US" dirty="0"/>
              <a:t> 高效管理表单输入</a:t>
            </a:r>
            <a:endParaRPr lang="en-US" altLang="zh-CN" dirty="0"/>
          </a:p>
          <a:p>
            <a:pPr>
              <a:buNone/>
            </a:pPr>
            <a:r>
              <a:rPr lang="zh-CN" altLang="en-US" b="1" dirty="0"/>
              <a:t>后端技术栈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Next.js API Routes</a:t>
            </a:r>
            <a:r>
              <a:rPr lang="zh-CN" altLang="en-US" dirty="0"/>
              <a:t> 作为后端 </a:t>
            </a:r>
            <a:r>
              <a:rPr lang="en-US" altLang="zh-CN" dirty="0"/>
              <a:t>API</a:t>
            </a:r>
            <a:r>
              <a:rPr lang="zh-CN" altLang="en-US" dirty="0"/>
              <a:t>，处理业务逻辑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MongoDB + Mongoose</a:t>
            </a:r>
            <a:r>
              <a:rPr lang="zh-CN" altLang="en-US" dirty="0"/>
              <a:t> 存储用户学习数据，管理数据库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Redis </a:t>
            </a:r>
            <a:r>
              <a:rPr lang="zh-CN" altLang="en-US" dirty="0"/>
              <a:t> 缓存 </a:t>
            </a:r>
            <a:r>
              <a:rPr lang="en-US" altLang="zh-CN" dirty="0"/>
              <a:t>AI </a:t>
            </a:r>
            <a:r>
              <a:rPr lang="zh-CN" altLang="en-US" dirty="0"/>
              <a:t>响应，加速数据读取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3C20BA-9615-BF73-E14F-EDF6BC778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5325367"/>
            <a:ext cx="1791801" cy="535683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85137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70D7E-1275-E9C1-31F0-AB96649B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4313"/>
            <a:ext cx="11029616" cy="988332"/>
          </a:xfrm>
        </p:spPr>
        <p:txBody>
          <a:bodyPr/>
          <a:lstStyle/>
          <a:p>
            <a:r>
              <a:rPr lang="zh-CN" altLang="en-US" dirty="0"/>
              <a:t>技术与工具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2AD58-DCCE-1D48-709D-39C9F664E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5200"/>
            <a:ext cx="10465498" cy="3625850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AI </a:t>
            </a:r>
            <a:r>
              <a:rPr lang="zh-CN" altLang="en-US" b="1" dirty="0"/>
              <a:t>对话 </a:t>
            </a:r>
            <a:r>
              <a:rPr lang="en-US" altLang="zh-CN" b="1" dirty="0"/>
              <a:t>&amp; </a:t>
            </a:r>
            <a:r>
              <a:rPr lang="zh-CN" altLang="en-US" b="1" dirty="0"/>
              <a:t>处理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err="1"/>
              <a:t>DeepSeek</a:t>
            </a:r>
            <a:r>
              <a:rPr lang="en-US" altLang="zh-CN" b="1" dirty="0"/>
              <a:t> API</a:t>
            </a:r>
            <a:r>
              <a:rPr lang="zh-CN" altLang="en-US" b="1" dirty="0"/>
              <a:t> </a:t>
            </a:r>
            <a:r>
              <a:rPr lang="zh-CN" altLang="en-US" dirty="0"/>
              <a:t>生成智能对话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 err="1"/>
              <a:t>LangChain</a:t>
            </a:r>
            <a:r>
              <a:rPr lang="zh-CN" altLang="en-US" b="1" dirty="0"/>
              <a:t>（尚未使用）</a:t>
            </a:r>
            <a:r>
              <a:rPr lang="zh-CN" altLang="en-US" dirty="0"/>
              <a:t> 优化上下文处理能力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OpenAI Whisper</a:t>
            </a:r>
            <a:r>
              <a:rPr lang="zh-CN" altLang="en-US" b="1" dirty="0"/>
              <a:t>（尚未使用）</a:t>
            </a:r>
            <a:r>
              <a:rPr lang="zh-CN" altLang="en-US" dirty="0"/>
              <a:t> 语音识别，支持语音输入单词学习</a:t>
            </a:r>
            <a:endParaRPr lang="en-US" altLang="zh-CN" dirty="0"/>
          </a:p>
          <a:p>
            <a:pPr>
              <a:buNone/>
            </a:pPr>
            <a:r>
              <a:rPr lang="zh-CN" altLang="en-US" b="1" dirty="0"/>
              <a:t>游戏化机制（尚未实现）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积分 </a:t>
            </a:r>
            <a:r>
              <a:rPr lang="en-US" altLang="zh-CN" b="1" dirty="0"/>
              <a:t>&amp; </a:t>
            </a:r>
            <a:r>
              <a:rPr lang="zh-CN" altLang="en-US" b="1" dirty="0"/>
              <a:t>任务系统</a:t>
            </a:r>
            <a:r>
              <a:rPr lang="zh-CN" altLang="en-US" dirty="0"/>
              <a:t>  通过数据库管理任务进度和奖励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Gamification API</a:t>
            </a:r>
            <a:r>
              <a:rPr lang="zh-CN" altLang="en-US" b="1" dirty="0"/>
              <a:t> </a:t>
            </a:r>
            <a:r>
              <a:rPr lang="zh-CN" altLang="en-US" dirty="0"/>
              <a:t>结合游戏化设计模式，提高用户黏性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B06857-8D51-56EB-2144-9943108A1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52727" y="4729018"/>
            <a:ext cx="758082" cy="113203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9112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>
            <a:extLst>
              <a:ext uri="{FF2B5EF4-FFF2-40B4-BE49-F238E27FC236}">
                <a16:creationId xmlns:a16="http://schemas.microsoft.com/office/drawing/2014/main" id="{B7000185-BAAF-F6E1-B62A-2BA58F06F82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Autofit/>
          </a:bodyPr>
          <a:lstStyle/>
          <a:p>
            <a:r>
              <a:rPr lang="zh-CN" altLang="en-US" sz="6600" dirty="0"/>
              <a:t>遇到的问题与解决方案</a:t>
            </a:r>
          </a:p>
        </p:txBody>
      </p:sp>
      <p:sp>
        <p:nvSpPr>
          <p:cNvPr id="6" name="竖排文字占位符 5">
            <a:extLst>
              <a:ext uri="{FF2B5EF4-FFF2-40B4-BE49-F238E27FC236}">
                <a16:creationId xmlns:a16="http://schemas.microsoft.com/office/drawing/2014/main" id="{F33D4B74-5E66-189B-48DF-90CF569CE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9085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>
            <a:extLst>
              <a:ext uri="{FF2B5EF4-FFF2-40B4-BE49-F238E27FC236}">
                <a16:creationId xmlns:a16="http://schemas.microsoft.com/office/drawing/2014/main" id="{BBAE74C6-4DA1-FBBA-1495-88FB3C991780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背景与动机</a:t>
            </a:r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08B9D8A5-221E-121A-D6A2-C0806CC96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12387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D4627-C3A9-635D-6A28-E27E5552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7"/>
            <a:ext cx="11029616" cy="1498345"/>
          </a:xfrm>
        </p:spPr>
        <p:txBody>
          <a:bodyPr>
            <a:normAutofit fontScale="90000"/>
          </a:bodyPr>
          <a:lstStyle/>
          <a:p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br>
              <a:rPr lang="en-US" altLang="zh-CN" sz="2800" dirty="0"/>
            </a:br>
            <a:r>
              <a:rPr lang="zh-CN" altLang="en-US" sz="2800" dirty="0"/>
              <a:t>遇到的问题与解决方案</a:t>
            </a:r>
            <a:r>
              <a:rPr lang="en-US" altLang="zh-CN" sz="2800" dirty="0"/>
              <a:t>1</a:t>
            </a:r>
            <a:br>
              <a:rPr lang="en-US" altLang="zh-CN" sz="2800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2582D-55D1-A61B-15C5-FF870F07A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/>
              <a:t>AI </a:t>
            </a:r>
            <a:r>
              <a:rPr lang="zh-CN" altLang="en-US" b="1" dirty="0"/>
              <a:t>生成的对话不够贴合用户学习场景</a:t>
            </a:r>
            <a:endParaRPr lang="en-US" altLang="zh-CN" b="1" dirty="0"/>
          </a:p>
          <a:p>
            <a:pPr>
              <a:buNone/>
            </a:pPr>
            <a:r>
              <a:rPr lang="zh-CN" altLang="en-US" b="1" dirty="0"/>
              <a:t>具体表现</a:t>
            </a:r>
          </a:p>
          <a:p>
            <a:pPr marL="0" indent="0">
              <a:buNone/>
            </a:pPr>
            <a:r>
              <a:rPr lang="zh-CN" altLang="en-US" b="1" dirty="0"/>
              <a:t>缺乏上下文记忆</a:t>
            </a:r>
            <a:r>
              <a:rPr lang="zh-CN" altLang="en-US" dirty="0"/>
              <a:t>：用户每次输入时，</a:t>
            </a:r>
            <a:r>
              <a:rPr lang="en-US" altLang="zh-CN" dirty="0"/>
              <a:t>AI </a:t>
            </a:r>
            <a:r>
              <a:rPr lang="zh-CN" altLang="en-US" dirty="0"/>
              <a:t>都是从零开始，总是重复使用一些词汇</a:t>
            </a:r>
            <a:br>
              <a:rPr lang="zh-CN" altLang="en-US" dirty="0"/>
            </a:br>
            <a:r>
              <a:rPr lang="zh-CN" altLang="en-US" b="1" dirty="0"/>
              <a:t>无法调整难度</a:t>
            </a:r>
            <a:r>
              <a:rPr lang="zh-CN" altLang="en-US" dirty="0"/>
              <a:t>：不同用户的英语水平不同，</a:t>
            </a:r>
            <a:r>
              <a:rPr lang="en-US" altLang="zh-CN" dirty="0"/>
              <a:t>AI </a:t>
            </a:r>
            <a:r>
              <a:rPr lang="zh-CN" altLang="en-US" dirty="0"/>
              <a:t>无法动态调整句式难度，使得部分用户觉得内容过难或过简单。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67EE13-C662-ECEA-AC96-B522B08E41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解决方案：引入 </a:t>
            </a:r>
            <a:r>
              <a:rPr lang="en-US" altLang="zh-CN" dirty="0" err="1"/>
              <a:t>LangChain</a:t>
            </a:r>
            <a:r>
              <a:rPr lang="en-US" altLang="zh-CN" dirty="0"/>
              <a:t> </a:t>
            </a:r>
            <a:r>
              <a:rPr lang="zh-CN" altLang="en-US" dirty="0"/>
              <a:t>优化 </a:t>
            </a:r>
            <a:r>
              <a:rPr lang="en-US" altLang="zh-CN" dirty="0"/>
              <a:t>AI </a:t>
            </a:r>
            <a:r>
              <a:rPr lang="zh-CN" altLang="en-US" dirty="0"/>
              <a:t>生成对话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b="1" dirty="0" err="1"/>
              <a:t>LangChain</a:t>
            </a:r>
            <a:r>
              <a:rPr lang="en-US" altLang="zh-CN" b="1" dirty="0"/>
              <a:t> </a:t>
            </a:r>
            <a:r>
              <a:rPr lang="zh-CN" altLang="en-US" b="1" dirty="0"/>
              <a:t>的 </a:t>
            </a:r>
            <a:r>
              <a:rPr lang="en-US" altLang="zh-CN" b="1" dirty="0"/>
              <a:t>Memory </a:t>
            </a:r>
            <a:r>
              <a:rPr lang="zh-CN" altLang="en-US" b="1" dirty="0"/>
              <a:t>机制，</a:t>
            </a:r>
            <a:r>
              <a:rPr lang="zh-CN" altLang="en-US" dirty="0"/>
              <a:t>引入 </a:t>
            </a:r>
            <a:r>
              <a:rPr lang="en-US" altLang="zh-CN" b="1" dirty="0" err="1"/>
              <a:t>ConversationChain</a:t>
            </a:r>
            <a:r>
              <a:rPr lang="en-US" altLang="zh-CN" dirty="0"/>
              <a:t> </a:t>
            </a:r>
            <a:r>
              <a:rPr lang="en-US" altLang="zh-CN" b="1" dirty="0" err="1"/>
              <a:t>MemoryVectorStore</a:t>
            </a:r>
            <a:r>
              <a:rPr lang="zh-CN" altLang="en-US" dirty="0"/>
              <a:t>，存储对话历史，使 </a:t>
            </a:r>
            <a:r>
              <a:rPr lang="en-US" altLang="zh-CN" dirty="0"/>
              <a:t>AI </a:t>
            </a:r>
            <a:r>
              <a:rPr lang="zh-CN" altLang="en-US" dirty="0"/>
              <a:t>具备“短期记忆”。</a:t>
            </a:r>
          </a:p>
        </p:txBody>
      </p:sp>
    </p:spTree>
    <p:extLst>
      <p:ext uri="{BB962C8B-B14F-4D97-AF65-F5344CB8AC3E}">
        <p14:creationId xmlns:p14="http://schemas.microsoft.com/office/powerpoint/2010/main" val="199719137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1E810-6255-AD46-134F-DAB0201A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遇到的问题与解决方案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03188-DAD9-A752-83EE-FB994D11ED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b="1" dirty="0"/>
              <a:t>Next.js app</a:t>
            </a:r>
            <a:r>
              <a:rPr lang="zh-CN" altLang="en-US" b="1" dirty="0"/>
              <a:t>目录与传统</a:t>
            </a:r>
            <a:r>
              <a:rPr lang="en-US" altLang="zh-CN" b="1" dirty="0"/>
              <a:t>pages</a:t>
            </a:r>
            <a:r>
              <a:rPr lang="zh-CN" altLang="en-US" b="1" dirty="0"/>
              <a:t>目录结构不同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5BE2B4E-4A1A-9741-7BA4-8FF902A46C6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6000" y="3429000"/>
            <a:ext cx="42178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学习 Next.js 13+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 目录的动态路由 </a:t>
            </a:r>
          </a:p>
        </p:txBody>
      </p:sp>
    </p:spTree>
    <p:extLst>
      <p:ext uri="{BB962C8B-B14F-4D97-AF65-F5344CB8AC3E}">
        <p14:creationId xmlns:p14="http://schemas.microsoft.com/office/powerpoint/2010/main" val="153643214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标题 4">
            <a:extLst>
              <a:ext uri="{FF2B5EF4-FFF2-40B4-BE49-F238E27FC236}">
                <a16:creationId xmlns:a16="http://schemas.microsoft.com/office/drawing/2014/main" id="{05289539-212B-9041-8AF0-D3602C7CD93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学习收获</a:t>
            </a:r>
          </a:p>
        </p:txBody>
      </p:sp>
      <p:sp>
        <p:nvSpPr>
          <p:cNvPr id="6" name="竖排文字占位符 5">
            <a:extLst>
              <a:ext uri="{FF2B5EF4-FFF2-40B4-BE49-F238E27FC236}">
                <a16:creationId xmlns:a16="http://schemas.microsoft.com/office/drawing/2014/main" id="{4926C2D5-7DA8-F4A3-3A2D-B91761652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74913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060DE-5110-C9DB-B8F2-6A4CDF13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学习收获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35632-99E7-6218-8891-FA151BC3F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9863706" cy="363304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b="1" dirty="0"/>
              <a:t>通过 </a:t>
            </a:r>
            <a:r>
              <a:rPr lang="en-US" altLang="zh-CN" b="1" dirty="0"/>
              <a:t>API </a:t>
            </a:r>
            <a:r>
              <a:rPr lang="zh-CN" altLang="en-US" b="1" dirty="0"/>
              <a:t>调用 </a:t>
            </a:r>
            <a:r>
              <a:rPr lang="en-US" altLang="zh-CN" b="1" dirty="0" err="1"/>
              <a:t>DeepSeek</a:t>
            </a:r>
            <a:r>
              <a:rPr lang="en-US" altLang="zh-CN" b="1" dirty="0"/>
              <a:t> </a:t>
            </a:r>
            <a:r>
              <a:rPr lang="zh-CN" altLang="en-US" b="1" dirty="0"/>
              <a:t>进行 </a:t>
            </a:r>
            <a:r>
              <a:rPr lang="en-US" altLang="zh-CN" b="1" dirty="0"/>
              <a:t>AI </a:t>
            </a:r>
            <a:r>
              <a:rPr lang="zh-CN" altLang="en-US" b="1" dirty="0"/>
              <a:t>对话 </a:t>
            </a:r>
          </a:p>
          <a:p>
            <a:pPr>
              <a:buNone/>
            </a:pPr>
            <a:r>
              <a:rPr lang="zh-CN" altLang="en-US" dirty="0"/>
              <a:t>在接入 </a:t>
            </a:r>
            <a:r>
              <a:rPr lang="en-US" altLang="zh-CN" b="1" dirty="0" err="1"/>
              <a:t>DeepSeek</a:t>
            </a:r>
            <a:r>
              <a:rPr lang="en-US" altLang="zh-CN" b="1" dirty="0"/>
              <a:t> API</a:t>
            </a:r>
            <a:r>
              <a:rPr lang="zh-CN" altLang="en-US" dirty="0"/>
              <a:t> 过程中，我深入理解了 </a:t>
            </a:r>
            <a:r>
              <a:rPr lang="zh-CN" altLang="en-US" b="1" dirty="0"/>
              <a:t>如何与大语言模型（</a:t>
            </a:r>
            <a:r>
              <a:rPr lang="en-US" altLang="zh-CN" b="1" dirty="0"/>
              <a:t>LLM</a:t>
            </a:r>
            <a:r>
              <a:rPr lang="zh-CN" altLang="en-US" b="1" dirty="0"/>
              <a:t>）交互</a:t>
            </a:r>
            <a:r>
              <a:rPr lang="zh-CN" altLang="en-US" dirty="0"/>
              <a:t>，主要有以下收获：</a:t>
            </a:r>
          </a:p>
          <a:p>
            <a:pPr>
              <a:buNone/>
            </a:pPr>
            <a:r>
              <a:rPr lang="zh-CN" altLang="en-US" b="1" dirty="0"/>
              <a:t>理解 </a:t>
            </a:r>
            <a:r>
              <a:rPr lang="en-US" altLang="zh-CN" b="1" dirty="0"/>
              <a:t>API </a:t>
            </a:r>
            <a:r>
              <a:rPr lang="zh-CN" altLang="en-US" b="1" dirty="0"/>
              <a:t>结构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需要在请求头中传递 </a:t>
            </a:r>
            <a:r>
              <a:rPr lang="en-US" altLang="zh-CN" b="1" dirty="0"/>
              <a:t>API Key</a:t>
            </a:r>
            <a:r>
              <a:rPr lang="zh-CN" altLang="en-US" dirty="0"/>
              <a:t> 进行身份验证（在官网上创建自己的</a:t>
            </a:r>
            <a:r>
              <a:rPr lang="en-US" altLang="zh-CN" dirty="0" err="1"/>
              <a:t>api</a:t>
            </a:r>
            <a:r>
              <a:rPr lang="en-US" altLang="zh-CN" dirty="0"/>
              <a:t>-key</a:t>
            </a:r>
            <a:r>
              <a:rPr lang="zh-CN" altLang="en-US" dirty="0"/>
              <a:t>并充值获得</a:t>
            </a:r>
            <a:r>
              <a:rPr lang="en-US" altLang="zh-CN" dirty="0"/>
              <a:t>token</a:t>
            </a:r>
            <a:r>
              <a:rPr lang="zh-CN" altLang="en-US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请求体需要指定 </a:t>
            </a:r>
            <a:r>
              <a:rPr lang="zh-CN" altLang="en-US" b="1" dirty="0"/>
              <a:t>模型类型（</a:t>
            </a:r>
            <a:r>
              <a:rPr lang="en-US" altLang="zh-CN" b="1" dirty="0" err="1"/>
              <a:t>deepseek</a:t>
            </a:r>
            <a:r>
              <a:rPr lang="en-US" altLang="zh-CN" b="1" dirty="0"/>
              <a:t>-chat</a:t>
            </a:r>
            <a:r>
              <a:rPr lang="zh-CN" altLang="en-US" b="1" dirty="0"/>
              <a:t>）</a:t>
            </a:r>
            <a:r>
              <a:rPr lang="zh-CN" altLang="en-US" dirty="0"/>
              <a:t>、</a:t>
            </a:r>
            <a:r>
              <a:rPr lang="zh-CN" altLang="en-US" b="1" dirty="0"/>
              <a:t>对话上下文（</a:t>
            </a:r>
            <a:r>
              <a:rPr lang="en-US" altLang="zh-CN" b="1" dirty="0"/>
              <a:t>messages</a:t>
            </a:r>
            <a:r>
              <a:rPr lang="zh-CN" altLang="en-US" b="1" dirty="0"/>
              <a:t>）</a:t>
            </a:r>
            <a:r>
              <a:rPr lang="zh-CN" altLang="en-US" dirty="0"/>
              <a:t> 等参数。</a:t>
            </a:r>
          </a:p>
          <a:p>
            <a:pPr>
              <a:buNone/>
            </a:pPr>
            <a:r>
              <a:rPr lang="zh-CN" altLang="en-US" b="1" dirty="0"/>
              <a:t>构造 </a:t>
            </a:r>
            <a:r>
              <a:rPr lang="en-US" altLang="zh-CN" b="1" dirty="0"/>
              <a:t>Prompt </a:t>
            </a:r>
            <a:r>
              <a:rPr lang="zh-CN" altLang="en-US" b="1" dirty="0"/>
              <a:t>影响 </a:t>
            </a:r>
            <a:r>
              <a:rPr lang="en-US" altLang="zh-CN" b="1" dirty="0"/>
              <a:t>AI </a:t>
            </a:r>
            <a:r>
              <a:rPr lang="zh-CN" altLang="en-US" b="1" dirty="0"/>
              <a:t>生成质量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发现如果不加约束，</a:t>
            </a:r>
            <a:r>
              <a:rPr lang="en-US" altLang="zh-CN" dirty="0"/>
              <a:t>AI </a:t>
            </a:r>
            <a:r>
              <a:rPr lang="zh-CN" altLang="en-US" dirty="0"/>
              <a:t>的回答容易偏离学习场景。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通过 </a:t>
            </a:r>
            <a:r>
              <a:rPr lang="zh-CN" altLang="en-US" b="1" dirty="0"/>
              <a:t>明确话题和规定必须使用的单词</a:t>
            </a:r>
            <a:r>
              <a:rPr lang="zh-CN" altLang="en-US" dirty="0"/>
              <a:t>，使 </a:t>
            </a:r>
            <a:r>
              <a:rPr lang="en-US" altLang="zh-CN" dirty="0"/>
              <a:t>AI </a:t>
            </a:r>
            <a:r>
              <a:rPr lang="zh-CN" altLang="en-US" dirty="0"/>
              <a:t>生成的内容更加贴合用户学习需求。</a:t>
            </a:r>
          </a:p>
          <a:p>
            <a:pPr>
              <a:buNone/>
            </a:pPr>
            <a:r>
              <a:rPr lang="zh-CN" altLang="en-US" b="1" dirty="0"/>
              <a:t>处理 </a:t>
            </a:r>
            <a:r>
              <a:rPr lang="en-US" altLang="zh-CN" b="1" dirty="0"/>
              <a:t>API </a:t>
            </a:r>
            <a:r>
              <a:rPr lang="zh-CN" altLang="en-US" b="1" dirty="0"/>
              <a:t>响应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API </a:t>
            </a:r>
            <a:r>
              <a:rPr lang="zh-CN" altLang="en-US" dirty="0"/>
              <a:t>返回的 </a:t>
            </a:r>
            <a:r>
              <a:rPr lang="en-US" altLang="zh-CN" dirty="0"/>
              <a:t>JSON </a:t>
            </a:r>
            <a:r>
              <a:rPr lang="zh-CN" altLang="en-US" dirty="0"/>
              <a:t>数据包含多个字段，需要正确解析 </a:t>
            </a:r>
            <a:r>
              <a:rPr lang="en-US" altLang="zh-CN" b="1" dirty="0" err="1"/>
              <a:t>data.choices</a:t>
            </a:r>
            <a:r>
              <a:rPr lang="en-US" altLang="zh-CN" b="1" dirty="0"/>
              <a:t>[0].message</a:t>
            </a:r>
            <a:r>
              <a:rPr lang="zh-CN" altLang="en-US" dirty="0"/>
              <a:t> 才能得到最终 </a:t>
            </a:r>
            <a:r>
              <a:rPr lang="en-US" altLang="zh-CN" dirty="0"/>
              <a:t>AI </a:t>
            </a:r>
            <a:r>
              <a:rPr lang="zh-CN" altLang="en-US" dirty="0"/>
              <a:t>的回答。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32E09-5D06-0F39-F045-8C7409277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8213" y="4600280"/>
            <a:ext cx="562595" cy="1260770"/>
          </a:xfrm>
        </p:spPr>
        <p:txBody>
          <a:bodyPr>
            <a:normAutofit fontScale="92500" lnSpcReduction="2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99925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79B5D-F3B0-0416-A949-7A310216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652F5-48C9-C6EE-14FC-B8ECB81359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1085B4-2B2F-161E-F96C-56D81CCDC7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045684-9BD7-08C3-A00E-26CC019DC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24" y="384265"/>
            <a:ext cx="11717385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7016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90B3-3088-3AF9-FC3F-93C3DBFE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0FE09-EDD4-5E30-1AFA-EB9BE0B642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F40C0-8BC2-A174-54EB-DB420E2FC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C6DF86-E78E-41D5-ECB5-789AE320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83" y="319688"/>
            <a:ext cx="11348756" cy="610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333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59A18-0B8C-BB21-8862-9262CC74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学习收获</a:t>
            </a:r>
            <a:r>
              <a:rPr lang="en-US" altLang="zh-CN" dirty="0"/>
              <a:t>2:Debug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58C9BF-6606-5836-676C-B432D8865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15781" y="5144655"/>
            <a:ext cx="1524001" cy="1154545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01D3E2-DD19-BEAB-3BF1-79703806229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2336367"/>
            <a:ext cx="1144455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在开发 AI 对话功能时，我需要调用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DeepSeek API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，但有时候会遇到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API 没有返回正确数据或响应时间过长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的问题。</a:t>
            </a:r>
            <a:endParaRPr kumimoji="0" lang="zh-CN" altLang="zh-CN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Debug 过程：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检查 Network（网络）请求</a:t>
            </a:r>
            <a:endParaRPr kumimoji="0" lang="zh-CN" altLang="zh-C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在浏览器的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开发者工具（F12） → Network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选项卡中，找到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chat.ts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</a:rPr>
              <a:t> 相关的 API 请求，查看：</a:t>
            </a:r>
            <a:endParaRPr kumimoji="0" lang="zh-CN" altLang="zh-C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Request Headers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（请求头）是否正确传递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Authorization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</a:rPr>
              <a:t>（API Key）。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Request Payload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（请求体）是否正确包含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model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</a:rPr>
              <a:t>、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messages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</a:rPr>
              <a:t> 等参数。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Response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（响应内容）是否返回正确的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choices[0].message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</a:rPr>
              <a:t>，或者是否有错误信息。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在 Server 端打印 API 响应</a:t>
            </a:r>
            <a:endParaRPr kumimoji="0" lang="zh-CN" altLang="zh-C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在 Next.js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API 端点（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pages/api/chat.ts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</a:rPr>
              <a:t>）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添加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console.log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</a:rPr>
              <a:t> 语句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/>
              <a:t>可以在 </a:t>
            </a:r>
            <a:r>
              <a:rPr lang="zh-CN" altLang="en-US" b="1" dirty="0"/>
              <a:t>终端（</a:t>
            </a:r>
            <a:r>
              <a:rPr lang="en-US" altLang="zh-CN" b="1" dirty="0"/>
              <a:t>Server Log</a:t>
            </a:r>
            <a:r>
              <a:rPr lang="zh-CN" altLang="en-US" b="1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里看到 </a:t>
            </a:r>
            <a:r>
              <a:rPr lang="en-US" altLang="zh-CN" dirty="0"/>
              <a:t>AI </a:t>
            </a:r>
            <a:r>
              <a:rPr lang="zh-CN" altLang="en-US" dirty="0"/>
              <a:t>返回的完整数据，判断是 </a:t>
            </a:r>
            <a:r>
              <a:rPr lang="en-US" altLang="zh-CN" b="1" dirty="0"/>
              <a:t>API </a:t>
            </a:r>
            <a:r>
              <a:rPr lang="zh-CN" altLang="en-US" b="1" dirty="0"/>
              <a:t>没返回结果</a:t>
            </a:r>
            <a:r>
              <a:rPr lang="zh-CN" altLang="en-US" dirty="0"/>
              <a:t> 还是 </a:t>
            </a:r>
            <a:r>
              <a:rPr lang="zh-CN" altLang="en-US" b="1" dirty="0"/>
              <a:t>前端解析有问题</a:t>
            </a:r>
            <a:r>
              <a:rPr lang="zh-CN" altLang="en-US" dirty="0"/>
              <a:t>。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5657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689E1-6D24-D8B2-A3A6-F3BE9C95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学习收获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22FFC9-E908-5D80-2557-348B1792F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12945" y="5421745"/>
            <a:ext cx="397864" cy="43930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7238411-E1F8-E794-7825-FDAE24EACF5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3167363"/>
            <a:ext cx="100960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在 Debug 过程中，我主要用到：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浏览器开发者工具（DevTools）</a:t>
            </a:r>
            <a:endParaRPr kumimoji="0" lang="zh-CN" altLang="zh-C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Network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</a:rPr>
              <a:t> 监控 API 请求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Console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</a:rPr>
              <a:t> 输出调试信息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Server 端日志</a:t>
            </a:r>
            <a:endParaRPr kumimoji="0" lang="zh-CN" altLang="zh-C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console.log()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</a:rPr>
              <a:t> 打印 API 响应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3764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62D5F-62E7-874B-4EAF-18640FDA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学习收获</a:t>
            </a:r>
            <a:r>
              <a:rPr lang="en-US" altLang="zh-CN" dirty="0"/>
              <a:t>3</a:t>
            </a:r>
            <a:r>
              <a:rPr lang="zh-CN" altLang="en-US" dirty="0"/>
              <a:t>：前端与后端信息交互机制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AA285E5-E641-2AB9-D258-161ED3B8756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3721361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27BAF8C-05D6-B437-BF6F-20DA77B03E3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19022" y="1920867"/>
            <a:ext cx="1153841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学习收获：前端与后端信息交互机制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在本次学习中，我深入理解了前端与后端的信息交互机制，特别是在 React 应用中使用的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fetch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</a:rPr>
              <a:t> API 进行消息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</a:rPr>
              <a:t>发送和接收的过程。以下是我的学习总结：</a:t>
            </a:r>
            <a:endParaRPr kumimoji="0" lang="zh-CN" altLang="zh-CN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1. 消息传递机制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在 React 应用中，用户的输入通过事件处理函数（如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handleSend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</a:rPr>
              <a:t>）获取。函数首先会检查输入是否合法，然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</a:rPr>
              <a:t>后将输入的消息添加到本地消息状态中，更新 UI。</a:t>
            </a:r>
            <a:endParaRPr kumimoji="0" lang="zh-CN" altLang="zh-C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通过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setMessages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</a:rPr>
              <a:t> 方法，用户发送的消息会以指定的格式（如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{ role: "user", content: input 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</a:rPr>
              <a:t>）加入到消息列表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</a:rPr>
              <a:t>中，显示在前端界面上。</a:t>
            </a:r>
            <a:endParaRPr kumimoji="0" lang="zh-CN" altLang="zh-C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2. 前端与后端的交互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fetch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</a:rPr>
              <a:t> API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：用于向后端发送 HTTP 请求，这里使用了 POST 请求将用户的消息、话题、以及限定词汇发送给后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端进行处理。请求的主体是 JSON 格式的数据，包含了用户输入、当前话题、以及话题相关的词汇。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异步操作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：使用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async/await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</a:rPr>
              <a:t> 处理异步请求，确保在获取响应前不会阻塞代码执行。</a:t>
            </a:r>
            <a:endParaRPr kumimoji="0" lang="zh-CN" altLang="zh-C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2951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8D2E2-7E2E-3190-7A5B-BF36C22F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E0F0A4-53EF-A07A-056F-9B801CC796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E537B4-EC34-9F85-351E-69EEDED440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F48036-4555-D085-22F5-339CD63B5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89" y="258731"/>
            <a:ext cx="10188138" cy="659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890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0A8FB-58F5-A00C-42AD-680108897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D29DA-82E8-71D3-49CE-B1735701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多数人苦于对大量单词的枯燥复习，因而对高效、有趣的学习工具有着迫切需求，因而有想法去开发一款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驱动的单词记忆游戏应用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为语言学习者提供基于记忆曲线的游戏化单词学习工具，通过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驱动的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NPC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互动提升学习效果。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核心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价值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通过主动对话练习替代被动记忆，提升长期记忆留存率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20%+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。让使用者通过反复看到单词，结合语境进行理解，完成对单词的主动记忆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110087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FED84-8FE5-74CB-A900-93478219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学习收获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 React Hook</a:t>
            </a:r>
            <a:r>
              <a:rPr lang="zh-CN" altLang="en-US" dirty="0"/>
              <a:t>（</a:t>
            </a:r>
            <a:r>
              <a:rPr lang="en-US" altLang="zh-CN" dirty="0" err="1"/>
              <a:t>usestate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BBE32E-7D3F-87BE-501A-533C5B627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98909" y="4872718"/>
            <a:ext cx="711900" cy="98833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8C300CB-854C-F6E3-7CC2-A2BD1FEFD6C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3444363"/>
            <a:ext cx="106410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深入理解了 React Hook 在前端消息交互中的重要作用，尤其是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useState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</a:rPr>
              <a:t> 在管理应用状态方面的使用。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</a:rPr>
              <a:t>以下是我的总结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</a:rPr>
              <a:t>（以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effectLst/>
              </a:rPr>
              <a:t>usestate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</a:rPr>
              <a:t>为例）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</a:rPr>
              <a:t>：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9753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5049E-76DE-66A6-2C82-F16274F6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学习收获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 React Hook</a:t>
            </a:r>
            <a:r>
              <a:rPr lang="zh-CN" altLang="en-US" dirty="0"/>
              <a:t>（</a:t>
            </a:r>
            <a:r>
              <a:rPr lang="en-US" altLang="zh-CN" dirty="0" err="1"/>
              <a:t>usestate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AFF93-3F80-E2A4-0D2E-0DCB4472A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 flipH="1">
            <a:off x="10021454" y="5140011"/>
            <a:ext cx="2170544" cy="12607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22E93-1F7E-C074-704C-8EF5126B0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36727" y="5140011"/>
            <a:ext cx="1774082" cy="72103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81E7BC-3087-6C66-ADF7-6B5A7CFF98F8}"/>
              </a:ext>
            </a:extLst>
          </p:cNvPr>
          <p:cNvSpPr txBox="1"/>
          <p:nvPr/>
        </p:nvSpPr>
        <p:spPr>
          <a:xfrm>
            <a:off x="489528" y="2228003"/>
            <a:ext cx="107141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 handleSend 代码中，我们使用了 useState 来管理用户输入和消息列表：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const [messages, setMessages] = useState&lt;{ role: string; content: string }[]&gt;([]); const [input, setInput] = useState(""); </a:t>
            </a:r>
            <a:endParaRPr kumimoji="0" lang="zh-CN" altLang="zh-CN" b="1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setMessages([...messages, { role: "user", content: input }]);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useState 让 messages 存储聊天消息，并且在新消息到来时更新 UI。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setMessages([...messages, newMessage])：这里创建了一个新的数组，在旧的消息列表基础上，追加用户的新消息。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由于 React 的状态更新是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异步的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，所以这样写可以确保新消息不会覆盖掉之前的消息。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在接收到 AI 回复后，我们也会调用 setMessages 更新消息列表：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setMessages((prev) =&gt; [...prev, { role: "ai", content: data.reply.content }]);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prev 代表旧的 messages 状态，直接在其基础上追加新消息。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这种方式更安全，确保状态不会因为异步更新而出错。</a:t>
            </a:r>
          </a:p>
        </p:txBody>
      </p:sp>
    </p:spTree>
    <p:extLst>
      <p:ext uri="{BB962C8B-B14F-4D97-AF65-F5344CB8AC3E}">
        <p14:creationId xmlns:p14="http://schemas.microsoft.com/office/powerpoint/2010/main" val="5015146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A134E-57DF-4B57-DA04-02D13C89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39C8E7-375C-5E6A-D964-733C3F5B4D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3824" y="389827"/>
            <a:ext cx="9015557" cy="5873327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F3B28D-4F88-F586-C42B-F3B115211D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9516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长方形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长方形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长方形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长方形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>
                <a:solidFill>
                  <a:srgbClr val="FFFFFF"/>
                </a:solidFill>
              </a:rPr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zh-CN" altLang="en-US" dirty="0">
              <a:solidFill>
                <a:schemeClr val="bg2"/>
              </a:solidFill>
            </a:endParaRPr>
          </a:p>
          <a:p>
            <a:pPr rtl="0"/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5" name="图片 4" descr="数字编号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>
            <a:extLst>
              <a:ext uri="{FF2B5EF4-FFF2-40B4-BE49-F238E27FC236}">
                <a16:creationId xmlns:a16="http://schemas.microsoft.com/office/drawing/2014/main" id="{20567917-223C-EA65-7C93-E1CE28B09CA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主要功能</a:t>
            </a:r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088CDBA6-07B3-A1A3-CF9D-7595EE35A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765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60538-A4CF-BB36-59B2-A00C037E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主要功能</a:t>
            </a:r>
            <a:r>
              <a:rPr lang="en-US" altLang="zh-CN" dirty="0"/>
              <a:t>1</a:t>
            </a:r>
            <a:r>
              <a:rPr lang="zh-CN" altLang="en-US" dirty="0"/>
              <a:t>：智能复习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4FAD6-0BF9-8BDA-EDBB-3DD81998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/>
              <a:t>1.</a:t>
            </a:r>
            <a:r>
              <a:rPr lang="zh-CN" altLang="en-US" b="1" dirty="0"/>
              <a:t>智能复习系统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采用 </a:t>
            </a:r>
            <a:r>
              <a:rPr lang="zh-CN" altLang="en-US" b="1" dirty="0"/>
              <a:t>艾宾浩斯遗忘曲线</a:t>
            </a:r>
            <a:r>
              <a:rPr lang="zh-CN" altLang="en-US" dirty="0"/>
              <a:t> 调整单词复习计划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记录用户学习进度，标记 </a:t>
            </a:r>
            <a:r>
              <a:rPr lang="zh-CN" altLang="en-US" b="1" dirty="0"/>
              <a:t>单词掌握度</a:t>
            </a:r>
            <a:r>
              <a:rPr lang="zh-CN" altLang="en-US" dirty="0"/>
              <a:t>，智能安排复习时间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通过 </a:t>
            </a:r>
            <a:r>
              <a:rPr lang="zh-CN" altLang="en-US" b="1" dirty="0"/>
              <a:t>测验 </a:t>
            </a:r>
            <a:r>
              <a:rPr lang="en-US" altLang="zh-CN" b="1" dirty="0"/>
              <a:t>&amp; </a:t>
            </a:r>
            <a:r>
              <a:rPr lang="zh-CN" altLang="en-US" b="1" dirty="0"/>
              <a:t>反馈</a:t>
            </a:r>
            <a:r>
              <a:rPr lang="zh-CN" altLang="en-US" dirty="0"/>
              <a:t> 让用户巩固记忆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7667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435B3-467E-3A7F-5C3F-BB6B381B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主要功能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AI</a:t>
            </a:r>
            <a:r>
              <a:rPr lang="zh-CN" altLang="en-US" dirty="0"/>
              <a:t>对话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12857-2BD5-933B-7D3D-928E5B6F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/>
              <a:t>AI </a:t>
            </a:r>
            <a:r>
              <a:rPr lang="zh-CN" altLang="en-US" b="1" dirty="0"/>
              <a:t>对话引擎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连接 </a:t>
            </a:r>
            <a:r>
              <a:rPr lang="en-US" altLang="zh-CN" b="1" dirty="0" err="1"/>
              <a:t>DeepSeek</a:t>
            </a:r>
            <a:r>
              <a:rPr lang="en-US" altLang="zh-CN" b="1" dirty="0"/>
              <a:t> API</a:t>
            </a:r>
            <a:r>
              <a:rPr lang="zh-CN" altLang="en-US" dirty="0"/>
              <a:t>，生成 </a:t>
            </a:r>
            <a:r>
              <a:rPr lang="zh-CN" altLang="en-US" b="1" dirty="0"/>
              <a:t>包含目标单词的对话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支持 </a:t>
            </a:r>
            <a:r>
              <a:rPr lang="zh-CN" altLang="en-US" b="1" dirty="0"/>
              <a:t>用户自行选择感兴趣的主题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围绕用户选择的主题进行对话，会反复使用到该主题下的常用词汇，并会用中文标注出来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智能标注 </a:t>
            </a:r>
            <a:r>
              <a:rPr lang="zh-CN" altLang="en-US" b="1" dirty="0"/>
              <a:t>目标单词</a:t>
            </a:r>
            <a:r>
              <a:rPr lang="zh-CN" altLang="en-US" dirty="0"/>
              <a:t>，帮助用户识记，会额外标记多个难度较高的单词，拓展用户词汇量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支持导入新的主题以及与该主题相关的单词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80222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5F90F-514E-6C1C-984E-A4B662B7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主要功能</a:t>
            </a:r>
            <a:r>
              <a:rPr lang="en-US" altLang="zh-CN" dirty="0"/>
              <a:t>3</a:t>
            </a:r>
            <a:r>
              <a:rPr lang="zh-CN" altLang="en-US" dirty="0"/>
              <a:t>：游戏化机制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AEA649-F0C1-DC5E-2B43-8F1F15B1E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220967"/>
            <a:ext cx="8449429" cy="159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b="1" dirty="0"/>
              <a:t>游戏化机制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每日会有每日任务系统，</a:t>
            </a:r>
            <a:r>
              <a:rPr lang="zh-CN" altLang="en-US" dirty="0"/>
              <a:t>做完每日任务可以获得积分奖励，解锁成就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积分系统</a:t>
            </a:r>
            <a:r>
              <a:rPr lang="zh-CN" altLang="en-US" dirty="0"/>
              <a:t>：学习 </a:t>
            </a:r>
            <a:r>
              <a:rPr lang="en-US" altLang="zh-CN" dirty="0"/>
              <a:t>&amp; </a:t>
            </a:r>
            <a:r>
              <a:rPr lang="zh-CN" altLang="en-US" dirty="0"/>
              <a:t>复习亦可获得积分，可以将积分用于解锁新场景和对话角色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每日任务 </a:t>
            </a:r>
            <a:r>
              <a:rPr lang="en-US" altLang="zh-CN" b="1" dirty="0"/>
              <a:t>&amp; </a:t>
            </a:r>
            <a:r>
              <a:rPr lang="zh-CN" altLang="en-US" b="1" dirty="0"/>
              <a:t>挑战任务</a:t>
            </a:r>
            <a:r>
              <a:rPr lang="zh-CN" altLang="en-US" dirty="0"/>
              <a:t>，保持用户活跃度</a:t>
            </a:r>
          </a:p>
        </p:txBody>
      </p:sp>
    </p:spTree>
    <p:extLst>
      <p:ext uri="{BB962C8B-B14F-4D97-AF65-F5344CB8AC3E}">
        <p14:creationId xmlns:p14="http://schemas.microsoft.com/office/powerpoint/2010/main" val="6173371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>
            <a:extLst>
              <a:ext uri="{FF2B5EF4-FFF2-40B4-BE49-F238E27FC236}">
                <a16:creationId xmlns:a16="http://schemas.microsoft.com/office/drawing/2014/main" id="{9E105D7A-F3DC-E99E-4B44-DC10EF3F9237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功能模块</a:t>
            </a:r>
          </a:p>
        </p:txBody>
      </p:sp>
      <p:sp>
        <p:nvSpPr>
          <p:cNvPr id="5" name="竖排文字占位符 4">
            <a:extLst>
              <a:ext uri="{FF2B5EF4-FFF2-40B4-BE49-F238E27FC236}">
                <a16:creationId xmlns:a16="http://schemas.microsoft.com/office/drawing/2014/main" id="{195511C2-1115-CB16-F001-1A7CD9A87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2085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2F100-CF24-51EC-F324-C9D3C3B8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53404-36C1-ACDD-F2A4-A0F4FD0EA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四大模块：智能复习系统，</a:t>
            </a:r>
            <a:r>
              <a:rPr lang="en-US" altLang="zh-CN" dirty="0"/>
              <a:t>AI</a:t>
            </a:r>
            <a:r>
              <a:rPr lang="zh-CN" altLang="en-US" dirty="0"/>
              <a:t>对话引擎，游戏化机制（成就墙），个人学习数据总览（支持学习进度可视化）</a:t>
            </a:r>
            <a:endParaRPr lang="en-US" altLang="zh-CN" dirty="0"/>
          </a:p>
          <a:p>
            <a:r>
              <a:rPr lang="zh-CN" altLang="en-US" dirty="0"/>
              <a:t>这些功能共同打造了一款 </a:t>
            </a:r>
            <a:r>
              <a:rPr lang="zh-CN" altLang="en-US" b="1" dirty="0"/>
              <a:t>智能、互动、富有趣味性的单词学习工具</a:t>
            </a:r>
            <a:r>
              <a:rPr lang="zh-CN" altLang="en-US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4348171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自定义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584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 驱动的游戏化单词学习工具</Template>
  <TotalTime>0</TotalTime>
  <Words>1646</Words>
  <Application>Microsoft Office PowerPoint</Application>
  <PresentationFormat>宽屏</PresentationFormat>
  <Paragraphs>139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Arial Unicode MS</vt:lpstr>
      <vt:lpstr>Microsoft YaHei UI</vt:lpstr>
      <vt:lpstr>等线</vt:lpstr>
      <vt:lpstr>Arial</vt:lpstr>
      <vt:lpstr>Wingdings 2</vt:lpstr>
      <vt:lpstr>自定义</vt:lpstr>
      <vt:lpstr>AI 驱动的游戏化单词学习工具 - 中期汇报</vt:lpstr>
      <vt:lpstr>背景与动机</vt:lpstr>
      <vt:lpstr>背景</vt:lpstr>
      <vt:lpstr>主要功能</vt:lpstr>
      <vt:lpstr>主要功能1：智能复习</vt:lpstr>
      <vt:lpstr>主要功能2：AI对话</vt:lpstr>
      <vt:lpstr>主要功能3：游戏化机制</vt:lpstr>
      <vt:lpstr>功能模块</vt:lpstr>
      <vt:lpstr>功能模块</vt:lpstr>
      <vt:lpstr>项目进展</vt:lpstr>
      <vt:lpstr>项目进展</vt:lpstr>
      <vt:lpstr>首页</vt:lpstr>
      <vt:lpstr>对话页（可以自选主题）</vt:lpstr>
      <vt:lpstr>对话页聊天功能演示</vt:lpstr>
      <vt:lpstr>其他页面（尚未开发完全）</vt:lpstr>
      <vt:lpstr>技术与工具</vt:lpstr>
      <vt:lpstr>技术与工具</vt:lpstr>
      <vt:lpstr>技术与工具</vt:lpstr>
      <vt:lpstr>遇到的问题与解决方案</vt:lpstr>
      <vt:lpstr>                                遇到的问题与解决方案1 </vt:lpstr>
      <vt:lpstr>遇到的问题与解决方案2</vt:lpstr>
      <vt:lpstr>学习收获</vt:lpstr>
      <vt:lpstr>学习收获1</vt:lpstr>
      <vt:lpstr>PowerPoint 演示文稿</vt:lpstr>
      <vt:lpstr>PowerPoint 演示文稿</vt:lpstr>
      <vt:lpstr>学习收获2:Debug</vt:lpstr>
      <vt:lpstr>学习收获2</vt:lpstr>
      <vt:lpstr>学习收获3：前端与后端信息交互机制</vt:lpstr>
      <vt:lpstr>PowerPoint 演示文稿</vt:lpstr>
      <vt:lpstr>学习收获4： React Hook（usestate）</vt:lpstr>
      <vt:lpstr>学习收获4： React Hook（usestate）</vt:lpstr>
      <vt:lpstr>PowerPoint 演示文稿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荣 傅</dc:creator>
  <cp:lastModifiedBy>荣 傅</cp:lastModifiedBy>
  <cp:revision>1</cp:revision>
  <dcterms:created xsi:type="dcterms:W3CDTF">2025-04-02T06:13:25Z</dcterms:created>
  <dcterms:modified xsi:type="dcterms:W3CDTF">2025-04-02T06:13:33Z</dcterms:modified>
</cp:coreProperties>
</file>