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1" r:id="rId5"/>
  </p:sldMasterIdLst>
  <p:notesMasterIdLst>
    <p:notesMasterId r:id="rId10"/>
  </p:notesMasterIdLst>
  <p:handoutMasterIdLst>
    <p:handoutMasterId r:id="rId11"/>
  </p:handoutMasterIdLst>
  <p:sldIdLst>
    <p:sldId id="327" r:id="rId6"/>
    <p:sldId id="378" r:id="rId7"/>
    <p:sldId id="370" r:id="rId8"/>
    <p:sldId id="280" r:id="rId9"/>
  </p:sldIdLst>
  <p:sldSz cx="9144000" cy="5143500" type="screen16x9"/>
  <p:notesSz cx="6934200" cy="92202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8" userDrawn="1">
          <p15:clr>
            <a:srgbClr val="A4A3A4"/>
          </p15:clr>
        </p15:guide>
        <p15:guide id="2" pos="230" userDrawn="1">
          <p15:clr>
            <a:srgbClr val="A4A3A4"/>
          </p15:clr>
        </p15:guide>
        <p15:guide id="3" pos="5530" userDrawn="1">
          <p15:clr>
            <a:srgbClr val="A4A3A4"/>
          </p15:clr>
        </p15:guide>
        <p15:guide id="4" orient="horz" pos="238" userDrawn="1">
          <p15:clr>
            <a:srgbClr val="A4A3A4"/>
          </p15:clr>
        </p15:guide>
        <p15:guide id="5" pos="1901" userDrawn="1">
          <p15:clr>
            <a:srgbClr val="A4A3A4"/>
          </p15:clr>
        </p15:guide>
        <p15:guide id="6" pos="2045" userDrawn="1">
          <p15:clr>
            <a:srgbClr val="A4A3A4"/>
          </p15:clr>
        </p15:guide>
        <p15:guide id="7" pos="2794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2966" userDrawn="1">
          <p15:clr>
            <a:srgbClr val="A4A3A4"/>
          </p15:clr>
        </p15:guide>
        <p15:guide id="10" pos="3715" userDrawn="1">
          <p15:clr>
            <a:srgbClr val="A4A3A4"/>
          </p15:clr>
        </p15:guide>
        <p15:guide id="11" pos="3859" userDrawn="1">
          <p15:clr>
            <a:srgbClr val="A4A3A4"/>
          </p15:clr>
        </p15:guide>
        <p15:guide id="12" pos="4694" userDrawn="1">
          <p15:clr>
            <a:srgbClr val="A4A3A4"/>
          </p15:clr>
        </p15:guide>
        <p15:guide id="13" orient="horz" pos="2772" userDrawn="1">
          <p15:clr>
            <a:srgbClr val="A4A3A4"/>
          </p15:clr>
        </p15:guide>
        <p15:guide id="14" orient="horz" pos="3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695795D-5CAC-4168-BC64-DEF0069A662E}">
  <a:tblStyle styleId="{3695795D-5CAC-4168-BC64-DEF0069A662E}" styleName="Perspecta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77"/>
  </p:normalViewPr>
  <p:slideViewPr>
    <p:cSldViewPr snapToObjects="1" showGuides="1">
      <p:cViewPr varScale="1">
        <p:scale>
          <a:sx n="135" d="100"/>
          <a:sy n="135" d="100"/>
        </p:scale>
        <p:origin x="678" y="114"/>
      </p:cViewPr>
      <p:guideLst>
        <p:guide orient="horz" pos="698"/>
        <p:guide pos="230"/>
        <p:guide pos="5530"/>
        <p:guide orient="horz" pos="238"/>
        <p:guide pos="1901"/>
        <p:guide pos="2045"/>
        <p:guide pos="2794"/>
        <p:guide pos="2880"/>
        <p:guide pos="2966"/>
        <p:guide pos="3715"/>
        <p:guide pos="3859"/>
        <p:guide pos="4694"/>
        <p:guide orient="horz" pos="2772"/>
        <p:guide orient="horz" pos="30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171" d="100"/>
          <a:sy n="171" d="100"/>
        </p:scale>
        <p:origin x="6552" y="168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146D9D-D795-D640-8E8F-9C9FDFCF5B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2507D-3E99-C64F-A3D6-F8EB5AECBD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278F9AE-B2D2-E74E-87E0-5FC94C6F33F6}" type="datetimeFigureOut">
              <a:rPr lang="en-US" smtClean="0">
                <a:latin typeface="Arial" pitchFamily="34" charset="0"/>
                <a:cs typeface="Arial" pitchFamily="34" charset="0"/>
              </a:rPr>
              <a:t>9/18/2019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D252D-A80E-BE42-BB11-C018D0FDC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5808-F390-3A45-8A60-37B7BD98AE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CF01196-B48D-E648-B04C-A1D6909A8C20}" type="slidenum">
              <a:rPr lang="en-US" smtClean="0">
                <a:latin typeface="Arial" pitchFamily="34" charset="0"/>
                <a:cs typeface="Arial" pitchFamily="34" charset="0"/>
              </a:rPr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5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4133644A-7A9A-4756-8EA5-C48FA0D444DD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234" y="4379595"/>
            <a:ext cx="6163733" cy="41490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8B0903FD-55A4-4309-8B15-E2983B2BF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 baseline="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200" kern="1200" baseline="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 baseline="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200" kern="1200" baseline="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672A65-7261-FB4A-944F-CD6CB721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126" y="1609344"/>
            <a:ext cx="5532438" cy="1371600"/>
          </a:xfrm>
        </p:spPr>
        <p:txBody>
          <a:bodyPr bIns="0" anchor="b"/>
          <a:lstStyle>
            <a:lvl1pPr algn="l">
              <a:lnSpc>
                <a:spcPct val="90000"/>
              </a:lnSpc>
              <a:defRPr sz="2800" spc="-5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126" y="3255264"/>
            <a:ext cx="5532439" cy="685800"/>
          </a:xfrm>
        </p:spPr>
        <p:txBody>
          <a:bodyPr bIns="0">
            <a:noAutofit/>
          </a:bodyPr>
          <a:lstStyle>
            <a:lvl1pPr marL="0" indent="0" algn="l">
              <a:spcBef>
                <a:spcPts val="0"/>
              </a:spcBef>
              <a:buNone/>
              <a:defRPr sz="1400"/>
            </a:lvl1pPr>
            <a:lvl2pPr marL="0" indent="0" algn="l">
              <a:spcBef>
                <a:spcPts val="0"/>
              </a:spcBef>
              <a:buNone/>
              <a:defRPr sz="1400"/>
            </a:lvl2pPr>
            <a:lvl3pPr marL="0" indent="0" algn="l">
              <a:spcBef>
                <a:spcPts val="0"/>
              </a:spcBef>
              <a:buNone/>
              <a:defRPr sz="1400"/>
            </a:lvl3pPr>
            <a:lvl4pPr marL="0" indent="0" algn="l">
              <a:spcBef>
                <a:spcPts val="0"/>
              </a:spcBef>
              <a:buNone/>
              <a:defRPr sz="1400"/>
            </a:lvl4pPr>
            <a:lvl5pPr marL="0" indent="0" algn="l">
              <a:spcBef>
                <a:spcPts val="0"/>
              </a:spcBef>
              <a:buNone/>
              <a:defRPr sz="1400"/>
            </a:lvl5pPr>
            <a:lvl6pPr marL="0" indent="0" algn="l">
              <a:spcBef>
                <a:spcPts val="0"/>
              </a:spcBef>
              <a:buNone/>
              <a:defRPr sz="1400"/>
            </a:lvl6pPr>
            <a:lvl7pPr marL="0" indent="0" algn="l">
              <a:spcBef>
                <a:spcPts val="0"/>
              </a:spcBef>
              <a:buNone/>
              <a:defRPr sz="1400"/>
            </a:lvl7pPr>
            <a:lvl8pPr marL="0" indent="0" algn="l">
              <a:spcBef>
                <a:spcPts val="0"/>
              </a:spcBef>
              <a:buNone/>
              <a:defRPr sz="1400"/>
            </a:lvl8pPr>
            <a:lvl9pPr marL="0" indent="0" algn="l">
              <a:spcBef>
                <a:spcPts val="0"/>
              </a:spcBef>
              <a:buNone/>
              <a:defRPr sz="1400"/>
            </a:lvl9pPr>
          </a:lstStyle>
          <a:p>
            <a:r>
              <a:rPr lang="en-US" dirty="0"/>
              <a:t>Month 00, 0000</a:t>
            </a: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7848600" y="4617720"/>
            <a:ext cx="960755" cy="18036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6858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</a:t>
            </a:r>
            <a:r>
              <a:rPr lang="en-US" dirty="0" err="1" smtClean="0"/>
              <a:t>Perspecta</a:t>
            </a:r>
            <a:r>
              <a:rPr lang="en-US" dirty="0" smtClean="0"/>
              <a:t> Labs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0" y="4507221"/>
            <a:ext cx="1669182" cy="385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72A65-7261-FB4A-944F-CD6CB721B1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7848600" y="4617720"/>
            <a:ext cx="960755" cy="18036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6858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</a:t>
            </a:r>
            <a:r>
              <a:rPr lang="en-US" dirty="0" err="1" smtClean="0"/>
              <a:t>Perspecta</a:t>
            </a:r>
            <a:r>
              <a:rPr lang="en-US" dirty="0" smtClean="0"/>
              <a:t> Labs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0" y="4507221"/>
            <a:ext cx="1669182" cy="3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094CC-48AF-EA4D-B63F-0D4F25D3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374904"/>
            <a:ext cx="6354445" cy="1098855"/>
          </a:xfrm>
        </p:spPr>
        <p:txBody>
          <a:bodyPr anchor="b"/>
          <a:lstStyle>
            <a:lvl1pPr>
              <a:lnSpc>
                <a:spcPct val="90000"/>
              </a:lnSpc>
              <a:defRPr sz="2800" spc="-50" baseline="0"/>
            </a:lvl1pPr>
          </a:lstStyle>
          <a:p>
            <a:r>
              <a:rPr lang="en-US" dirty="0"/>
              <a:t>Section header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746504"/>
            <a:ext cx="6354445" cy="6857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Optional subtitle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A02CEB9-B371-2C46-86FE-3510283AA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2480" y="4617720"/>
            <a:ext cx="366394" cy="18036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  <a:latin typeface="+mj-lt"/>
              </a:defRPr>
            </a:lvl1pPr>
          </a:lstStyle>
          <a:p>
            <a:fld id="{146947CA-7B12-495D-B496-9F45B5C2FB6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094CC-48AF-EA4D-B63F-0D4F25D3E8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5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Blue">
    <p:bg>
      <p:bgPr>
        <a:solidFill>
          <a:srgbClr val="0F4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75CC72-FB69-1B44-9D6B-347A84EC6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374904"/>
            <a:ext cx="6354445" cy="1098855"/>
          </a:xfrm>
        </p:spPr>
        <p:txBody>
          <a:bodyPr anchor="b"/>
          <a:lstStyle>
            <a:lvl1pPr>
              <a:lnSpc>
                <a:spcPct val="90000"/>
              </a:lnSpc>
              <a:defRPr sz="28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746504"/>
            <a:ext cx="6354445" cy="6857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Optional subtitle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49EC609-640F-5542-B994-D6869351D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2480" y="4617720"/>
            <a:ext cx="366394" cy="18036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fld id="{146947CA-7B12-495D-B496-9F45B5C2FB6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1" y="4636439"/>
            <a:ext cx="700629" cy="161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75CC72-FB69-1B44-9D6B-347A84EC6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1" y="4636439"/>
            <a:ext cx="700629" cy="1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8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 Blue">
    <p:bg>
      <p:bgPr>
        <a:solidFill>
          <a:srgbClr val="D5E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71981B-CEE5-7443-948D-5188A8AE1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374904"/>
            <a:ext cx="6354445" cy="1098855"/>
          </a:xfrm>
        </p:spPr>
        <p:txBody>
          <a:bodyPr anchor="b"/>
          <a:lstStyle>
            <a:lvl1pPr>
              <a:lnSpc>
                <a:spcPct val="90000"/>
              </a:lnSpc>
              <a:defRPr sz="2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746504"/>
            <a:ext cx="6354445" cy="6857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Optional subtitle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49EC609-640F-5542-B994-D6869351D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2480" y="4617720"/>
            <a:ext cx="366394" cy="18036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  <a:latin typeface="+mj-lt"/>
              </a:defRPr>
            </a:lvl1pPr>
          </a:lstStyle>
          <a:p>
            <a:fld id="{146947CA-7B12-495D-B496-9F45B5C2FB6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1981B-CEE5-7443-948D-5188A8AE1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8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F85ED9-299B-D84D-9FBD-4DF89DE5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374904"/>
            <a:ext cx="6354445" cy="1098855"/>
          </a:xfrm>
        </p:spPr>
        <p:txBody>
          <a:bodyPr anchor="b"/>
          <a:lstStyle>
            <a:lvl1pPr>
              <a:lnSpc>
                <a:spcPct val="90000"/>
              </a:lnSpc>
              <a:defRPr sz="2800" spc="-50" baseline="0"/>
            </a:lvl1pPr>
          </a:lstStyle>
          <a:p>
            <a:r>
              <a:rPr lang="en-US" dirty="0"/>
              <a:t>Section header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746504"/>
            <a:ext cx="6354445" cy="6857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Optional subtitle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FE019E-4E6C-F94E-80CC-CAE75A403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2480" y="4617720"/>
            <a:ext cx="366394" cy="18036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  <a:latin typeface="+mj-lt"/>
              </a:defRPr>
            </a:lvl1pPr>
          </a:lstStyle>
          <a:p>
            <a:fld id="{146947CA-7B12-495D-B496-9F45B5C2FB6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85ED9-299B-D84D-9FBD-4DF89DE568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5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C2589D30-9EFE-C342-B7EB-9A44FC80E0B9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18,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Perspecta Labs Proprietary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3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18,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Perspecta Labs Proprietary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9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75EB4F-8233-AF4C-9223-7BAF8E3ED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5BC33798-8040-684E-84BD-C8DDAA286D7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6" y="2468880"/>
            <a:ext cx="5532439" cy="1931670"/>
          </a:xfrm>
        </p:spPr>
        <p:txBody>
          <a:bodyPr b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/>
            </a:lvl1pPr>
            <a:lvl2pPr marL="0" indent="0" algn="l">
              <a:spcBef>
                <a:spcPts val="0"/>
              </a:spcBef>
              <a:buNone/>
              <a:defRPr sz="1200"/>
            </a:lvl2pPr>
            <a:lvl3pPr marL="0" indent="0" algn="l">
              <a:spcBef>
                <a:spcPts val="0"/>
              </a:spcBef>
              <a:buNone/>
              <a:defRPr sz="1200"/>
            </a:lvl3pPr>
            <a:lvl4pPr marL="0" indent="0" algn="l">
              <a:spcBef>
                <a:spcPts val="0"/>
              </a:spcBef>
              <a:buNone/>
              <a:defRPr sz="1200"/>
            </a:lvl4pPr>
            <a:lvl5pPr marL="0" indent="0" algn="l">
              <a:spcBef>
                <a:spcPts val="0"/>
              </a:spcBef>
              <a:buNone/>
              <a:defRPr sz="1200"/>
            </a:lvl5pPr>
            <a:lvl6pPr marL="0" indent="0" algn="l">
              <a:spcBef>
                <a:spcPts val="0"/>
              </a:spcBef>
              <a:buNone/>
              <a:defRPr sz="1200"/>
            </a:lvl6pPr>
            <a:lvl7pPr marL="0" indent="0" algn="l">
              <a:spcBef>
                <a:spcPts val="0"/>
              </a:spcBef>
              <a:buNone/>
              <a:defRPr sz="1200"/>
            </a:lvl7pPr>
            <a:lvl8pPr marL="0" indent="0" algn="l">
              <a:spcBef>
                <a:spcPts val="0"/>
              </a:spcBef>
              <a:buNone/>
              <a:defRPr sz="1200"/>
            </a:lvl8pPr>
            <a:lvl9pPr marL="0" indent="0" algn="l"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contact information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3860A3-0537-AC48-8D91-8A76881356D1}"/>
              </a:ext>
            </a:extLst>
          </p:cNvPr>
          <p:cNvSpPr txBox="1">
            <a:spLocks/>
          </p:cNvSpPr>
          <p:nvPr/>
        </p:nvSpPr>
        <p:spPr>
          <a:xfrm>
            <a:off x="365126" y="1828800"/>
            <a:ext cx="5532438" cy="4531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Thank you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0" y="4460731"/>
            <a:ext cx="1669182" cy="3850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75EB4F-8233-AF4C-9223-7BAF8E3ED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53860A3-0537-AC48-8D91-8A76881356D1}"/>
              </a:ext>
            </a:extLst>
          </p:cNvPr>
          <p:cNvSpPr txBox="1">
            <a:spLocks/>
          </p:cNvSpPr>
          <p:nvPr userDrawn="1"/>
        </p:nvSpPr>
        <p:spPr>
          <a:xfrm>
            <a:off x="365126" y="1828800"/>
            <a:ext cx="5532438" cy="4531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Thank you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0" y="4460731"/>
            <a:ext cx="1669182" cy="3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9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1463FC-2FCD-F544-8D14-FA0B3E1044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1740469" y="381000"/>
            <a:ext cx="2413000" cy="4394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0" y="377825"/>
            <a:ext cx="4206874" cy="4022725"/>
          </a:xfrm>
        </p:spPr>
        <p:txBody>
          <a:bodyPr tIns="27432" numCol="2" spcCol="228600"/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1600" b="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1000"/>
            </a:lvl2pPr>
            <a:lvl3pPr marL="173736">
              <a:defRPr sz="1000"/>
            </a:lvl3pPr>
            <a:lvl4pPr marL="347472">
              <a:defRPr sz="1000"/>
            </a:lvl4pPr>
            <a:lvl5pPr marL="512064">
              <a:defRPr sz="1000"/>
            </a:lvl5pPr>
            <a:lvl6pPr marL="685800">
              <a:defRPr sz="1000"/>
            </a:lvl6pPr>
            <a:lvl7pPr marL="859536">
              <a:defRPr sz="1000"/>
            </a:lvl7pPr>
            <a:lvl8pPr marL="1024128">
              <a:defRPr sz="1000"/>
            </a:lvl8pPr>
            <a:lvl9pPr marL="1197864">
              <a:defRPr sz="1000"/>
            </a:lvl9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Perspecta Labs Proprietary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502331-8A3C-AF44-8BF9-FE86DCBFD867}"/>
              </a:ext>
            </a:extLst>
          </p:cNvPr>
          <p:cNvSpPr txBox="1">
            <a:spLocks/>
          </p:cNvSpPr>
          <p:nvPr userDrawn="1"/>
        </p:nvSpPr>
        <p:spPr>
          <a:xfrm>
            <a:off x="365125" y="381920"/>
            <a:ext cx="2652713" cy="548957"/>
          </a:xfrm>
          <a:prstGeom prst="rect">
            <a:avLst/>
          </a:prstGeom>
        </p:spPr>
        <p:txBody>
          <a:bodyPr vert="horz" lIns="0" tIns="9144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spc="-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b="0" spc="-50" baseline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95457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108075"/>
            <a:ext cx="7086600" cy="329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D08CCE7-25AB-DA4A-BB7A-BBC23956801E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6520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1108075"/>
            <a:ext cx="4070350" cy="329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8524" y="1108075"/>
            <a:ext cx="4070351" cy="329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55942D5-3A92-544A-AB07-930E31CD9AA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18,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Perspecta Labs Proprietary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9ADD82-D0C8-8745-8F15-59F540B22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126" y="1106424"/>
            <a:ext cx="2881312" cy="1874520"/>
          </a:xfrm>
        </p:spPr>
        <p:txBody>
          <a:bodyPr bIns="0" anchor="b"/>
          <a:lstStyle>
            <a:lvl1pPr algn="l">
              <a:lnSpc>
                <a:spcPct val="90000"/>
              </a:lnSpc>
              <a:defRPr sz="2800" spc="-5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125" y="3255264"/>
            <a:ext cx="2881313" cy="685800"/>
          </a:xfrm>
        </p:spPr>
        <p:txBody>
          <a:bodyPr bIns="0">
            <a:noAutofit/>
          </a:bodyPr>
          <a:lstStyle>
            <a:lvl1pPr marL="0" indent="0" algn="l">
              <a:spcBef>
                <a:spcPts val="0"/>
              </a:spcBef>
              <a:buNone/>
              <a:defRPr sz="1400"/>
            </a:lvl1pPr>
            <a:lvl2pPr marL="0" indent="0" algn="l">
              <a:spcBef>
                <a:spcPts val="0"/>
              </a:spcBef>
              <a:buNone/>
              <a:defRPr sz="1400"/>
            </a:lvl2pPr>
            <a:lvl3pPr marL="0" indent="0" algn="l">
              <a:spcBef>
                <a:spcPts val="0"/>
              </a:spcBef>
              <a:buNone/>
              <a:defRPr sz="1400"/>
            </a:lvl3pPr>
            <a:lvl4pPr marL="0" indent="0" algn="l">
              <a:spcBef>
                <a:spcPts val="0"/>
              </a:spcBef>
              <a:buNone/>
              <a:defRPr sz="1400"/>
            </a:lvl4pPr>
            <a:lvl5pPr marL="0" indent="0" algn="l">
              <a:spcBef>
                <a:spcPts val="0"/>
              </a:spcBef>
              <a:buNone/>
              <a:defRPr sz="1400"/>
            </a:lvl5pPr>
            <a:lvl6pPr marL="0" indent="0" algn="l">
              <a:spcBef>
                <a:spcPts val="0"/>
              </a:spcBef>
              <a:buNone/>
              <a:defRPr sz="1400"/>
            </a:lvl6pPr>
            <a:lvl7pPr marL="0" indent="0" algn="l">
              <a:spcBef>
                <a:spcPts val="0"/>
              </a:spcBef>
              <a:buNone/>
              <a:defRPr sz="1400"/>
            </a:lvl7pPr>
            <a:lvl8pPr marL="0" indent="0" algn="l">
              <a:spcBef>
                <a:spcPts val="0"/>
              </a:spcBef>
              <a:buNone/>
              <a:defRPr sz="1400"/>
            </a:lvl8pPr>
            <a:lvl9pPr marL="0" indent="0" algn="l">
              <a:spcBef>
                <a:spcPts val="0"/>
              </a:spcBef>
              <a:buNone/>
              <a:defRPr sz="1400"/>
            </a:lvl9pPr>
          </a:lstStyle>
          <a:p>
            <a:r>
              <a:rPr lang="en-US" dirty="0"/>
              <a:t>Month 00, 0000</a:t>
            </a:r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7848600" y="4617720"/>
            <a:ext cx="960755" cy="18036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6858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</a:t>
            </a:r>
            <a:r>
              <a:rPr lang="en-US" dirty="0" err="1" smtClean="0"/>
              <a:t>Perspecta</a:t>
            </a:r>
            <a:r>
              <a:rPr lang="en-US" dirty="0" smtClean="0"/>
              <a:t> Labs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0" y="360662"/>
            <a:ext cx="1669182" cy="385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9ADD82-D0C8-8745-8F15-59F540B223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7848600" y="4617720"/>
            <a:ext cx="960755" cy="18036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6858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</a:t>
            </a:r>
            <a:r>
              <a:rPr lang="en-US" dirty="0" err="1" smtClean="0"/>
              <a:t>Perspecta</a:t>
            </a:r>
            <a:r>
              <a:rPr lang="en-US" dirty="0" smtClean="0"/>
              <a:t> Labs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0" y="360662"/>
            <a:ext cx="1669182" cy="3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0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1108075"/>
            <a:ext cx="2652712" cy="329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6438" y="1108075"/>
            <a:ext cx="2651125" cy="329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9C578B-AFF8-204E-A74E-EE10DB85F1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163" y="1108075"/>
            <a:ext cx="2652712" cy="32924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8759003-5162-4F46-AC56-B76CD3809522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18,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Perspecta Labs Proprietary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1108075"/>
            <a:ext cx="2652712" cy="329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6438" y="1108075"/>
            <a:ext cx="5532437" cy="329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8759003-5162-4F46-AC56-B76CD3809522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18,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Perspecta Labs Proprietary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7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108075"/>
            <a:ext cx="5532437" cy="329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163" y="1108074"/>
            <a:ext cx="2652712" cy="329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8759003-5162-4F46-AC56-B76CD3809522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18,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Perspecta Labs Proprietary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1108075"/>
            <a:ext cx="4070350" cy="329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EA9672E-33EC-F040-9F4D-2541BDF862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2000" cy="514350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 cap="all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18,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958" y="4617720"/>
            <a:ext cx="2743517" cy="1803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Perspecta Labs Proprietary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C667BB0-B83E-DE4C-A34D-2A77B7A10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74904"/>
            <a:ext cx="4070350" cy="503238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2688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C2589D30-9EFE-C342-B7EB-9A44FC80E0B9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September 18,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Perspecta Labs Proprietary Information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7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75EB4F-8233-AF4C-9223-7BAF8E3ED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5BC33798-8040-684E-84BD-C8DDAA286D7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6" y="2468880"/>
            <a:ext cx="5532439" cy="1931670"/>
          </a:xfrm>
        </p:spPr>
        <p:txBody>
          <a:bodyPr b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/>
            </a:lvl1pPr>
            <a:lvl2pPr marL="0" indent="0" algn="l">
              <a:spcBef>
                <a:spcPts val="0"/>
              </a:spcBef>
              <a:buNone/>
              <a:defRPr sz="1200"/>
            </a:lvl2pPr>
            <a:lvl3pPr marL="0" indent="0" algn="l">
              <a:spcBef>
                <a:spcPts val="0"/>
              </a:spcBef>
              <a:buNone/>
              <a:defRPr sz="1200"/>
            </a:lvl3pPr>
            <a:lvl4pPr marL="0" indent="0" algn="l">
              <a:spcBef>
                <a:spcPts val="0"/>
              </a:spcBef>
              <a:buNone/>
              <a:defRPr sz="1200"/>
            </a:lvl4pPr>
            <a:lvl5pPr marL="0" indent="0" algn="l">
              <a:spcBef>
                <a:spcPts val="0"/>
              </a:spcBef>
              <a:buNone/>
              <a:defRPr sz="1200"/>
            </a:lvl5pPr>
            <a:lvl6pPr marL="0" indent="0" algn="l">
              <a:spcBef>
                <a:spcPts val="0"/>
              </a:spcBef>
              <a:buNone/>
              <a:defRPr sz="1200"/>
            </a:lvl6pPr>
            <a:lvl7pPr marL="0" indent="0" algn="l">
              <a:spcBef>
                <a:spcPts val="0"/>
              </a:spcBef>
              <a:buNone/>
              <a:defRPr sz="1200"/>
            </a:lvl7pPr>
            <a:lvl8pPr marL="0" indent="0" algn="l">
              <a:spcBef>
                <a:spcPts val="0"/>
              </a:spcBef>
              <a:buNone/>
              <a:defRPr sz="1200"/>
            </a:lvl8pPr>
            <a:lvl9pPr marL="0" indent="0" algn="l"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contact information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3860A3-0537-AC48-8D91-8A76881356D1}"/>
              </a:ext>
            </a:extLst>
          </p:cNvPr>
          <p:cNvSpPr txBox="1">
            <a:spLocks/>
          </p:cNvSpPr>
          <p:nvPr userDrawn="1"/>
        </p:nvSpPr>
        <p:spPr>
          <a:xfrm>
            <a:off x="365126" y="1828800"/>
            <a:ext cx="5532438" cy="4531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Thank you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0" y="4460731"/>
            <a:ext cx="1669182" cy="3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1463FC-2FCD-F544-8D14-FA0B3E104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hidden">
          <a:xfrm>
            <a:off x="1740469" y="381000"/>
            <a:ext cx="2413000" cy="4394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0" y="377825"/>
            <a:ext cx="4206874" cy="4022725"/>
          </a:xfrm>
        </p:spPr>
        <p:txBody>
          <a:bodyPr tIns="27432" numCol="2" spcCol="228600"/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1600" b="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1000"/>
            </a:lvl2pPr>
            <a:lvl3pPr marL="173736">
              <a:defRPr sz="1000"/>
            </a:lvl3pPr>
            <a:lvl4pPr marL="347472">
              <a:defRPr sz="1000"/>
            </a:lvl4pPr>
            <a:lvl5pPr marL="512064">
              <a:defRPr sz="1000"/>
            </a:lvl5pPr>
            <a:lvl6pPr marL="685800">
              <a:defRPr sz="1000"/>
            </a:lvl6pPr>
            <a:lvl7pPr marL="859536">
              <a:defRPr sz="1000"/>
            </a:lvl7pPr>
            <a:lvl8pPr marL="1024128">
              <a:defRPr sz="1000"/>
            </a:lvl8pPr>
            <a:lvl9pPr marL="1197864">
              <a:defRPr sz="1000"/>
            </a:lvl9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Perspecta Labs Proprietary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502331-8A3C-AF44-8BF9-FE86DCBFD867}"/>
              </a:ext>
            </a:extLst>
          </p:cNvPr>
          <p:cNvSpPr txBox="1">
            <a:spLocks/>
          </p:cNvSpPr>
          <p:nvPr/>
        </p:nvSpPr>
        <p:spPr>
          <a:xfrm>
            <a:off x="365125" y="381920"/>
            <a:ext cx="2652713" cy="548957"/>
          </a:xfrm>
          <a:prstGeom prst="rect">
            <a:avLst/>
          </a:prstGeom>
        </p:spPr>
        <p:txBody>
          <a:bodyPr vert="horz" lIns="0" tIns="9144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spc="-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b="0" spc="-50" baseline="0" dirty="0"/>
              <a:t>Agenda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1463FC-2FCD-F544-8D14-FA0B3E1044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1740469" y="381000"/>
            <a:ext cx="2413000" cy="43942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A502331-8A3C-AF44-8BF9-FE86DCBFD867}"/>
              </a:ext>
            </a:extLst>
          </p:cNvPr>
          <p:cNvSpPr txBox="1">
            <a:spLocks/>
          </p:cNvSpPr>
          <p:nvPr userDrawn="1"/>
        </p:nvSpPr>
        <p:spPr>
          <a:xfrm>
            <a:off x="365125" y="381920"/>
            <a:ext cx="2652713" cy="548957"/>
          </a:xfrm>
          <a:prstGeom prst="rect">
            <a:avLst/>
          </a:prstGeom>
        </p:spPr>
        <p:txBody>
          <a:bodyPr vert="horz" lIns="0" tIns="9144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spc="-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b="0" spc="-50" baseline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979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108075"/>
            <a:ext cx="7086600" cy="329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D08CCE7-25AB-DA4A-BB7A-BBC23956801E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Perspecta Labs Proprietary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8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1108075"/>
            <a:ext cx="4070350" cy="329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8524" y="1108075"/>
            <a:ext cx="4070351" cy="329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55942D5-3A92-544A-AB07-930E31CD9AA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18,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Perspecta Labs Proprietary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4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1108075"/>
            <a:ext cx="2652712" cy="329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6438" y="1108075"/>
            <a:ext cx="2651125" cy="329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9C578B-AFF8-204E-A74E-EE10DB85F1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163" y="1108075"/>
            <a:ext cx="2652712" cy="32924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8759003-5162-4F46-AC56-B76CD3809522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18,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Perspecta Labs Proprietary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0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1108075"/>
            <a:ext cx="2652712" cy="329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6438" y="1108075"/>
            <a:ext cx="5532437" cy="329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8759003-5162-4F46-AC56-B76CD3809522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18,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Perspecta Labs Proprietary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108075"/>
            <a:ext cx="5532437" cy="329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163" y="1108074"/>
            <a:ext cx="2652712" cy="329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8759003-5162-4F46-AC56-B76CD3809522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18,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Perspecta Labs Proprietary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1108075"/>
            <a:ext cx="4070350" cy="329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EA9672E-33EC-F040-9F4D-2541BDF862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2000" cy="514350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 cap="all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18,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958" y="4617720"/>
            <a:ext cx="2743517" cy="1803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Perspecta Labs Proprietary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C667BB0-B83E-DE4C-A34D-2A77B7A10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74904"/>
            <a:ext cx="4070350" cy="503238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071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374904"/>
            <a:ext cx="8413750" cy="2743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06424"/>
            <a:ext cx="8413750" cy="32918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1724" y="4617720"/>
            <a:ext cx="960755" cy="18036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September 18,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958" y="4617720"/>
            <a:ext cx="5760084" cy="18036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Perspecta Labs Proprietary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2480" y="4617720"/>
            <a:ext cx="366394" cy="18036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  <a:latin typeface="+mj-lt"/>
              </a:defRPr>
            </a:lvl1pPr>
          </a:lstStyle>
          <a:p>
            <a:fld id="{146947CA-7B12-495D-B496-9F45B5C2FB6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1" y="4636439"/>
            <a:ext cx="700630" cy="1616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1" y="4636439"/>
            <a:ext cx="700630" cy="1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75" r:id="rId17"/>
    <p:sldLayoutId id="2147483662" r:id="rId18"/>
    <p:sldLayoutId id="2147483664" r:id="rId19"/>
    <p:sldLayoutId id="2147483668" r:id="rId20"/>
    <p:sldLayoutId id="2147483673" r:id="rId21"/>
    <p:sldLayoutId id="2147483674" r:id="rId22"/>
    <p:sldLayoutId id="2147483670" r:id="rId23"/>
    <p:sldLayoutId id="2147483666" r:id="rId24"/>
    <p:sldLayoutId id="2147483676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00" b="0" kern="1200" spc="-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7145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7145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145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24128" indent="-17145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97864" indent="-17145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7145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45336" indent="-17145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5" orient="horz" pos="698" userDrawn="1">
          <p15:clr>
            <a:srgbClr val="F26B43"/>
          </p15:clr>
        </p15:guide>
        <p15:guide id="16" pos="230" userDrawn="1">
          <p15:clr>
            <a:srgbClr val="F26B43"/>
          </p15:clr>
        </p15:guide>
        <p15:guide id="17" pos="5530" userDrawn="1">
          <p15:clr>
            <a:srgbClr val="F26B43"/>
          </p15:clr>
        </p15:guide>
        <p15:guide id="18" orient="horz" pos="238" userDrawn="1">
          <p15:clr>
            <a:srgbClr val="F26B43"/>
          </p15:clr>
        </p15:guide>
        <p15:guide id="19" pos="1901" userDrawn="1">
          <p15:clr>
            <a:srgbClr val="F26B43"/>
          </p15:clr>
        </p15:guide>
        <p15:guide id="20" pos="2045" userDrawn="1">
          <p15:clr>
            <a:srgbClr val="F26B43"/>
          </p15:clr>
        </p15:guide>
        <p15:guide id="21" pos="3715" userDrawn="1">
          <p15:clr>
            <a:srgbClr val="F26B43"/>
          </p15:clr>
        </p15:guide>
        <p15:guide id="22" pos="3859" userDrawn="1">
          <p15:clr>
            <a:srgbClr val="F26B43"/>
          </p15:clr>
        </p15:guide>
        <p15:guide id="23" pos="4694" userDrawn="1">
          <p15:clr>
            <a:srgbClr val="F26B43"/>
          </p15:clr>
        </p15:guide>
        <p15:guide id="24" pos="2794" userDrawn="1">
          <p15:clr>
            <a:srgbClr val="F26B43"/>
          </p15:clr>
        </p15:guide>
        <p15:guide id="25" pos="2966" userDrawn="1">
          <p15:clr>
            <a:srgbClr val="F26B43"/>
          </p15:clr>
        </p15:guide>
        <p15:guide id="26" pos="2880" userDrawn="1">
          <p15:clr>
            <a:srgbClr val="F26B43"/>
          </p15:clr>
        </p15:guide>
        <p15:guide id="27" orient="horz" pos="2772" userDrawn="1">
          <p15:clr>
            <a:srgbClr val="F26B43"/>
          </p15:clr>
        </p15:guide>
        <p15:guide id="28" orient="horz" pos="3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CTF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7281" y="1746503"/>
            <a:ext cx="3627120" cy="1919899"/>
          </a:xfrm>
        </p:spPr>
        <p:txBody>
          <a:bodyPr/>
          <a:lstStyle/>
          <a:p>
            <a:r>
              <a:rPr lang="en-US" b="1" u="sng" dirty="0" smtClean="0"/>
              <a:t>Prize:</a:t>
            </a:r>
          </a:p>
          <a:p>
            <a:endParaRPr lang="en-US" dirty="0"/>
          </a:p>
          <a:p>
            <a:r>
              <a:rPr lang="en-US" dirty="0" smtClean="0"/>
              <a:t>Lime SDR – multi channel radio</a:t>
            </a:r>
          </a:p>
          <a:p>
            <a:endParaRPr lang="en-US" dirty="0"/>
          </a:p>
          <a:p>
            <a:r>
              <a:rPr lang="en-US" dirty="0" smtClean="0"/>
              <a:t>Winner is the first to show us the result running in GNU Radio in real-time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618038"/>
            <a:ext cx="5759450" cy="179387"/>
          </a:xfrm>
        </p:spPr>
        <p:txBody>
          <a:bodyPr/>
          <a:lstStyle/>
          <a:p>
            <a:r>
              <a:rPr lang="en-US" smtClean="0"/>
              <a:t>Perspecta Labs Proprietary Information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20275"/>
            <a:ext cx="3667125" cy="20007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32" y="3101639"/>
            <a:ext cx="2667000" cy="12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6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083489" y="2587793"/>
            <a:ext cx="815990" cy="1002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125" y="1108075"/>
            <a:ext cx="8321675" cy="35096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dirty="0" smtClean="0"/>
              <a:t>During </a:t>
            </a:r>
            <a:r>
              <a:rPr lang="en-US" sz="1500" dirty="0"/>
              <a:t>Ben’s GRCON </a:t>
            </a:r>
            <a:r>
              <a:rPr lang="en-US" sz="1500" i="1" dirty="0"/>
              <a:t>Preamble</a:t>
            </a:r>
            <a:r>
              <a:rPr lang="en-US" sz="1500" dirty="0" smtClean="0"/>
              <a:t>, Joe noticed that both Ben and Martin were </a:t>
            </a:r>
            <a:r>
              <a:rPr 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</a:t>
            </a:r>
            <a:r>
              <a:rPr lang="en-US" sz="1500" dirty="0" smtClean="0"/>
              <a:t>ly looking at an </a:t>
            </a:r>
            <a:r>
              <a:rPr 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envelope</a:t>
            </a:r>
            <a:r>
              <a:rPr lang="en-US" sz="1500" dirty="0" smtClean="0"/>
              <a:t>.  The envelope was </a:t>
            </a:r>
            <a:r>
              <a:rPr lang="en-US" sz="1500" i="1" dirty="0" smtClean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sz="1500" dirty="0" smtClean="0"/>
              <a:t>, and had </a:t>
            </a:r>
            <a:r>
              <a:rPr lang="en-US" sz="1500" b="1" dirty="0" smtClean="0"/>
              <a:t>4</a:t>
            </a:r>
            <a:r>
              <a:rPr lang="en-US" sz="1500" dirty="0" smtClean="0"/>
              <a:t> symbols written on it.  When Ben left the stage, he gave the envelope to Joe, and then walked away muttering: 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	“Hamming </a:t>
            </a:r>
            <a:r>
              <a:rPr lang="en-US" sz="1500" dirty="0"/>
              <a:t>would be mad, but we don’t give a </a:t>
            </a:r>
            <a:r>
              <a:rPr lang="en-US" sz="1500" dirty="0" smtClean="0"/>
              <a:t>F3C.”</a:t>
            </a:r>
          </a:p>
          <a:p>
            <a:pPr marL="0" indent="0">
              <a:buNone/>
            </a:pPr>
            <a:r>
              <a:rPr lang="en-US" sz="1500" dirty="0" smtClean="0"/>
              <a:t>Joe opened the envelope, which revealed the following </a:t>
            </a:r>
            <a:r>
              <a:rPr lang="en-US" sz="1500" u="sng" dirty="0" smtClean="0"/>
              <a:t>unique</a:t>
            </a:r>
            <a:r>
              <a:rPr lang="en-US" sz="1500" dirty="0" smtClean="0"/>
              <a:t> </a:t>
            </a:r>
            <a:r>
              <a:rPr lang="en-US" sz="1500" dirty="0" err="1" smtClean="0"/>
              <a:t>code</a:t>
            </a:r>
            <a:r>
              <a:rPr lang="en-US" sz="1500" u="sng" dirty="0" err="1" smtClean="0"/>
              <a:t>words</a:t>
            </a:r>
            <a:r>
              <a:rPr lang="en-US" sz="1500" dirty="0"/>
              <a:t> </a:t>
            </a:r>
            <a:r>
              <a:rPr lang="en-US" sz="1500" dirty="0" smtClean="0"/>
              <a:t>next to some pictures:  </a:t>
            </a:r>
          </a:p>
          <a:p>
            <a:pPr marL="0" indent="0">
              <a:buNone/>
            </a:pPr>
            <a:r>
              <a:rPr lang="en-US" sz="1500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Can you help Joe recover the secret message from Ben and Martin?  They are each transmitting </a:t>
            </a:r>
            <a:r>
              <a:rPr lang="en-US" sz="1500" dirty="0"/>
              <a:t>portions of the message, but they aren’t sharing the spectrum very nicely.  </a:t>
            </a:r>
            <a:r>
              <a:rPr lang="en-US" sz="1500" dirty="0" smtClean="0"/>
              <a:t>Thankfully</a:t>
            </a:r>
            <a:r>
              <a:rPr lang="en-US" sz="1500" dirty="0"/>
              <a:t>, Joe’s got access to a four-channel SDR and some new GNU Radio blocks</a:t>
            </a:r>
            <a:r>
              <a:rPr lang="en-US" sz="1500" dirty="0" smtClean="0"/>
              <a:t>!</a:t>
            </a:r>
            <a:endParaRPr lang="en-US" sz="15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Capture the Flag Contest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Can you help Joe recover a joint message from Ben and Martin? 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2593949"/>
            <a:ext cx="397095" cy="3970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3149429"/>
            <a:ext cx="422777" cy="4227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097"/>
            <a:ext cx="457200" cy="6244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056724"/>
            <a:ext cx="533400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37" y="3072318"/>
            <a:ext cx="533400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186" y="2593949"/>
            <a:ext cx="381000" cy="381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54295" y="2587793"/>
            <a:ext cx="71628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['0x50', '0x45', '0x52', '0x53', '0x50', '0x45', '0x43', '0x54', '0x41', '0x5f', '0x4c', '0x41', '0x42', '0x53', '0x5f', '0x57', '0x43', '0x54', '0x46', '0x5f', '0x47', '0x52', '0x43', '0x4f', '0x4e', '0x32', '0x30', '0x31', '0x39']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4295" y="3120967"/>
            <a:ext cx="71628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['0x66', '0x69', '0x72', '0x73', '0x74', '0x5f', '0x74', '0x6f', '0x5f', '0x73', '0x6f', '0x6c', '0x76', '0x65', '0x5f', '0x67', '0x65', '0x74', '0x73', '0x5f', '0x74', '0x68', '0x65', '0x5f', '0x70', '0x72', '0x69', '0x7a', '0x65']</a:t>
            </a:r>
          </a:p>
        </p:txBody>
      </p:sp>
      <p:sp>
        <p:nvSpPr>
          <p:cNvPr id="7" name="Rectangle 6"/>
          <p:cNvSpPr/>
          <p:nvPr/>
        </p:nvSpPr>
        <p:spPr>
          <a:xfrm rot="1423252" flipH="1">
            <a:off x="8325568" y="2735651"/>
            <a:ext cx="4912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90800" y="4490453"/>
            <a:ext cx="3962400" cy="4572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b="1" dirty="0" smtClean="0">
                <a:solidFill>
                  <a:schemeClr val="tx1"/>
                </a:solidFill>
              </a:rPr>
              <a:t>ZMQ PUB streams available at 192.168.10.100:1234</a:t>
            </a:r>
          </a:p>
          <a:p>
            <a:pPr algn="ctr">
              <a:lnSpc>
                <a:spcPct val="100000"/>
              </a:lnSpc>
            </a:pPr>
            <a:r>
              <a:rPr lang="en-US" sz="1200" b="1" dirty="0" smtClean="0">
                <a:solidFill>
                  <a:schemeClr val="tx1"/>
                </a:solidFill>
              </a:rPr>
              <a:t>sample rate:  100 kHz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181350"/>
            <a:ext cx="438150" cy="402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181350"/>
            <a:ext cx="438150" cy="4023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181350"/>
            <a:ext cx="438150" cy="4023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181350"/>
            <a:ext cx="438150" cy="4023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42" y="326678"/>
            <a:ext cx="3105129" cy="1495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43" y="3382541"/>
            <a:ext cx="3105129" cy="1495425"/>
          </a:xfrm>
          <a:prstGeom prst="rect">
            <a:avLst/>
          </a:prstGeom>
        </p:spPr>
      </p:pic>
      <p:cxnSp>
        <p:nvCxnSpPr>
          <p:cNvPr id="16" name="Curved Connector 15"/>
          <p:cNvCxnSpPr>
            <a:stCxn id="8" idx="2"/>
            <a:endCxn id="17" idx="2"/>
          </p:cNvCxnSpPr>
          <p:nvPr/>
        </p:nvCxnSpPr>
        <p:spPr>
          <a:xfrm rot="16200000" flipH="1">
            <a:off x="5050607" y="1952600"/>
            <a:ext cx="862061" cy="4124325"/>
          </a:xfrm>
          <a:prstGeom prst="curvedConnector3">
            <a:avLst>
              <a:gd name="adj1" fmla="val 126518"/>
            </a:avLst>
          </a:prstGeom>
          <a:ln w="38100" cap="sq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505700" y="4369594"/>
            <a:ext cx="76200" cy="7620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/>
          </a:p>
        </p:txBody>
      </p:sp>
      <p:sp>
        <p:nvSpPr>
          <p:cNvPr id="20" name="Rectangle 19"/>
          <p:cNvSpPr/>
          <p:nvPr/>
        </p:nvSpPr>
        <p:spPr>
          <a:xfrm>
            <a:off x="7355682" y="4350544"/>
            <a:ext cx="76200" cy="7620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/>
          </a:p>
        </p:txBody>
      </p:sp>
      <p:sp>
        <p:nvSpPr>
          <p:cNvPr id="21" name="Rectangle 20"/>
          <p:cNvSpPr/>
          <p:nvPr/>
        </p:nvSpPr>
        <p:spPr>
          <a:xfrm>
            <a:off x="6384132" y="4219575"/>
            <a:ext cx="76200" cy="7620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/>
          </a:p>
        </p:txBody>
      </p:sp>
      <p:sp>
        <p:nvSpPr>
          <p:cNvPr id="22" name="Rectangle 21"/>
          <p:cNvSpPr/>
          <p:nvPr/>
        </p:nvSpPr>
        <p:spPr>
          <a:xfrm>
            <a:off x="6243638" y="4207669"/>
            <a:ext cx="76200" cy="7620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/>
          </a:p>
        </p:txBody>
      </p:sp>
      <p:cxnSp>
        <p:nvCxnSpPr>
          <p:cNvPr id="28" name="Curved Connector 27"/>
          <p:cNvCxnSpPr>
            <a:stCxn id="9" idx="2"/>
            <a:endCxn id="20" idx="2"/>
          </p:cNvCxnSpPr>
          <p:nvPr/>
        </p:nvCxnSpPr>
        <p:spPr>
          <a:xfrm rot="16200000" flipH="1">
            <a:off x="5251823" y="2284784"/>
            <a:ext cx="843011" cy="3440907"/>
          </a:xfrm>
          <a:prstGeom prst="curvedConnector3">
            <a:avLst>
              <a:gd name="adj1" fmla="val 127117"/>
            </a:avLst>
          </a:prstGeom>
          <a:ln w="38100" cap="sq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1" name="Curved Connector 30"/>
          <p:cNvCxnSpPr>
            <a:stCxn id="10" idx="2"/>
            <a:endCxn id="21" idx="2"/>
          </p:cNvCxnSpPr>
          <p:nvPr/>
        </p:nvCxnSpPr>
        <p:spPr>
          <a:xfrm rot="16200000" flipH="1">
            <a:off x="5098232" y="2971775"/>
            <a:ext cx="712042" cy="1935957"/>
          </a:xfrm>
          <a:prstGeom prst="curvedConnector3">
            <a:avLst>
              <a:gd name="adj1" fmla="val 132105"/>
            </a:avLst>
          </a:prstGeom>
          <a:ln w="38100" cap="sq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" name="Curved Connector 33"/>
          <p:cNvCxnSpPr>
            <a:stCxn id="11" idx="2"/>
            <a:endCxn id="22" idx="2"/>
          </p:cNvCxnSpPr>
          <p:nvPr/>
        </p:nvCxnSpPr>
        <p:spPr>
          <a:xfrm rot="16200000" flipH="1">
            <a:off x="5300638" y="3302769"/>
            <a:ext cx="700136" cy="1262063"/>
          </a:xfrm>
          <a:prstGeom prst="curvedConnector3">
            <a:avLst>
              <a:gd name="adj1" fmla="val 132651"/>
            </a:avLst>
          </a:prstGeom>
          <a:ln w="38100" cap="sq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68381"/>
            <a:ext cx="438150" cy="40238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957695"/>
            <a:ext cx="438150" cy="40238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7505700" y="1346980"/>
            <a:ext cx="76200" cy="7620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/>
          </a:p>
        </p:txBody>
      </p:sp>
      <p:sp>
        <p:nvSpPr>
          <p:cNvPr id="46" name="Rectangle 45"/>
          <p:cNvSpPr/>
          <p:nvPr/>
        </p:nvSpPr>
        <p:spPr>
          <a:xfrm>
            <a:off x="7355682" y="1327930"/>
            <a:ext cx="76200" cy="7620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/>
          </a:p>
        </p:txBody>
      </p:sp>
      <p:sp>
        <p:nvSpPr>
          <p:cNvPr id="47" name="Rectangle 46"/>
          <p:cNvSpPr/>
          <p:nvPr/>
        </p:nvSpPr>
        <p:spPr>
          <a:xfrm>
            <a:off x="6384132" y="1196961"/>
            <a:ext cx="76200" cy="7620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/>
          </a:p>
        </p:txBody>
      </p:sp>
      <p:sp>
        <p:nvSpPr>
          <p:cNvPr id="48" name="Rectangle 47"/>
          <p:cNvSpPr/>
          <p:nvPr/>
        </p:nvSpPr>
        <p:spPr>
          <a:xfrm>
            <a:off x="6243638" y="1185055"/>
            <a:ext cx="76200" cy="7620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/>
          </a:p>
        </p:txBody>
      </p:sp>
      <p:cxnSp>
        <p:nvCxnSpPr>
          <p:cNvPr id="49" name="Curved Connector 48"/>
          <p:cNvCxnSpPr>
            <a:stCxn id="46" idx="2"/>
            <a:endCxn id="39" idx="2"/>
          </p:cNvCxnSpPr>
          <p:nvPr/>
        </p:nvCxnSpPr>
        <p:spPr>
          <a:xfrm rot="5400000">
            <a:off x="6043080" y="1009376"/>
            <a:ext cx="955948" cy="1745457"/>
          </a:xfrm>
          <a:prstGeom prst="curvedConnector3">
            <a:avLst>
              <a:gd name="adj1" fmla="val 123913"/>
            </a:avLst>
          </a:prstGeom>
          <a:ln w="38100" cap="sq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3" name="Curved Connector 52"/>
          <p:cNvCxnSpPr>
            <a:stCxn id="48" idx="2"/>
            <a:endCxn id="37" idx="2"/>
          </p:cNvCxnSpPr>
          <p:nvPr/>
        </p:nvCxnSpPr>
        <p:spPr>
          <a:xfrm rot="5400000">
            <a:off x="3629053" y="-1081922"/>
            <a:ext cx="309509" cy="4995863"/>
          </a:xfrm>
          <a:prstGeom prst="curvedConnector3">
            <a:avLst>
              <a:gd name="adj1" fmla="val 173859"/>
            </a:avLst>
          </a:prstGeom>
          <a:ln w="38100" cap="sq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58" name="TextBox 57"/>
          <p:cNvSpPr txBox="1"/>
          <p:nvPr/>
        </p:nvSpPr>
        <p:spPr>
          <a:xfrm>
            <a:off x="1752600" y="1168381"/>
            <a:ext cx="1066800" cy="2547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200" dirty="0" smtClean="0"/>
              <a:t>Message Pt 1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710238" y="1683827"/>
            <a:ext cx="1066800" cy="2547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200" dirty="0" smtClean="0"/>
              <a:t>Message Pt 2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866776" y="2313384"/>
            <a:ext cx="1752600" cy="1710903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 smtClean="0"/>
              <a:t>ZMQ PUB</a:t>
            </a:r>
            <a:endParaRPr lang="en-US" sz="1200" dirty="0"/>
          </a:p>
          <a:p>
            <a:pPr algn="ctr">
              <a:lnSpc>
                <a:spcPct val="100000"/>
              </a:lnSpc>
            </a:pPr>
            <a:endParaRPr lang="en-US" sz="1200" dirty="0"/>
          </a:p>
          <a:p>
            <a:pPr algn="ctr">
              <a:lnSpc>
                <a:spcPct val="100000"/>
              </a:lnSpc>
            </a:pPr>
            <a:r>
              <a:rPr lang="en-US" sz="1200" dirty="0" smtClean="0"/>
              <a:t>192.168.10.100:1234</a:t>
            </a:r>
          </a:p>
          <a:p>
            <a:pPr algn="ctr">
              <a:lnSpc>
                <a:spcPct val="100000"/>
              </a:lnSpc>
            </a:pPr>
            <a:r>
              <a:rPr lang="en-US" sz="1200" dirty="0" smtClean="0"/>
              <a:t>100 </a:t>
            </a:r>
            <a:r>
              <a:rPr lang="en-US" sz="1200" dirty="0" err="1" smtClean="0"/>
              <a:t>kSPS</a:t>
            </a:r>
            <a:endParaRPr lang="en-US" sz="1200" dirty="0" smtClean="0"/>
          </a:p>
        </p:txBody>
      </p:sp>
      <p:cxnSp>
        <p:nvCxnSpPr>
          <p:cNvPr id="62" name="Elbow Connector 61"/>
          <p:cNvCxnSpPr/>
          <p:nvPr/>
        </p:nvCxnSpPr>
        <p:spPr>
          <a:xfrm rot="10800000">
            <a:off x="2590800" y="2843194"/>
            <a:ext cx="5267324" cy="795356"/>
          </a:xfrm>
          <a:prstGeom prst="bentConnector3">
            <a:avLst>
              <a:gd name="adj1" fmla="val -151"/>
            </a:avLst>
          </a:prstGeom>
          <a:ln w="38100" cap="sq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Perspecta Labs Proprietary Information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19475" y="209550"/>
            <a:ext cx="2228850" cy="87977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 smtClean="0"/>
              <a:t>HINT: </a:t>
            </a:r>
            <a:r>
              <a:rPr lang="en-US" sz="1200" dirty="0" err="1" smtClean="0"/>
              <a:t>Tx</a:t>
            </a:r>
            <a:r>
              <a:rPr lang="en-US" sz="1200" dirty="0" smtClean="0"/>
              <a:t> is repetitive, so grabbing some data and moving along might be helpful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59" y="646532"/>
            <a:ext cx="397095" cy="3970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93" y="801213"/>
            <a:ext cx="422777" cy="4227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25" y="3456371"/>
            <a:ext cx="457200" cy="6244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7054" y="4417275"/>
            <a:ext cx="2527767" cy="61405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 smtClean="0"/>
              <a:t>Files located:</a:t>
            </a:r>
          </a:p>
          <a:p>
            <a:pPr algn="ctr">
              <a:lnSpc>
                <a:spcPct val="100000"/>
              </a:lnSpc>
            </a:pPr>
            <a:r>
              <a:rPr lang="en-US" sz="1200" dirty="0" smtClean="0"/>
              <a:t>github.com/</a:t>
            </a:r>
            <a:r>
              <a:rPr lang="en-US" sz="1200" dirty="0" err="1" smtClean="0"/>
              <a:t>mormj</a:t>
            </a:r>
            <a:r>
              <a:rPr lang="en-US" sz="1200" dirty="0" smtClean="0"/>
              <a:t>/</a:t>
            </a:r>
            <a:r>
              <a:rPr lang="en-US" sz="1200" dirty="0" err="1" smtClean="0"/>
              <a:t>bfctfdata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476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E8DADC-E871-C045-AB54-33B190568F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a">
  <a:themeElements>
    <a:clrScheme name="Perspecta">
      <a:dk1>
        <a:srgbClr val="000000"/>
      </a:dk1>
      <a:lt1>
        <a:srgbClr val="FFFFFF"/>
      </a:lt1>
      <a:dk2>
        <a:srgbClr val="0F45FF"/>
      </a:dk2>
      <a:lt2>
        <a:srgbClr val="D5E7EF"/>
      </a:lt2>
      <a:accent1>
        <a:srgbClr val="0F45FF"/>
      </a:accent1>
      <a:accent2>
        <a:srgbClr val="63DC3D"/>
      </a:accent2>
      <a:accent3>
        <a:srgbClr val="D5E7EF"/>
      </a:accent3>
      <a:accent4>
        <a:srgbClr val="000000"/>
      </a:accent4>
      <a:accent5>
        <a:srgbClr val="FFD700"/>
      </a:accent5>
      <a:accent6>
        <a:srgbClr val="FF671F"/>
      </a:accent6>
      <a:hlink>
        <a:srgbClr val="0F45FF"/>
      </a:hlink>
      <a:folHlink>
        <a:srgbClr val="0F45FF"/>
      </a:folHlink>
    </a:clrScheme>
    <a:fontScheme name="Perspect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Perspecta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2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1450" indent="-171450">
          <a:lnSpc>
            <a:spcPct val="100000"/>
          </a:lnSpc>
          <a:spcBef>
            <a:spcPts val="900"/>
          </a:spcBef>
          <a:buClr>
            <a:schemeClr val="tx1"/>
          </a:buClr>
          <a:buSzPct val="100000"/>
          <a:buFont typeface="Arial" panose="020B0604020202020204" pitchFamily="34" charset="0"/>
          <a:buChar char="•"/>
          <a:defRPr sz="1200" dirty="0"/>
        </a:defPPr>
      </a:lstStyle>
    </a:txDef>
  </a:objectDefaults>
  <a:extraClrSchemeLst/>
  <a:custClrLst>
    <a:custClr name="Blue">
      <a:srgbClr val="0F45FF"/>
    </a:custClr>
    <a:custClr name="Green">
      <a:srgbClr val="63DC3D"/>
    </a:custClr>
    <a:custClr name="Light Blue">
      <a:srgbClr val="D5E7EF"/>
    </a:custClr>
    <a:custClr name="Black">
      <a:srgbClr val="000000"/>
    </a:custClr>
    <a:custClr name="Yellow">
      <a:srgbClr val="FFD700"/>
    </a:custClr>
    <a:custClr name="Orange">
      <a:srgbClr val="FF671F"/>
    </a:custClr>
    <a:custClr name="Gray">
      <a:srgbClr val="4C534C"/>
    </a:custClr>
  </a:custClrLst>
  <a:extLst>
    <a:ext uri="{05A4C25C-085E-4340-85A3-A5531E510DB2}">
      <thm15:themeFamily xmlns:thm15="http://schemas.microsoft.com/office/thememl/2012/main" name="Perspecta Labs PowerPoint Corporate (Proprietary) 16x9 23Apr2018.potx" id="{29882FB6-8213-4A3A-A593-10A46E9D6D7F}" vid="{B074BA4C-F9ED-426C-BDA0-99806DD144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C6D9B592034D42B6279E19D1583203" ma:contentTypeVersion="3" ma:contentTypeDescription="Create a new document." ma:contentTypeScope="" ma:versionID="b13cc0fff39cb14f5a5415e60206ed4a">
  <xsd:schema xmlns:xsd="http://www.w3.org/2001/XMLSchema" xmlns:xs="http://www.w3.org/2001/XMLSchema" xmlns:p="http://schemas.microsoft.com/office/2006/metadata/properties" xmlns:ns1="http://schemas.microsoft.com/sharepoint/v3" xmlns:ns2="1af9c792-f2e1-4f7f-9430-654004d9f4a2" xmlns:ns3="fd469b17-da7a-48c0-abe0-c76a5efb50ca" targetNamespace="http://schemas.microsoft.com/office/2006/metadata/properties" ma:root="true" ma:fieldsID="d12adc4082d0a1ae2071ed6ab99ebcf4" ns1:_="" ns2:_="" ns3:_="">
    <xsd:import namespace="http://schemas.microsoft.com/sharepoint/v3"/>
    <xsd:import namespace="1af9c792-f2e1-4f7f-9430-654004d9f4a2"/>
    <xsd:import namespace="fd469b17-da7a-48c0-abe0-c76a5efb50c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PLogo_x002d_tags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f9c792-f2e1-4f7f-9430-654004d9f4a2" elementFormDefault="qualified">
    <xsd:import namespace="http://schemas.microsoft.com/office/2006/documentManagement/types"/>
    <xsd:import namespace="http://schemas.microsoft.com/office/infopath/2007/PartnerControls"/>
    <xsd:element name="PLogo_x002d_tags" ma:index="10" nillable="true" ma:displayName="PLogo-tags" ma:format="RadioButtons" ma:internalName="PLogo_x002d_tags">
      <xsd:simpleType>
        <xsd:restriction base="dms:Choice">
          <xsd:enumeration value="Perspecta Logo"/>
          <xsd:enumeration value="PLabs Stacked Logo"/>
          <xsd:enumeration value="PLabs Horizontal Logo"/>
          <xsd:enumeration value="Overview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69b17-da7a-48c0-abe0-c76a5efb50ca" elementFormDefault="qualified">
    <xsd:import namespace="http://schemas.microsoft.com/office/2006/documentManagement/types"/>
    <xsd:import namespace="http://schemas.microsoft.com/office/infopath/2007/PartnerControls"/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PLogo_x002d_tags xmlns="1af9c792-f2e1-4f7f-9430-654004d9f4a2" xsi:nil="true"/>
    <_dlc_DocId xmlns="fd469b17-da7a-48c0-abe0-c76a5efb50ca">DMNAF7FZSXZM-86-190</_dlc_DocId>
    <_dlc_DocIdUrl xmlns="fd469b17-da7a-48c0-abe0-c76a5efb50ca">
      <Url>http://teams16.appcomsci.com/sites/AR/ATSPortal/MARCOM/_layouts/DocIdRedir.aspx?ID=DMNAF7FZSXZM-86-190</Url>
      <Description>DMNAF7FZSXZM-86-190</Description>
    </_dlc_DocIdUrl>
  </documentManagement>
</p:properties>
</file>

<file path=customXml/itemProps1.xml><?xml version="1.0" encoding="utf-8"?>
<ds:datastoreItem xmlns:ds="http://schemas.openxmlformats.org/officeDocument/2006/customXml" ds:itemID="{92EF39FB-77C2-43CD-AE6A-8F7447F1DA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658C2B-888A-4223-A0EA-1E07094755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af9c792-f2e1-4f7f-9430-654004d9f4a2"/>
    <ds:schemaRef ds:uri="fd469b17-da7a-48c0-abe0-c76a5efb50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772211-1D10-4639-9DE9-08823CDCC62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DF1102B-B799-4512-BB01-063224528BC5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sharepoint/v3"/>
    <ds:schemaRef ds:uri="http://purl.org/dc/terms/"/>
    <ds:schemaRef ds:uri="http://schemas.microsoft.com/office/infopath/2007/PartnerControls"/>
    <ds:schemaRef ds:uri="fd469b17-da7a-48c0-abe0-c76a5efb50ca"/>
    <ds:schemaRef ds:uri="1af9c792-f2e1-4f7f-9430-654004d9f4a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Perspecta Labs PowerPoint Corporate (Proprietary) 16x9 30May2018</Template>
  <TotalTime>9367</TotalTime>
  <Words>268</Words>
  <Application>Microsoft Office PowerPoint</Application>
  <PresentationFormat>On-screen Show (16:9)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Arial Black</vt:lpstr>
      <vt:lpstr>Perspecta</vt:lpstr>
      <vt:lpstr>Wireless CTF</vt:lpstr>
      <vt:lpstr>Wireless Capture the Flag Contest</vt:lpstr>
      <vt:lpstr>Contest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Perspecta Labs corporate 16x9 PowerPoint template</dc:title>
  <dc:subject/>
  <dc:creator>josh</dc:creator>
  <cp:keywords/>
  <dc:description/>
  <cp:lastModifiedBy>josh</cp:lastModifiedBy>
  <cp:revision>168</cp:revision>
  <cp:lastPrinted>2019-08-22T16:26:56Z</cp:lastPrinted>
  <dcterms:created xsi:type="dcterms:W3CDTF">2019-08-21T14:42:45Z</dcterms:created>
  <dcterms:modified xsi:type="dcterms:W3CDTF">2019-09-18T17:47:57Z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0x010100D0C6D9B592034D42B6279E19D1583203</vt:lpwstr>
  </property>
  <property fmtid="{D5CDD505-2E9C-101B-9397-08002B2CF9AE}" pid="3" name="_dlc_DocIdItemGuid">
    <vt:lpwstr>b2612f16-1304-497f-a608-a5107ff38ef1</vt:lpwstr>
  </property>
</Properties>
</file>