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7921625" cx="15122525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000000"/>
          </p15:clr>
        </p15:guide>
        <p15:guide id="2" pos="699">
          <p15:clr>
            <a:srgbClr val="000000"/>
          </p15:clr>
        </p15:guide>
        <p15:guide id="3" pos="2191">
          <p15:clr>
            <a:srgbClr val="9AA0A6"/>
          </p15:clr>
        </p15:guide>
        <p15:guide id="4" orient="horz" pos="1122">
          <p15:clr>
            <a:srgbClr val="9AA0A6"/>
          </p15:clr>
        </p15:guide>
      </p15:sldGuideLst>
    </p:ext>
    <p:ext uri="GoogleSlidesCustomDataVersion2">
      <go:slidesCustomData xmlns:go="http://customooxmlschemas.google.com/" r:id="rId34" roundtripDataSignature="AMtx7migd+YNY/A0in6D4Do9E4l/y1W9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699"/>
        <p:guide pos="2191"/>
        <p:guide pos="112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7163" y="685800"/>
            <a:ext cx="65436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decb33c71_0_16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9decb33c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decb33c71_0_79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9decb33c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decb34235_4_1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9decb3423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decb34235_4_17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9decb34235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decb34235_2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9decb342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1"/>
                </a:solidFill>
              </a:rPr>
              <a:t>Bullet points</a:t>
            </a:r>
            <a:br>
              <a:rPr b="1"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colocar </a:t>
            </a:r>
            <a:r>
              <a:rPr b="1" lang="es-MX"/>
              <a:t>icono</a:t>
            </a:r>
            <a:r>
              <a:rPr b="1" lang="es-MX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decb34235_4_35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9decb34235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decb34235_4_46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9decb34235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1"/>
                </a:solidFill>
              </a:rPr>
              <a:t>Bullet points</a:t>
            </a:r>
            <a:br>
              <a:rPr b="1"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colocar </a:t>
            </a:r>
            <a:r>
              <a:rPr b="1" lang="es-MX"/>
              <a:t>icono</a:t>
            </a:r>
            <a:r>
              <a:rPr b="1" lang="es-MX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dc9f0af76_0_45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9dc9f0af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decb34235_4_66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9decb34235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dc9f0af76_0_62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9dc9f0af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dc9f0af76_0_12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9dc9f0af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decb33c71_0_38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9decb33c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decb33c71_0_54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9decb33c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decb33c71_0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9decb33c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5" name="Google Shape;15;p33"/>
          <p:cNvSpPr txBox="1"/>
          <p:nvPr>
            <p:ph idx="1" type="subTitle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hasCustomPrompt="1" type="title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38"/>
          <p:cNvSpPr txBox="1"/>
          <p:nvPr>
            <p:ph idx="1" type="body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 txBox="1"/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2" name="Google Shape;42;p40"/>
          <p:cNvSpPr txBox="1"/>
          <p:nvPr>
            <p:ph idx="1" type="subTitle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0" Type="http://schemas.openxmlformats.org/officeDocument/2006/relationships/image" Target="../media/image29.png"/><Relationship Id="rId9" Type="http://schemas.openxmlformats.org/officeDocument/2006/relationships/image" Target="../media/image24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atasets/risakashiwabara/japannumber-of-visitors-to-japa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ornaeldernar.shinyapps.io/prototype-day" TargetMode="External"/><Relationship Id="rId4" Type="http://schemas.openxmlformats.org/officeDocument/2006/relationships/hyperlink" Target="https://github.com/mornaeldernar/ShinyBedu2023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0" Type="http://schemas.openxmlformats.org/officeDocument/2006/relationships/image" Target="../media/image20.png"/><Relationship Id="rId9" Type="http://schemas.openxmlformats.org/officeDocument/2006/relationships/image" Target="../media/image2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C1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1109175" y="3553175"/>
            <a:ext cx="111633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Modelo Predictivo sobre el Turismo en Japón</a:t>
            </a:r>
            <a:endParaRPr b="1" i="0" sz="6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109177" y="5783675"/>
            <a:ext cx="106092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MX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Equipo 11: 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s-MX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Rafael Jiménez				- Sergio Geraldo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s-MX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Jimena Moreno				- Edward Santiago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b="1" lang="es-MX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Korina Hernández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185874" y="203563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s-MX" sz="2900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BEDU 2023 - Módulo 5: Programación y Estadística con R</a:t>
            </a:r>
            <a:endParaRPr b="1" i="0" sz="2900" u="none" cap="none" strike="noStrike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925971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176" y="521150"/>
            <a:ext cx="2369774" cy="12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"/>
          <p:cNvCxnSpPr/>
          <p:nvPr/>
        </p:nvCxnSpPr>
        <p:spPr>
          <a:xfrm>
            <a:off x="1257628" y="5354827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1325" y="247400"/>
            <a:ext cx="57150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20125" y="2229426"/>
            <a:ext cx="4702399" cy="57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9decb33c71_0_16"/>
          <p:cNvPicPr preferRelativeResize="0"/>
          <p:nvPr/>
        </p:nvPicPr>
        <p:blipFill rotWithShape="1">
          <a:blip r:embed="rId3">
            <a:alphaModFix amt="50000"/>
          </a:blip>
          <a:srcRect b="47186" l="-33910" r="43795" t="-27793"/>
          <a:stretch/>
        </p:blipFill>
        <p:spPr>
          <a:xfrm>
            <a:off x="11949975" y="5246211"/>
            <a:ext cx="3172550" cy="267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9decb33c71_0_16"/>
          <p:cNvSpPr txBox="1"/>
          <p:nvPr/>
        </p:nvSpPr>
        <p:spPr>
          <a:xfrm>
            <a:off x="499576" y="604125"/>
            <a:ext cx="114504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Por qué elegimos nuestro modelo</a:t>
            </a:r>
            <a:endParaRPr b="1" i="0" sz="6500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29decb33c71_0_16"/>
          <p:cNvSpPr txBox="1"/>
          <p:nvPr/>
        </p:nvSpPr>
        <p:spPr>
          <a:xfrm>
            <a:off x="507200" y="2460875"/>
            <a:ext cx="77019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28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Dado que R es una gran herramienta para realizar ejercicios estadísticos y econométricos, decidimos crear un modelo de predicción sobre una variable que abarcase una multitud de fenómenos que afectasen su variación, y que fueran interesantes de analizar. Dicha variable es el turismo, cuyos valores se vieron afectados en los últimos años por eventos deportivos mundiales, así como por el COVID-19.</a:t>
            </a:r>
            <a:endParaRPr sz="28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g29decb33c71_0_16"/>
          <p:cNvCxnSpPr/>
          <p:nvPr/>
        </p:nvCxnSpPr>
        <p:spPr>
          <a:xfrm>
            <a:off x="744753" y="2513020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g29decb33c71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90" y="758712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9decb33c71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4925" y="218975"/>
            <a:ext cx="5800607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9decb33c71_0_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28775" y="5664175"/>
            <a:ext cx="1893750" cy="23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9decb33c71_0_16"/>
          <p:cNvSpPr txBox="1"/>
          <p:nvPr/>
        </p:nvSpPr>
        <p:spPr>
          <a:xfrm>
            <a:off x="8102725" y="2506175"/>
            <a:ext cx="7019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Asimismo, Japón es un excelente ejemplo para evaluar este fenómeno, ya que, por sus políticas migratorias  ante la pandemia y su rol como anfitrión de los Juegos Olímpicos, resulta en un país que muestra una sustancial variación en su cantidad de turistas.</a:t>
            </a:r>
            <a:endParaRPr sz="28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9decb33c71_0_79"/>
          <p:cNvPicPr preferRelativeResize="0"/>
          <p:nvPr/>
        </p:nvPicPr>
        <p:blipFill rotWithShape="1">
          <a:blip r:embed="rId3">
            <a:alphaModFix amt="50000"/>
          </a:blip>
          <a:srcRect b="47186" l="-33910" r="43795" t="-27793"/>
          <a:stretch/>
        </p:blipFill>
        <p:spPr>
          <a:xfrm>
            <a:off x="11949975" y="5246211"/>
            <a:ext cx="3172550" cy="267541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9decb33c71_0_79"/>
          <p:cNvSpPr txBox="1"/>
          <p:nvPr/>
        </p:nvSpPr>
        <p:spPr>
          <a:xfrm>
            <a:off x="499576" y="604125"/>
            <a:ext cx="114504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Diferenciación</a:t>
            </a:r>
            <a:endParaRPr b="1" i="0" sz="6500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" name="Google Shape;209;g29decb33c71_0_79"/>
          <p:cNvCxnSpPr/>
          <p:nvPr/>
        </p:nvCxnSpPr>
        <p:spPr>
          <a:xfrm>
            <a:off x="744753" y="2513020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0" name="Google Shape;210;g29decb33c71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90" y="758712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9decb33c71_0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4925" y="218975"/>
            <a:ext cx="5800607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9decb33c71_0_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28775" y="5664175"/>
            <a:ext cx="1893750" cy="23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9decb33c71_0_79"/>
          <p:cNvSpPr txBox="1"/>
          <p:nvPr/>
        </p:nvSpPr>
        <p:spPr>
          <a:xfrm>
            <a:off x="8102725" y="2506175"/>
            <a:ext cx="701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g29decb33c71_0_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76664" y="3566831"/>
            <a:ext cx="1077125" cy="108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9decb33c71_0_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46765" y="3595400"/>
            <a:ext cx="1010218" cy="10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9decb33c71_0_7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54498" y="3566230"/>
            <a:ext cx="1089214" cy="108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9decb33c71_0_79"/>
          <p:cNvSpPr txBox="1"/>
          <p:nvPr/>
        </p:nvSpPr>
        <p:spPr>
          <a:xfrm>
            <a:off x="3812850" y="4926288"/>
            <a:ext cx="3172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>
                <a:solidFill>
                  <a:schemeClr val="dk2"/>
                </a:solidFill>
              </a:rPr>
              <a:t>Mejores Ideas con comunicación</a:t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218" name="Google Shape;218;g29decb33c71_0_79"/>
          <p:cNvSpPr txBox="1"/>
          <p:nvPr/>
        </p:nvSpPr>
        <p:spPr>
          <a:xfrm>
            <a:off x="465625" y="5032975"/>
            <a:ext cx="317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>
                <a:solidFill>
                  <a:schemeClr val="dk2"/>
                </a:solidFill>
              </a:rPr>
              <a:t>Trabajo en equipo </a:t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219" name="Google Shape;219;g29decb33c71_0_79"/>
          <p:cNvSpPr txBox="1"/>
          <p:nvPr/>
        </p:nvSpPr>
        <p:spPr>
          <a:xfrm>
            <a:off x="10528975" y="4926288"/>
            <a:ext cx="3172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>
                <a:solidFill>
                  <a:schemeClr val="dk2"/>
                </a:solidFill>
              </a:rPr>
              <a:t>Key points importantes</a:t>
            </a:r>
            <a:endParaRPr sz="2900">
              <a:solidFill>
                <a:schemeClr val="dk2"/>
              </a:solidFill>
            </a:endParaRPr>
          </a:p>
        </p:txBody>
      </p:sp>
      <p:pic>
        <p:nvPicPr>
          <p:cNvPr id="220" name="Google Shape;220;g29decb33c71_0_7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21617" y="3583863"/>
            <a:ext cx="1077136" cy="105394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9decb33c71_0_79"/>
          <p:cNvSpPr txBox="1"/>
          <p:nvPr/>
        </p:nvSpPr>
        <p:spPr>
          <a:xfrm>
            <a:off x="7204075" y="4926288"/>
            <a:ext cx="3172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>
                <a:solidFill>
                  <a:schemeClr val="dk2"/>
                </a:solidFill>
              </a:rPr>
              <a:t>Equipo </a:t>
            </a:r>
            <a:r>
              <a:rPr lang="es-MX" sz="2900">
                <a:solidFill>
                  <a:schemeClr val="dk2"/>
                </a:solidFill>
              </a:rPr>
              <a:t>Multidisciplinario</a:t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decb34235_4_1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9decb34235_4_1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g29decb34235_4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99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g29decb34235_4_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g29decb34235_4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9decb34235_4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29decb34235_4_1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3" name="Google Shape;233;g29decb34235_4_1"/>
          <p:cNvPicPr preferRelativeResize="0"/>
          <p:nvPr/>
        </p:nvPicPr>
        <p:blipFill rotWithShape="1">
          <a:blip r:embed="rId6">
            <a:alphaModFix amt="50000"/>
          </a:blip>
          <a:srcRect b="52015" l="-22411" r="32297" t="-32621"/>
          <a:stretch/>
        </p:blipFill>
        <p:spPr>
          <a:xfrm>
            <a:off x="7908124" y="1837720"/>
            <a:ext cx="7214400" cy="608390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29decb34235_4_1"/>
          <p:cNvSpPr txBox="1"/>
          <p:nvPr/>
        </p:nvSpPr>
        <p:spPr>
          <a:xfrm>
            <a:off x="674799" y="2392975"/>
            <a:ext cx="93936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Proximos Pasos</a:t>
            </a:r>
            <a:endParaRPr b="1" i="0" sz="6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g29decb34235_4_1"/>
          <p:cNvSpPr txBox="1"/>
          <p:nvPr/>
        </p:nvSpPr>
        <p:spPr>
          <a:xfrm>
            <a:off x="584525" y="4148400"/>
            <a:ext cx="84132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g29decb34235_4_1"/>
          <p:cNvSpPr txBox="1"/>
          <p:nvPr/>
        </p:nvSpPr>
        <p:spPr>
          <a:xfrm>
            <a:off x="681549" y="3898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s-MX" sz="2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b="1" i="0" sz="2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7" name="Google Shape;237;g29decb34235_4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9960" y="5078371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g29decb34235_4_1"/>
          <p:cNvCxnSpPr/>
          <p:nvPr/>
        </p:nvCxnSpPr>
        <p:spPr>
          <a:xfrm>
            <a:off x="841478" y="4114752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9" name="Google Shape;239;g29decb34235_4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014553"/>
            <a:ext cx="3522375" cy="49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29decb34235_4_17"/>
          <p:cNvPicPr preferRelativeResize="0"/>
          <p:nvPr/>
        </p:nvPicPr>
        <p:blipFill rotWithShape="1">
          <a:blip r:embed="rId3">
            <a:alphaModFix amt="50000"/>
          </a:blip>
          <a:srcRect b="47186" l="-33910" r="43795" t="-27793"/>
          <a:stretch/>
        </p:blipFill>
        <p:spPr>
          <a:xfrm>
            <a:off x="6916025" y="1001075"/>
            <a:ext cx="8206500" cy="692055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9decb34235_4_17"/>
          <p:cNvSpPr txBox="1"/>
          <p:nvPr/>
        </p:nvSpPr>
        <p:spPr>
          <a:xfrm>
            <a:off x="575776" y="223125"/>
            <a:ext cx="114504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b="1" i="0" sz="6500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29decb34235_4_17"/>
          <p:cNvSpPr txBox="1"/>
          <p:nvPr/>
        </p:nvSpPr>
        <p:spPr>
          <a:xfrm>
            <a:off x="1024350" y="2708113"/>
            <a:ext cx="90006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Adaptar el modelo para predecir el comportamiento de turistas en diferentes </a:t>
            </a:r>
            <a:r>
              <a:rPr lang="es-MX" sz="3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países</a:t>
            </a:r>
            <a:r>
              <a:rPr lang="es-MX" sz="3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0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Integrar el modelo para las agencias de turismo mexicanas, para que predigan la estacionalidad del turismo en Japón y puedan hacer promociones e incrementen su facturación.</a:t>
            </a:r>
            <a:endParaRPr sz="30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7" name="Google Shape;247;g29decb34235_4_17"/>
          <p:cNvCxnSpPr/>
          <p:nvPr/>
        </p:nvCxnSpPr>
        <p:spPr>
          <a:xfrm>
            <a:off x="820953" y="1522420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8" name="Google Shape;248;g29decb34235_4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90" y="735852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9decb34235_4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4925" y="218975"/>
            <a:ext cx="5800607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9decb34235_4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575" y="2793692"/>
            <a:ext cx="613100" cy="7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9decb34235_4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575" y="4696542"/>
            <a:ext cx="613100" cy="7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decb34235_2_0"/>
          <p:cNvSpPr txBox="1"/>
          <p:nvPr/>
        </p:nvSpPr>
        <p:spPr>
          <a:xfrm>
            <a:off x="3906325" y="2910700"/>
            <a:ext cx="94305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Kaggle. (2023). </a:t>
            </a:r>
            <a:r>
              <a:rPr i="1" lang="es-MX" sz="24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【EDA】Number of visitors to Japan</a:t>
            </a:r>
            <a:r>
              <a:rPr lang="es-MX" sz="24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s-MX" sz="24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https://www.kaggle.com/datasets/risakashiwabara/japannumber-of-visitors-to-japan</a:t>
            </a:r>
            <a:endParaRPr sz="24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MX" sz="2400">
                <a:solidFill>
                  <a:schemeClr val="dk1"/>
                </a:solidFill>
              </a:rPr>
              <a:t>Programa Universitario de Estudios sobre Asia y África | PUEAA</a:t>
            </a:r>
            <a:r>
              <a:rPr lang="es-MX" sz="2400">
                <a:solidFill>
                  <a:schemeClr val="dk1"/>
                </a:solidFill>
              </a:rPr>
              <a:t>. (n.d.). PUEAA. http://pueaa.unam.mx/blog/turismo-en-japon-pandemia#:~:text=De%20esta%20manera%2C%20Jap%C3%B3n%20es,avances%20tecnol%C3%B3gicos%20y%20vanguardias%20culturales.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7" name="Google Shape;257;g29decb34235_2_0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29decb34235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9decb34235_2_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Referencias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g29decb34235_2_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g29decb34235_2_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g29decb34235_2_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g29decb34235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9677" y="2840115"/>
            <a:ext cx="2605375" cy="27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decb34235_4_3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9decb34235_4_35"/>
          <p:cNvSpPr txBox="1"/>
          <p:nvPr/>
        </p:nvSpPr>
        <p:spPr>
          <a:xfrm>
            <a:off x="1700960" y="22371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6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Vinculos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g29decb34235_4_35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g29decb34235_4_3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2" name="Google Shape;272;g29decb34235_4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9decb34235_4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4110" y="885741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g29decb34235_4_35"/>
          <p:cNvCxnSpPr/>
          <p:nvPr/>
        </p:nvCxnSpPr>
        <p:spPr>
          <a:xfrm rot="10800000">
            <a:off x="646680" y="3031925"/>
            <a:ext cx="0" cy="488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person holding a sign posing for the camera&#10;&#10;Description automatically generated" id="275" name="Google Shape;275;g29decb34235_4_35"/>
          <p:cNvPicPr preferRelativeResize="0"/>
          <p:nvPr/>
        </p:nvPicPr>
        <p:blipFill rotWithShape="1">
          <a:blip r:embed="rId5">
            <a:alphaModFix/>
          </a:blip>
          <a:srcRect b="0" l="16666" r="16666" t="0"/>
          <a:stretch/>
        </p:blipFill>
        <p:spPr>
          <a:xfrm>
            <a:off x="8934836" y="2235250"/>
            <a:ext cx="4708969" cy="470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decb34235_4_4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https://mornaeldernar.shinyapps.io/prototype-day</a:t>
            </a:r>
            <a:r>
              <a:rPr lang="es-MX" sz="26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https://github.com/mornaeldernar/ShinyBedu2023</a:t>
            </a:r>
            <a:r>
              <a:rPr lang="es-MX" sz="26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1" name="Google Shape;281;g29decb34235_4_4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29decb34235_4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9decb34235_4_4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Vínculos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g29decb34235_4_4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g29decb34235_4_4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6" name="Google Shape;286;g29decb34235_4_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9decb34235_4_4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c9f0af76_0_4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9dc9f0af76_0_4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g29dc9f0af76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99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g29dc9f0af76_0_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" name="Google Shape;74;g29dc9f0af76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67115" y="2891392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9dc9f0af76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g29dc9f0af76_0_45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g29dc9f0af76_0_45"/>
          <p:cNvPicPr preferRelativeResize="0"/>
          <p:nvPr/>
        </p:nvPicPr>
        <p:blipFill rotWithShape="1">
          <a:blip r:embed="rId6">
            <a:alphaModFix amt="50000"/>
          </a:blip>
          <a:srcRect b="52015" l="-22411" r="32297" t="-32621"/>
          <a:stretch/>
        </p:blipFill>
        <p:spPr>
          <a:xfrm>
            <a:off x="5728925" y="0"/>
            <a:ext cx="9393594" cy="79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9dc9f0af76_0_45"/>
          <p:cNvSpPr txBox="1"/>
          <p:nvPr/>
        </p:nvSpPr>
        <p:spPr>
          <a:xfrm>
            <a:off x="681545" y="2549112"/>
            <a:ext cx="114018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b="1" i="0" sz="6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g29dc9f0af76_0_45"/>
          <p:cNvSpPr txBox="1"/>
          <p:nvPr/>
        </p:nvSpPr>
        <p:spPr>
          <a:xfrm>
            <a:off x="681550" y="3809950"/>
            <a:ext cx="84555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el sector turístico de un país es de suma importancia conocer la demanda turística futura y el comportamiento que se ha tenido durante los últimos años. De esta manera, la toma de decisiones relacionada con estrategias comerciales puede verse beneficiada.</a:t>
            </a:r>
            <a:endParaRPr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9dc9f0af76_0_45"/>
          <p:cNvSpPr txBox="1"/>
          <p:nvPr/>
        </p:nvSpPr>
        <p:spPr>
          <a:xfrm>
            <a:off x="681549" y="3898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s-MX" sz="2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b="1" i="0" sz="2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1" name="Google Shape;81;g29dc9f0af76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9960" y="5078371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g29dc9f0af76_0_45"/>
          <p:cNvCxnSpPr/>
          <p:nvPr/>
        </p:nvCxnSpPr>
        <p:spPr>
          <a:xfrm>
            <a:off x="917678" y="3809952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"/>
          <p:cNvPicPr preferRelativeResize="0"/>
          <p:nvPr/>
        </p:nvPicPr>
        <p:blipFill rotWithShape="1">
          <a:blip r:embed="rId3">
            <a:alphaModFix amt="50000"/>
          </a:blip>
          <a:srcRect b="47186" l="-33910" r="43795" t="-27793"/>
          <a:stretch/>
        </p:blipFill>
        <p:spPr>
          <a:xfrm>
            <a:off x="6916025" y="1001075"/>
            <a:ext cx="8206500" cy="692055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575776" y="223125"/>
            <a:ext cx="114504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Problemática</a:t>
            </a:r>
            <a:endParaRPr b="1" i="0" sz="6500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707325" y="1591775"/>
            <a:ext cx="90006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El turismo es una de las industrias más importantes para la economía mundial y de cada país y tiene repercusiones en los ámbitos económico, social y cultural de los mismos. </a:t>
            </a:r>
            <a:endParaRPr sz="30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Japón ha sido uno de los principales destinos turísticos gracias a su amplia cultura y sus avances tecnológicos. Esto lo ha convertido en uno de los países con mejor recuperación económica después de la COVID-19 y el </a:t>
            </a:r>
            <a:r>
              <a:rPr lang="es-MX" sz="3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turismo</a:t>
            </a:r>
            <a:r>
              <a:rPr lang="es-MX" sz="3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 ha jugado un papel fundamental en el mismo.</a:t>
            </a:r>
            <a:endParaRPr sz="30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3"/>
          <p:cNvCxnSpPr/>
          <p:nvPr/>
        </p:nvCxnSpPr>
        <p:spPr>
          <a:xfrm>
            <a:off x="820953" y="1522420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90" y="735852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4925" y="218975"/>
            <a:ext cx="5800607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20125" y="2229426"/>
            <a:ext cx="4702399" cy="57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2115575" y="7149475"/>
            <a:ext cx="9000600" cy="3538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20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i="1" lang="es-MX" sz="2000">
                <a:solidFill>
                  <a:srgbClr val="FF6A39"/>
                </a:solidFill>
              </a:rPr>
              <a:t>Programa Universitario De Estudios Sobre Asia Y África | PUEAA</a:t>
            </a:r>
            <a:r>
              <a:rPr lang="es-MX" sz="2000">
                <a:solidFill>
                  <a:srgbClr val="FF6A39"/>
                </a:solidFill>
              </a:rPr>
              <a:t>, n.d.)</a:t>
            </a:r>
            <a:endParaRPr sz="20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decb34235_4_66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29decb34235_4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1569468" y="6187608"/>
            <a:ext cx="182144" cy="2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9decb34235_4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9decb34235_4_66"/>
          <p:cNvSpPr/>
          <p:nvPr/>
        </p:nvSpPr>
        <p:spPr>
          <a:xfrm>
            <a:off x="341775" y="319175"/>
            <a:ext cx="14438700" cy="6385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9decb34235_4_66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s-MX" sz="7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g29decb34235_4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775" y="319171"/>
            <a:ext cx="14458101" cy="63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dc9f0af76_0_62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9dc9f0af76_0_62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g29dc9f0af76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99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29dc9f0af76_0_6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g29dc9f0af76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9dc9f0af76_0_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g29dc9f0af76_0_62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g29dc9f0af76_0_62"/>
          <p:cNvPicPr preferRelativeResize="0"/>
          <p:nvPr/>
        </p:nvPicPr>
        <p:blipFill rotWithShape="1">
          <a:blip r:embed="rId6">
            <a:alphaModFix amt="50000"/>
          </a:blip>
          <a:srcRect b="52015" l="-22411" r="32297" t="-32621"/>
          <a:stretch/>
        </p:blipFill>
        <p:spPr>
          <a:xfrm>
            <a:off x="7908124" y="1837720"/>
            <a:ext cx="7214400" cy="608390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9dc9f0af76_0_62"/>
          <p:cNvSpPr txBox="1"/>
          <p:nvPr/>
        </p:nvSpPr>
        <p:spPr>
          <a:xfrm>
            <a:off x="611349" y="2112650"/>
            <a:ext cx="93936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b="1" i="0" sz="6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29dc9f0af76_0_62"/>
          <p:cNvSpPr txBox="1"/>
          <p:nvPr/>
        </p:nvSpPr>
        <p:spPr>
          <a:xfrm>
            <a:off x="681550" y="3405175"/>
            <a:ext cx="84132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Plataforma web para analizar el comportamiento</a:t>
            </a: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visitantes en Japón, brindando opciones interactivas para seleccionar países y años. Su </a:t>
            </a: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finalidad</a:t>
            </a: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es visualizar la información en gráficos, mapas o tablas </a:t>
            </a: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determinar</a:t>
            </a: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los futuros incrementos de turistas.</a:t>
            </a:r>
            <a:endParaRPr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29dc9f0af76_0_62"/>
          <p:cNvSpPr txBox="1"/>
          <p:nvPr/>
        </p:nvSpPr>
        <p:spPr>
          <a:xfrm>
            <a:off x="681549" y="3898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s-MX" sz="2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b="1" i="0" sz="2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0" name="Google Shape;120;g29dc9f0af76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9960" y="5078371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g29dc9f0af76_0_62"/>
          <p:cNvCxnSpPr/>
          <p:nvPr/>
        </p:nvCxnSpPr>
        <p:spPr>
          <a:xfrm>
            <a:off x="1109678" y="3299027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9dc9f0af76_0_12"/>
          <p:cNvPicPr preferRelativeResize="0"/>
          <p:nvPr/>
        </p:nvPicPr>
        <p:blipFill rotWithShape="1">
          <a:blip r:embed="rId3">
            <a:alphaModFix amt="50000"/>
          </a:blip>
          <a:srcRect b="47186" l="-33910" r="43795" t="-27793"/>
          <a:stretch/>
        </p:blipFill>
        <p:spPr>
          <a:xfrm>
            <a:off x="11949975" y="5246211"/>
            <a:ext cx="3172550" cy="267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9dc9f0af76_0_12"/>
          <p:cNvSpPr txBox="1"/>
          <p:nvPr/>
        </p:nvSpPr>
        <p:spPr>
          <a:xfrm>
            <a:off x="499576" y="604125"/>
            <a:ext cx="114504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b="1" i="0" sz="6500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29dc9f0af76_0_12"/>
          <p:cNvSpPr txBox="1"/>
          <p:nvPr/>
        </p:nvSpPr>
        <p:spPr>
          <a:xfrm>
            <a:off x="895788" y="4490913"/>
            <a:ext cx="25947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Análisis de datos</a:t>
            </a:r>
            <a:endParaRPr b="0" i="0" sz="31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g29dc9f0af76_0_12"/>
          <p:cNvCxnSpPr/>
          <p:nvPr/>
        </p:nvCxnSpPr>
        <p:spPr>
          <a:xfrm>
            <a:off x="744753" y="2513020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g29dc9f0af76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90" y="758712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9dc9f0af76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4925" y="218975"/>
            <a:ext cx="5800607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9dc9f0af76_0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28775" y="5664175"/>
            <a:ext cx="1893750" cy="23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9dc9f0af76_0_12"/>
          <p:cNvSpPr txBox="1"/>
          <p:nvPr/>
        </p:nvSpPr>
        <p:spPr>
          <a:xfrm>
            <a:off x="8102725" y="2506175"/>
            <a:ext cx="701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g29dc9f0af76_0_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2820" y="3520882"/>
            <a:ext cx="1089213" cy="87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9dc9f0af76_0_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37531" y="3429620"/>
            <a:ext cx="1111239" cy="10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9dc9f0af76_0_12"/>
          <p:cNvSpPr txBox="1"/>
          <p:nvPr/>
        </p:nvSpPr>
        <p:spPr>
          <a:xfrm>
            <a:off x="5590063" y="4490913"/>
            <a:ext cx="25947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Predicción de visitantes</a:t>
            </a:r>
            <a:endParaRPr sz="32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g29dc9f0af76_0_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6085" y="3445968"/>
            <a:ext cx="988495" cy="102968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9dc9f0af76_0_12"/>
          <p:cNvSpPr txBox="1"/>
          <p:nvPr/>
        </p:nvSpPr>
        <p:spPr>
          <a:xfrm>
            <a:off x="10315225" y="4490928"/>
            <a:ext cx="25947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Tomar una decisión basada en datos</a:t>
            </a:r>
            <a:endParaRPr b="0" i="0" sz="31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decb33c71_0_38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9decb33c71_0_38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g29decb33c71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99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g29decb33c71_0_3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" name="Google Shape;147;g29decb33c71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9decb33c71_0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29decb33c71_0_38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g29decb33c71_0_38"/>
          <p:cNvPicPr preferRelativeResize="0"/>
          <p:nvPr/>
        </p:nvPicPr>
        <p:blipFill rotWithShape="1">
          <a:blip r:embed="rId6">
            <a:alphaModFix amt="50000"/>
          </a:blip>
          <a:srcRect b="52015" l="-22411" r="32297" t="-32621"/>
          <a:stretch/>
        </p:blipFill>
        <p:spPr>
          <a:xfrm>
            <a:off x="7908124" y="1837720"/>
            <a:ext cx="7214400" cy="608390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9decb33c71_0_38"/>
          <p:cNvSpPr txBox="1"/>
          <p:nvPr/>
        </p:nvSpPr>
        <p:spPr>
          <a:xfrm>
            <a:off x="674799" y="2392975"/>
            <a:ext cx="93936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Producto</a:t>
            </a:r>
            <a:endParaRPr b="1" i="0" sz="6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29decb33c71_0_38"/>
          <p:cNvSpPr txBox="1"/>
          <p:nvPr/>
        </p:nvSpPr>
        <p:spPr>
          <a:xfrm>
            <a:off x="681549" y="3898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s-MX" sz="2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b="1" i="0" sz="2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3" name="Google Shape;153;g29decb33c71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9960" y="5078371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29decb33c71_0_38"/>
          <p:cNvCxnSpPr/>
          <p:nvPr/>
        </p:nvCxnSpPr>
        <p:spPr>
          <a:xfrm>
            <a:off x="841478" y="4114752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29decb33c71_0_54"/>
          <p:cNvPicPr preferRelativeResize="0"/>
          <p:nvPr/>
        </p:nvPicPr>
        <p:blipFill rotWithShape="1">
          <a:blip r:embed="rId3">
            <a:alphaModFix amt="50000"/>
          </a:blip>
          <a:srcRect b="47186" l="-33910" r="43795" t="-27793"/>
          <a:stretch/>
        </p:blipFill>
        <p:spPr>
          <a:xfrm>
            <a:off x="11949975" y="5246211"/>
            <a:ext cx="3172550" cy="267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9decb33c71_0_54"/>
          <p:cNvSpPr txBox="1"/>
          <p:nvPr/>
        </p:nvSpPr>
        <p:spPr>
          <a:xfrm>
            <a:off x="499576" y="604125"/>
            <a:ext cx="114504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Producto</a:t>
            </a:r>
            <a:endParaRPr b="1" i="0" sz="6500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29decb33c71_0_54"/>
          <p:cNvCxnSpPr/>
          <p:nvPr/>
        </p:nvCxnSpPr>
        <p:spPr>
          <a:xfrm>
            <a:off x="744753" y="2513020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2" name="Google Shape;162;g29decb33c71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90" y="758712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9decb33c71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4925" y="218975"/>
            <a:ext cx="5800607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9decb33c71_0_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28775" y="5664175"/>
            <a:ext cx="1893750" cy="23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9decb33c71_0_54"/>
          <p:cNvSpPr txBox="1"/>
          <p:nvPr/>
        </p:nvSpPr>
        <p:spPr>
          <a:xfrm>
            <a:off x="8102725" y="2506175"/>
            <a:ext cx="701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g29decb33c71_0_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51098" y="2904277"/>
            <a:ext cx="4360000" cy="1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9decb33c71_0_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027" y="2904273"/>
            <a:ext cx="5937671" cy="18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9decb33c71_0_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51090" y="5144438"/>
            <a:ext cx="4592316" cy="25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9decb33c71_0_54"/>
          <p:cNvSpPr txBox="1"/>
          <p:nvPr/>
        </p:nvSpPr>
        <p:spPr>
          <a:xfrm>
            <a:off x="189775" y="2506175"/>
            <a:ext cx="875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2"/>
                </a:solidFill>
              </a:rPr>
              <a:t>Ver comportamiento por COVID y en Olimpiadas con filtros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0" name="Google Shape;170;g29decb33c71_0_54"/>
          <p:cNvSpPr txBox="1"/>
          <p:nvPr/>
        </p:nvSpPr>
        <p:spPr>
          <a:xfrm>
            <a:off x="8229450" y="2506175"/>
            <a:ext cx="634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2"/>
                </a:solidFill>
              </a:rPr>
              <a:t>Predicción de Visitantes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1" name="Google Shape;171;g29decb33c71_0_54"/>
          <p:cNvSpPr txBox="1"/>
          <p:nvPr/>
        </p:nvSpPr>
        <p:spPr>
          <a:xfrm>
            <a:off x="189775" y="4651850"/>
            <a:ext cx="875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2"/>
                </a:solidFill>
              </a:rPr>
              <a:t>Ubicación de </a:t>
            </a:r>
            <a:r>
              <a:rPr lang="es-MX" sz="2000">
                <a:solidFill>
                  <a:schemeClr val="dk2"/>
                </a:solidFill>
              </a:rPr>
              <a:t>países</a:t>
            </a:r>
            <a:r>
              <a:rPr lang="es-MX" sz="2000">
                <a:solidFill>
                  <a:schemeClr val="dk2"/>
                </a:solidFill>
              </a:rPr>
              <a:t> visitantes a Japón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2" name="Google Shape;172;g29decb33c71_0_54"/>
          <p:cNvSpPr txBox="1"/>
          <p:nvPr/>
        </p:nvSpPr>
        <p:spPr>
          <a:xfrm>
            <a:off x="8351100" y="4744650"/>
            <a:ext cx="634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2"/>
                </a:solidFill>
              </a:rPr>
              <a:t>Datos de </a:t>
            </a:r>
            <a:r>
              <a:rPr lang="es-MX" sz="2000">
                <a:solidFill>
                  <a:schemeClr val="dk2"/>
                </a:solidFill>
              </a:rPr>
              <a:t>países</a:t>
            </a:r>
            <a:r>
              <a:rPr lang="es-MX" sz="2000">
                <a:solidFill>
                  <a:schemeClr val="dk2"/>
                </a:solidFill>
              </a:rPr>
              <a:t> visitantes a Japón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73" name="Google Shape;173;g29decb33c71_0_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88340" y="5135900"/>
            <a:ext cx="4323042" cy="24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decb33c71_0_0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9decb33c71_0_0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g29decb33c7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99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g29decb33c71_0_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g29decb33c7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9decb33c7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29decb33c71_0_0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g29decb33c71_0_0"/>
          <p:cNvPicPr preferRelativeResize="0"/>
          <p:nvPr/>
        </p:nvPicPr>
        <p:blipFill rotWithShape="1">
          <a:blip r:embed="rId6">
            <a:alphaModFix amt="50000"/>
          </a:blip>
          <a:srcRect b="52015" l="-22411" r="32297" t="-32621"/>
          <a:stretch/>
        </p:blipFill>
        <p:spPr>
          <a:xfrm>
            <a:off x="7908124" y="1837720"/>
            <a:ext cx="7214400" cy="608390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9decb33c71_0_0"/>
          <p:cNvSpPr txBox="1"/>
          <p:nvPr/>
        </p:nvSpPr>
        <p:spPr>
          <a:xfrm>
            <a:off x="674799" y="2392975"/>
            <a:ext cx="93936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Diferenciación</a:t>
            </a:r>
            <a:endParaRPr b="1" i="0" sz="6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29decb33c71_0_0"/>
          <p:cNvSpPr txBox="1"/>
          <p:nvPr/>
        </p:nvSpPr>
        <p:spPr>
          <a:xfrm>
            <a:off x="584525" y="4148400"/>
            <a:ext cx="84132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g29decb33c71_0_0"/>
          <p:cNvSpPr txBox="1"/>
          <p:nvPr/>
        </p:nvSpPr>
        <p:spPr>
          <a:xfrm>
            <a:off x="681549" y="3898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s-MX" sz="2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b="1" i="0" sz="2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9" name="Google Shape;189;g29decb33c7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9960" y="5078371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g29decb33c71_0_0"/>
          <p:cNvCxnSpPr/>
          <p:nvPr/>
        </p:nvCxnSpPr>
        <p:spPr>
          <a:xfrm>
            <a:off x="841478" y="4114752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