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modernComment_100_0.xml" ContentType="application/vnd.ms-powerpoint.comments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30275213" cy="42803763"/>
  <p:notesSz cx="6858000" cy="9144000"/>
  <p:embeddedFontLst>
    <p:embeddedFont>
      <p:font typeface="Cambria Math" panose="02040503050406030204" pitchFamily="18" charset="0"/>
      <p:regular r:id="rId4"/>
    </p:embeddedFont>
    <p:embeddedFont>
      <p:font typeface="Helvetica Neue" panose="02000503000000020004" pitchFamily="2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3481">
          <p15:clr>
            <a:srgbClr val="A4A3A4"/>
          </p15:clr>
        </p15:guide>
        <p15:guide id="2" pos="9536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219DC6C-2FC7-0467-D8E8-F12D00E10F11}" name="Asa Tomita" initials="AT" userId="7991c0faf365127c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60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64A901-480C-AA41-9ED5-A0F640936843}" v="13" dt="2024-02-26T06:51:48.5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12"/>
    <p:restoredTop sz="95102"/>
  </p:normalViewPr>
  <p:slideViewPr>
    <p:cSldViewPr snapToGrid="0">
      <p:cViewPr>
        <p:scale>
          <a:sx n="29" d="100"/>
          <a:sy n="29" d="100"/>
        </p:scale>
        <p:origin x="720" y="-2040"/>
      </p:cViewPr>
      <p:guideLst>
        <p:guide orient="horz" pos="13481"/>
        <p:guide pos="95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heme" Target="theme/theme1.xml"/><Relationship Id="rId5" Type="http://schemas.openxmlformats.org/officeDocument/2006/relationships/font" Target="fonts/font2.fntdata"/><Relationship Id="rId10" Type="http://schemas.openxmlformats.org/officeDocument/2006/relationships/viewProps" Target="viewProps.xml"/><Relationship Id="rId4" Type="http://schemas.openxmlformats.org/officeDocument/2006/relationships/font" Target="fonts/font1.fntdata"/><Relationship Id="rId9" Type="http://schemas.openxmlformats.org/officeDocument/2006/relationships/presProps" Target="presProps.xml"/><Relationship Id="rId14" Type="http://schemas.microsoft.com/office/2018/10/relationships/authors" Target="authors.xml"/></Relationships>
</file>

<file path=ppt/comments/modernComment_100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59675A0D-C6DA-8943-A00E-6430023EE63E}" authorId="{9219DC6C-2FC7-0467-D8E8-F12D00E10F11}" status="resolved" created="2024-02-14T17:01:27.932" complete="100000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0" sldId="256"/>
      <ac:spMk id="5" creationId="{F9745223-7866-94A9-2B86-5086F98D2598}"/>
      <ac:txMk cp="394" len="74">
        <ac:context len="561" hash="3692326081"/>
      </ac:txMk>
    </ac:txMkLst>
    <p188:pos x="25434236" y="3644925"/>
    <p188:txBody>
      <a:bodyPr/>
      <a:lstStyle/>
      <a:p>
        <a:r>
          <a:rPr lang="ja-JP" altLang="en-US"/>
          <a:t>評価した結果の概要一言（現在一番課題となっていること）</a:t>
        </a:r>
      </a:p>
    </p188:txBody>
  </p188:cm>
  <p188:cm id="{93429671-942B-494F-9C82-33ED82D18A54}" authorId="{9219DC6C-2FC7-0467-D8E8-F12D00E10F11}" status="resolved" created="2024-02-14T17:01:53.683" complete="100000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0" sldId="256"/>
      <ac:spMk id="15" creationId="{B66F8133-B651-7A08-1FB5-D639E24EF04D}"/>
      <ac:txMk cp="75">
        <ac:context len="156" hash="3355611195"/>
      </ac:txMk>
    </ac:txMkLst>
    <p188:pos x="9814520" y="2408533"/>
    <p188:txBody>
      <a:bodyPr/>
      <a:lstStyle/>
      <a:p>
        <a:r>
          <a:rPr lang="ja-JP" altLang="en-US"/>
          <a:t>他のことを書いた方が良いかもしれない</a:t>
        </a:r>
      </a:p>
    </p188:txBody>
  </p188:cm>
  <p188:cm id="{ABE4B3C3-1B56-5A4C-8E03-46151E9D7343}" authorId="{9219DC6C-2FC7-0467-D8E8-F12D00E10F11}" status="resolved" created="2024-02-14T17:02:08.015" complete="100000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0" sldId="256"/>
      <ac:spMk id="24" creationId="{2AF7A8C9-E54A-2206-0DF6-A7D55A00794E}"/>
      <ac:txMk cp="0" len="14">
        <ac:context len="15" hash="582719323"/>
      </ac:txMk>
    </ac:txMkLst>
    <p188:pos x="11326349" y="1312021"/>
    <p188:txBody>
      <a:bodyPr/>
      <a:lstStyle/>
      <a:p>
        <a:r>
          <a:rPr lang="ja-JP" altLang="en-US"/>
          <a:t>変える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216598" y="685800"/>
            <a:ext cx="2425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16150" y="685800"/>
            <a:ext cx="24257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Google Shape;5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032066" y="6196189"/>
            <a:ext cx="28211700" cy="170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5900"/>
              <a:buFont typeface="Helvetica Neue"/>
              <a:buChar char="●"/>
              <a:defRPr sz="25900" b="0" i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Helvetica Neu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5900"/>
              <a:buChar char="○"/>
              <a:defRPr sz="25900"/>
            </a:lvl2pPr>
            <a:lvl3pPr lvl="2" algn="ctr">
              <a:spcBef>
                <a:spcPts val="0"/>
              </a:spcBef>
              <a:spcAft>
                <a:spcPts val="0"/>
              </a:spcAft>
              <a:buSzPts val="25900"/>
              <a:buChar char="■"/>
              <a:defRPr sz="25900"/>
            </a:lvl3pPr>
            <a:lvl4pPr lvl="3" algn="ctr">
              <a:spcBef>
                <a:spcPts val="0"/>
              </a:spcBef>
              <a:spcAft>
                <a:spcPts val="0"/>
              </a:spcAft>
              <a:buSzPts val="25900"/>
              <a:buChar char="●"/>
              <a:defRPr sz="25900"/>
            </a:lvl4pPr>
            <a:lvl5pPr lvl="4" algn="ctr">
              <a:spcBef>
                <a:spcPts val="0"/>
              </a:spcBef>
              <a:spcAft>
                <a:spcPts val="0"/>
              </a:spcAft>
              <a:buSzPts val="25900"/>
              <a:buChar char="○"/>
              <a:defRPr sz="25900"/>
            </a:lvl5pPr>
            <a:lvl6pPr lvl="5" algn="ctr">
              <a:spcBef>
                <a:spcPts val="0"/>
              </a:spcBef>
              <a:spcAft>
                <a:spcPts val="0"/>
              </a:spcAft>
              <a:buSzPts val="25900"/>
              <a:buChar char="■"/>
              <a:defRPr sz="25900"/>
            </a:lvl6pPr>
            <a:lvl7pPr lvl="6" algn="ctr">
              <a:spcBef>
                <a:spcPts val="0"/>
              </a:spcBef>
              <a:spcAft>
                <a:spcPts val="0"/>
              </a:spcAft>
              <a:buSzPts val="25900"/>
              <a:buChar char="●"/>
              <a:defRPr sz="25900"/>
            </a:lvl7pPr>
            <a:lvl8pPr lvl="7" algn="ctr">
              <a:spcBef>
                <a:spcPts val="0"/>
              </a:spcBef>
              <a:spcAft>
                <a:spcPts val="0"/>
              </a:spcAft>
              <a:buSzPts val="25900"/>
              <a:buChar char="○"/>
              <a:defRPr sz="25900"/>
            </a:lvl8pPr>
            <a:lvl9pPr lvl="8" algn="ctr">
              <a:spcBef>
                <a:spcPts val="0"/>
              </a:spcBef>
              <a:spcAft>
                <a:spcPts val="0"/>
              </a:spcAft>
              <a:buSzPts val="25900"/>
              <a:buChar char="■"/>
              <a:defRPr sz="25900"/>
            </a:lvl9pPr>
          </a:lstStyle>
          <a:p>
            <a:endParaRPr dirty="0"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032038" y="23584965"/>
            <a:ext cx="28211700" cy="65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900"/>
              <a:buFont typeface="Helvetica Neue"/>
              <a:buNone/>
              <a:defRPr sz="13900" b="0" i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Helvetica Neu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900"/>
              <a:buFont typeface="Helvetica Neue"/>
              <a:buNone/>
              <a:defRPr sz="139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900"/>
              <a:buFont typeface="Helvetica Neue"/>
              <a:buNone/>
              <a:defRPr sz="139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900"/>
              <a:buFont typeface="Helvetica Neue"/>
              <a:buNone/>
              <a:defRPr sz="139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900"/>
              <a:buFont typeface="Helvetica Neue"/>
              <a:buNone/>
              <a:defRPr sz="139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900"/>
              <a:buFont typeface="Helvetica Neue"/>
              <a:buNone/>
              <a:defRPr sz="139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900"/>
              <a:buFont typeface="Helvetica Neue"/>
              <a:buNone/>
              <a:defRPr sz="139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900"/>
              <a:buFont typeface="Helvetica Neue"/>
              <a:buNone/>
              <a:defRPr sz="139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900"/>
              <a:buFont typeface="Helvetica Neue"/>
              <a:buNone/>
              <a:defRPr sz="139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 dirty="0"/>
          </a:p>
        </p:txBody>
      </p:sp>
      <p:sp>
        <p:nvSpPr>
          <p:cNvPr id="11" name="Google Shape;11;p2"/>
          <p:cNvSpPr txBox="1">
            <a:spLocks noGrp="1"/>
          </p:cNvSpPr>
          <p:nvPr>
            <p:ph type="sldNum" idx="12"/>
          </p:nvPr>
        </p:nvSpPr>
        <p:spPr>
          <a:xfrm>
            <a:off x="28052299" y="38806264"/>
            <a:ext cx="1816800" cy="32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28052299" y="38806264"/>
            <a:ext cx="1816800" cy="32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407526" y="737992"/>
            <a:ext cx="28836300" cy="57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●"/>
              <a:defRPr b="0" i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○"/>
              <a:defRPr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■"/>
              <a:defRPr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●"/>
              <a:defRPr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○"/>
              <a:defRPr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■"/>
              <a:defRPr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●"/>
              <a:defRPr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○"/>
              <a:defRPr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■"/>
              <a:defRPr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 dirty="0"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1032043" y="8381024"/>
            <a:ext cx="28211700" cy="296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●"/>
              <a:defRPr b="0" i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Helvetica Neue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○"/>
              <a:defRPr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■"/>
              <a:defRPr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●"/>
              <a:defRPr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○"/>
              <a:defRPr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■"/>
              <a:defRPr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●"/>
              <a:defRPr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○"/>
              <a:defRPr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■"/>
              <a:defRPr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 dirty="0"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28052299" y="38806264"/>
            <a:ext cx="1816800" cy="32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b="0" i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Helvetica Neue"/>
              </a:defRPr>
            </a:lvl1pPr>
            <a:lvl2pPr lvl="1">
              <a:buNone/>
              <a:defRPr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>
              <a:buNone/>
              <a:defRPr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>
              <a:buNone/>
              <a:defRPr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>
              <a:buNone/>
              <a:defRPr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>
              <a:buNone/>
              <a:defRPr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>
              <a:buNone/>
              <a:defRPr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>
              <a:buNone/>
              <a:defRPr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>
              <a:buNone/>
              <a:defRPr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407526" y="737992"/>
            <a:ext cx="28836300" cy="57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1032038" y="9590643"/>
            <a:ext cx="13243800" cy="284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673100">
              <a:spcBef>
                <a:spcPts val="0"/>
              </a:spcBef>
              <a:spcAft>
                <a:spcPts val="0"/>
              </a:spcAft>
              <a:buSzPts val="7000"/>
              <a:buChar char="●"/>
              <a:defRPr sz="7000"/>
            </a:lvl1pPr>
            <a:lvl2pPr marL="914400" lvl="1" indent="-609600">
              <a:spcBef>
                <a:spcPts val="0"/>
              </a:spcBef>
              <a:spcAft>
                <a:spcPts val="0"/>
              </a:spcAft>
              <a:buSzPts val="6000"/>
              <a:buChar char="○"/>
              <a:defRPr sz="6000"/>
            </a:lvl2pPr>
            <a:lvl3pPr marL="1371600" lvl="2" indent="-609600">
              <a:spcBef>
                <a:spcPts val="0"/>
              </a:spcBef>
              <a:spcAft>
                <a:spcPts val="0"/>
              </a:spcAft>
              <a:buSzPts val="6000"/>
              <a:buChar char="■"/>
              <a:defRPr sz="6000"/>
            </a:lvl3pPr>
            <a:lvl4pPr marL="1828800" lvl="3" indent="-609600">
              <a:spcBef>
                <a:spcPts val="0"/>
              </a:spcBef>
              <a:spcAft>
                <a:spcPts val="0"/>
              </a:spcAft>
              <a:buSzPts val="6000"/>
              <a:buChar char="●"/>
              <a:defRPr sz="6000"/>
            </a:lvl4pPr>
            <a:lvl5pPr marL="2286000" lvl="4" indent="-609600">
              <a:spcBef>
                <a:spcPts val="0"/>
              </a:spcBef>
              <a:spcAft>
                <a:spcPts val="0"/>
              </a:spcAft>
              <a:buSzPts val="6000"/>
              <a:buChar char="○"/>
              <a:defRPr sz="6000"/>
            </a:lvl5pPr>
            <a:lvl6pPr marL="2743200" lvl="5" indent="-609600">
              <a:spcBef>
                <a:spcPts val="0"/>
              </a:spcBef>
              <a:spcAft>
                <a:spcPts val="0"/>
              </a:spcAft>
              <a:buSzPts val="6000"/>
              <a:buChar char="■"/>
              <a:defRPr sz="6000"/>
            </a:lvl6pPr>
            <a:lvl7pPr marL="3200400" lvl="6" indent="-609600">
              <a:spcBef>
                <a:spcPts val="0"/>
              </a:spcBef>
              <a:spcAft>
                <a:spcPts val="0"/>
              </a:spcAft>
              <a:buSzPts val="6000"/>
              <a:buChar char="●"/>
              <a:defRPr sz="6000"/>
            </a:lvl7pPr>
            <a:lvl8pPr marL="3657600" lvl="7" indent="-609600">
              <a:spcBef>
                <a:spcPts val="0"/>
              </a:spcBef>
              <a:spcAft>
                <a:spcPts val="0"/>
              </a:spcAft>
              <a:buSzPts val="6000"/>
              <a:buChar char="○"/>
              <a:defRPr sz="6000"/>
            </a:lvl8pPr>
            <a:lvl9pPr marL="4114800" lvl="8" indent="-609600">
              <a:spcBef>
                <a:spcPts val="0"/>
              </a:spcBef>
              <a:spcAft>
                <a:spcPts val="0"/>
              </a:spcAft>
              <a:buSzPts val="6000"/>
              <a:buChar char="■"/>
              <a:defRPr sz="60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16000072" y="9590643"/>
            <a:ext cx="13243800" cy="284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673100">
              <a:spcBef>
                <a:spcPts val="0"/>
              </a:spcBef>
              <a:spcAft>
                <a:spcPts val="0"/>
              </a:spcAft>
              <a:buSzPts val="7000"/>
              <a:buChar char="●"/>
              <a:defRPr sz="7000"/>
            </a:lvl1pPr>
            <a:lvl2pPr marL="914400" lvl="1" indent="-609600">
              <a:spcBef>
                <a:spcPts val="0"/>
              </a:spcBef>
              <a:spcAft>
                <a:spcPts val="0"/>
              </a:spcAft>
              <a:buSzPts val="6000"/>
              <a:buChar char="○"/>
              <a:defRPr sz="6000"/>
            </a:lvl2pPr>
            <a:lvl3pPr marL="1371600" lvl="2" indent="-609600">
              <a:spcBef>
                <a:spcPts val="0"/>
              </a:spcBef>
              <a:spcAft>
                <a:spcPts val="0"/>
              </a:spcAft>
              <a:buSzPts val="6000"/>
              <a:buChar char="■"/>
              <a:defRPr sz="6000"/>
            </a:lvl3pPr>
            <a:lvl4pPr marL="1828800" lvl="3" indent="-609600">
              <a:spcBef>
                <a:spcPts val="0"/>
              </a:spcBef>
              <a:spcAft>
                <a:spcPts val="0"/>
              </a:spcAft>
              <a:buSzPts val="6000"/>
              <a:buChar char="●"/>
              <a:defRPr sz="6000"/>
            </a:lvl4pPr>
            <a:lvl5pPr marL="2286000" lvl="4" indent="-609600">
              <a:spcBef>
                <a:spcPts val="0"/>
              </a:spcBef>
              <a:spcAft>
                <a:spcPts val="0"/>
              </a:spcAft>
              <a:buSzPts val="6000"/>
              <a:buChar char="○"/>
              <a:defRPr sz="6000"/>
            </a:lvl5pPr>
            <a:lvl6pPr marL="2743200" lvl="5" indent="-609600">
              <a:spcBef>
                <a:spcPts val="0"/>
              </a:spcBef>
              <a:spcAft>
                <a:spcPts val="0"/>
              </a:spcAft>
              <a:buSzPts val="6000"/>
              <a:buChar char="■"/>
              <a:defRPr sz="6000"/>
            </a:lvl6pPr>
            <a:lvl7pPr marL="3200400" lvl="6" indent="-609600">
              <a:spcBef>
                <a:spcPts val="0"/>
              </a:spcBef>
              <a:spcAft>
                <a:spcPts val="0"/>
              </a:spcAft>
              <a:buSzPts val="6000"/>
              <a:buChar char="●"/>
              <a:defRPr sz="6000"/>
            </a:lvl7pPr>
            <a:lvl8pPr marL="3657600" lvl="7" indent="-609600">
              <a:spcBef>
                <a:spcPts val="0"/>
              </a:spcBef>
              <a:spcAft>
                <a:spcPts val="0"/>
              </a:spcAft>
              <a:buSzPts val="6000"/>
              <a:buChar char="○"/>
              <a:defRPr sz="6000"/>
            </a:lvl8pPr>
            <a:lvl9pPr marL="4114800" lvl="8" indent="-609600">
              <a:spcBef>
                <a:spcPts val="0"/>
              </a:spcBef>
              <a:spcAft>
                <a:spcPts val="0"/>
              </a:spcAft>
              <a:buSzPts val="6000"/>
              <a:buChar char="■"/>
              <a:defRPr sz="60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28052299" y="38806264"/>
            <a:ext cx="1816800" cy="32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407526" y="737992"/>
            <a:ext cx="28836300" cy="57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28052299" y="38806264"/>
            <a:ext cx="1816800" cy="32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1032038" y="4623581"/>
            <a:ext cx="9297300" cy="62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1032038" y="11563945"/>
            <a:ext cx="9297300" cy="2645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609600">
              <a:spcBef>
                <a:spcPts val="0"/>
              </a:spcBef>
              <a:spcAft>
                <a:spcPts val="0"/>
              </a:spcAft>
              <a:buSzPts val="6000"/>
              <a:buChar char="●"/>
              <a:defRPr sz="6000"/>
            </a:lvl1pPr>
            <a:lvl2pPr marL="914400" lvl="1" indent="-609600">
              <a:spcBef>
                <a:spcPts val="0"/>
              </a:spcBef>
              <a:spcAft>
                <a:spcPts val="0"/>
              </a:spcAft>
              <a:buSzPts val="6000"/>
              <a:buChar char="○"/>
              <a:defRPr sz="6000"/>
            </a:lvl2pPr>
            <a:lvl3pPr marL="1371600" lvl="2" indent="-609600">
              <a:spcBef>
                <a:spcPts val="0"/>
              </a:spcBef>
              <a:spcAft>
                <a:spcPts val="0"/>
              </a:spcAft>
              <a:buSzPts val="6000"/>
              <a:buChar char="■"/>
              <a:defRPr sz="6000"/>
            </a:lvl3pPr>
            <a:lvl4pPr marL="1828800" lvl="3" indent="-609600">
              <a:spcBef>
                <a:spcPts val="0"/>
              </a:spcBef>
              <a:spcAft>
                <a:spcPts val="0"/>
              </a:spcAft>
              <a:buSzPts val="6000"/>
              <a:buChar char="●"/>
              <a:defRPr sz="6000"/>
            </a:lvl4pPr>
            <a:lvl5pPr marL="2286000" lvl="4" indent="-609600">
              <a:spcBef>
                <a:spcPts val="0"/>
              </a:spcBef>
              <a:spcAft>
                <a:spcPts val="0"/>
              </a:spcAft>
              <a:buSzPts val="6000"/>
              <a:buChar char="○"/>
              <a:defRPr sz="6000"/>
            </a:lvl5pPr>
            <a:lvl6pPr marL="2743200" lvl="5" indent="-609600">
              <a:spcBef>
                <a:spcPts val="0"/>
              </a:spcBef>
              <a:spcAft>
                <a:spcPts val="0"/>
              </a:spcAft>
              <a:buSzPts val="6000"/>
              <a:buChar char="■"/>
              <a:defRPr sz="6000"/>
            </a:lvl6pPr>
            <a:lvl7pPr marL="3200400" lvl="6" indent="-609600">
              <a:spcBef>
                <a:spcPts val="0"/>
              </a:spcBef>
              <a:spcAft>
                <a:spcPts val="0"/>
              </a:spcAft>
              <a:buSzPts val="6000"/>
              <a:buChar char="●"/>
              <a:defRPr sz="6000"/>
            </a:lvl7pPr>
            <a:lvl8pPr marL="3657600" lvl="7" indent="-609600">
              <a:spcBef>
                <a:spcPts val="0"/>
              </a:spcBef>
              <a:spcAft>
                <a:spcPts val="0"/>
              </a:spcAft>
              <a:buSzPts val="6000"/>
              <a:buChar char="○"/>
              <a:defRPr sz="6000"/>
            </a:lvl8pPr>
            <a:lvl9pPr marL="4114800" lvl="8" indent="-609600">
              <a:spcBef>
                <a:spcPts val="0"/>
              </a:spcBef>
              <a:spcAft>
                <a:spcPts val="0"/>
              </a:spcAft>
              <a:buSzPts val="6000"/>
              <a:buChar char="■"/>
              <a:defRPr sz="60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28052299" y="38806264"/>
            <a:ext cx="1816800" cy="32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1623217" y="3746049"/>
            <a:ext cx="21083700" cy="340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3900"/>
              <a:buChar char="●"/>
              <a:defRPr sz="23900"/>
            </a:lvl1pPr>
            <a:lvl2pPr lvl="1">
              <a:spcBef>
                <a:spcPts val="0"/>
              </a:spcBef>
              <a:spcAft>
                <a:spcPts val="0"/>
              </a:spcAft>
              <a:buSzPts val="23900"/>
              <a:buChar char="○"/>
              <a:defRPr sz="23900"/>
            </a:lvl2pPr>
            <a:lvl3pPr lvl="2">
              <a:spcBef>
                <a:spcPts val="0"/>
              </a:spcBef>
              <a:spcAft>
                <a:spcPts val="0"/>
              </a:spcAft>
              <a:buSzPts val="23900"/>
              <a:buChar char="■"/>
              <a:defRPr sz="23900"/>
            </a:lvl3pPr>
            <a:lvl4pPr lvl="3">
              <a:spcBef>
                <a:spcPts val="0"/>
              </a:spcBef>
              <a:spcAft>
                <a:spcPts val="0"/>
              </a:spcAft>
              <a:buSzPts val="23900"/>
              <a:buChar char="●"/>
              <a:defRPr sz="23900"/>
            </a:lvl4pPr>
            <a:lvl5pPr lvl="4">
              <a:spcBef>
                <a:spcPts val="0"/>
              </a:spcBef>
              <a:spcAft>
                <a:spcPts val="0"/>
              </a:spcAft>
              <a:buSzPts val="23900"/>
              <a:buChar char="○"/>
              <a:defRPr sz="23900"/>
            </a:lvl5pPr>
            <a:lvl6pPr lvl="5">
              <a:spcBef>
                <a:spcPts val="0"/>
              </a:spcBef>
              <a:spcAft>
                <a:spcPts val="0"/>
              </a:spcAft>
              <a:buSzPts val="23900"/>
              <a:buChar char="■"/>
              <a:defRPr sz="23900"/>
            </a:lvl6pPr>
            <a:lvl7pPr lvl="6">
              <a:spcBef>
                <a:spcPts val="0"/>
              </a:spcBef>
              <a:spcAft>
                <a:spcPts val="0"/>
              </a:spcAft>
              <a:buSzPts val="23900"/>
              <a:buChar char="●"/>
              <a:defRPr sz="23900"/>
            </a:lvl7pPr>
            <a:lvl8pPr lvl="7">
              <a:spcBef>
                <a:spcPts val="0"/>
              </a:spcBef>
              <a:spcAft>
                <a:spcPts val="0"/>
              </a:spcAft>
              <a:buSzPts val="23900"/>
              <a:buChar char="○"/>
              <a:defRPr sz="23900"/>
            </a:lvl8pPr>
            <a:lvl9pPr lvl="8">
              <a:spcBef>
                <a:spcPts val="0"/>
              </a:spcBef>
              <a:spcAft>
                <a:spcPts val="0"/>
              </a:spcAft>
              <a:buSzPts val="23900"/>
              <a:buChar char="■"/>
              <a:defRPr sz="239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28052299" y="38806264"/>
            <a:ext cx="1816800" cy="32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15137888" y="-1040"/>
            <a:ext cx="15137700" cy="42803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455425" tIns="455425" rIns="455425" bIns="455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879070" y="10262211"/>
            <a:ext cx="13393800" cy="123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900"/>
              <a:buChar char="●"/>
              <a:defRPr sz="20900"/>
            </a:lvl1pPr>
            <a:lvl2pPr lvl="1" algn="ctr">
              <a:spcBef>
                <a:spcPts val="0"/>
              </a:spcBef>
              <a:spcAft>
                <a:spcPts val="0"/>
              </a:spcAft>
              <a:buSzPts val="20900"/>
              <a:buChar char="○"/>
              <a:defRPr sz="20900"/>
            </a:lvl2pPr>
            <a:lvl3pPr lvl="2" algn="ctr">
              <a:spcBef>
                <a:spcPts val="0"/>
              </a:spcBef>
              <a:spcAft>
                <a:spcPts val="0"/>
              </a:spcAft>
              <a:buSzPts val="20900"/>
              <a:buChar char="■"/>
              <a:defRPr sz="20900"/>
            </a:lvl3pPr>
            <a:lvl4pPr lvl="3" algn="ctr">
              <a:spcBef>
                <a:spcPts val="0"/>
              </a:spcBef>
              <a:spcAft>
                <a:spcPts val="0"/>
              </a:spcAft>
              <a:buSzPts val="20900"/>
              <a:buChar char="●"/>
              <a:defRPr sz="20900"/>
            </a:lvl4pPr>
            <a:lvl5pPr lvl="4" algn="ctr">
              <a:spcBef>
                <a:spcPts val="0"/>
              </a:spcBef>
              <a:spcAft>
                <a:spcPts val="0"/>
              </a:spcAft>
              <a:buSzPts val="20900"/>
              <a:buChar char="○"/>
              <a:defRPr sz="20900"/>
            </a:lvl5pPr>
            <a:lvl6pPr lvl="5" algn="ctr">
              <a:spcBef>
                <a:spcPts val="0"/>
              </a:spcBef>
              <a:spcAft>
                <a:spcPts val="0"/>
              </a:spcAft>
              <a:buSzPts val="20900"/>
              <a:buChar char="■"/>
              <a:defRPr sz="20900"/>
            </a:lvl6pPr>
            <a:lvl7pPr lvl="6" algn="ctr">
              <a:spcBef>
                <a:spcPts val="0"/>
              </a:spcBef>
              <a:spcAft>
                <a:spcPts val="0"/>
              </a:spcAft>
              <a:buSzPts val="20900"/>
              <a:buChar char="●"/>
              <a:defRPr sz="20900"/>
            </a:lvl7pPr>
            <a:lvl8pPr lvl="7" algn="ctr">
              <a:spcBef>
                <a:spcPts val="0"/>
              </a:spcBef>
              <a:spcAft>
                <a:spcPts val="0"/>
              </a:spcAft>
              <a:buSzPts val="20900"/>
              <a:buChar char="○"/>
              <a:defRPr sz="20900"/>
            </a:lvl8pPr>
            <a:lvl9pPr lvl="8" algn="ctr">
              <a:spcBef>
                <a:spcPts val="0"/>
              </a:spcBef>
              <a:spcAft>
                <a:spcPts val="0"/>
              </a:spcAft>
              <a:buSzPts val="20900"/>
              <a:buChar char="■"/>
              <a:defRPr sz="209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879070" y="23326573"/>
            <a:ext cx="13393800" cy="102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0"/>
              <a:buNone/>
              <a:defRPr sz="10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0"/>
              <a:buNone/>
              <a:defRPr sz="10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0"/>
              <a:buNone/>
              <a:defRPr sz="10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0"/>
              <a:buNone/>
              <a:defRPr sz="10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0"/>
              <a:buNone/>
              <a:defRPr sz="10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0"/>
              <a:buNone/>
              <a:defRPr sz="10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0"/>
              <a:buNone/>
              <a:defRPr sz="10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0"/>
              <a:buNone/>
              <a:defRPr sz="10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0"/>
              <a:buNone/>
              <a:defRPr sz="105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16354680" y="6025593"/>
            <a:ext cx="12704400" cy="30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28052299" y="38806264"/>
            <a:ext cx="1816800" cy="32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1032038" y="35205914"/>
            <a:ext cx="19862100" cy="50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28052299" y="38806264"/>
            <a:ext cx="1816800" cy="32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1032038" y="9204929"/>
            <a:ext cx="28211700" cy="163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9800"/>
              <a:buChar char="●"/>
              <a:defRPr sz="59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9800"/>
              <a:buChar char="○"/>
              <a:defRPr sz="59800"/>
            </a:lvl2pPr>
            <a:lvl3pPr lvl="2" algn="ctr">
              <a:spcBef>
                <a:spcPts val="0"/>
              </a:spcBef>
              <a:spcAft>
                <a:spcPts val="0"/>
              </a:spcAft>
              <a:buSzPts val="59800"/>
              <a:buChar char="■"/>
              <a:defRPr sz="59800"/>
            </a:lvl3pPr>
            <a:lvl4pPr lvl="3" algn="ctr">
              <a:spcBef>
                <a:spcPts val="0"/>
              </a:spcBef>
              <a:spcAft>
                <a:spcPts val="0"/>
              </a:spcAft>
              <a:buSzPts val="59800"/>
              <a:buChar char="●"/>
              <a:defRPr sz="59800"/>
            </a:lvl4pPr>
            <a:lvl5pPr lvl="4" algn="ctr">
              <a:spcBef>
                <a:spcPts val="0"/>
              </a:spcBef>
              <a:spcAft>
                <a:spcPts val="0"/>
              </a:spcAft>
              <a:buSzPts val="59800"/>
              <a:buChar char="○"/>
              <a:defRPr sz="59800"/>
            </a:lvl5pPr>
            <a:lvl6pPr lvl="5" algn="ctr">
              <a:spcBef>
                <a:spcPts val="0"/>
              </a:spcBef>
              <a:spcAft>
                <a:spcPts val="0"/>
              </a:spcAft>
              <a:buSzPts val="59800"/>
              <a:buChar char="■"/>
              <a:defRPr sz="59800"/>
            </a:lvl6pPr>
            <a:lvl7pPr lvl="6" algn="ctr">
              <a:spcBef>
                <a:spcPts val="0"/>
              </a:spcBef>
              <a:spcAft>
                <a:spcPts val="0"/>
              </a:spcAft>
              <a:buSzPts val="59800"/>
              <a:buChar char="●"/>
              <a:defRPr sz="59800"/>
            </a:lvl7pPr>
            <a:lvl8pPr lvl="7" algn="ctr">
              <a:spcBef>
                <a:spcPts val="0"/>
              </a:spcBef>
              <a:spcAft>
                <a:spcPts val="0"/>
              </a:spcAft>
              <a:buSzPts val="59800"/>
              <a:buChar char="○"/>
              <a:defRPr sz="59800"/>
            </a:lvl8pPr>
            <a:lvl9pPr lvl="8" algn="ctr">
              <a:spcBef>
                <a:spcPts val="0"/>
              </a:spcBef>
              <a:spcAft>
                <a:spcPts val="0"/>
              </a:spcAft>
              <a:buSzPts val="59800"/>
              <a:buChar char="■"/>
              <a:defRPr sz="598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1032038" y="26232123"/>
            <a:ext cx="28211700" cy="108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28052299" y="38806264"/>
            <a:ext cx="1816800" cy="32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>
            <a:off x="407518" y="4711170"/>
            <a:ext cx="29460600" cy="126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" name="Google Shape;7;p1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22868221" y="3111340"/>
            <a:ext cx="7000054" cy="117579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emf"/><Relationship Id="rId3" Type="http://schemas.microsoft.com/office/2018/10/relationships/comments" Target="../comments/modernComment_100_0.xml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jp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" name="正方形/長方形 1127">
            <a:extLst>
              <a:ext uri="{FF2B5EF4-FFF2-40B4-BE49-F238E27FC236}">
                <a16:creationId xmlns:a16="http://schemas.microsoft.com/office/drawing/2014/main" id="{9BB987FB-DADE-1260-528E-ED0FF611E11D}"/>
              </a:ext>
            </a:extLst>
          </p:cNvPr>
          <p:cNvSpPr/>
          <p:nvPr/>
        </p:nvSpPr>
        <p:spPr>
          <a:xfrm>
            <a:off x="497904" y="37648382"/>
            <a:ext cx="11440880" cy="20802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127" name="図 1126">
            <a:extLst>
              <a:ext uri="{FF2B5EF4-FFF2-40B4-BE49-F238E27FC236}">
                <a16:creationId xmlns:a16="http://schemas.microsoft.com/office/drawing/2014/main" id="{E2A1EBF5-3314-00F9-B83F-2AA03A2AEA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0201" y="36781096"/>
            <a:ext cx="7619651" cy="5897696"/>
          </a:xfrm>
          <a:prstGeom prst="rect">
            <a:avLst/>
          </a:prstGeom>
        </p:spPr>
      </p:pic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B3BB4B4E-53CE-04AC-F077-528DB7260E52}"/>
              </a:ext>
            </a:extLst>
          </p:cNvPr>
          <p:cNvSpPr txBox="1"/>
          <p:nvPr/>
        </p:nvSpPr>
        <p:spPr>
          <a:xfrm>
            <a:off x="389853" y="36889513"/>
            <a:ext cx="11832627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dirty="0"/>
              <a:t>Sentence example involving a relative clause :</a:t>
            </a:r>
            <a:endParaRPr kumimoji="1" lang="en-US" altLang="ja-JP" sz="3600" dirty="0"/>
          </a:p>
          <a:p>
            <a:pPr>
              <a:lnSpc>
                <a:spcPct val="150000"/>
              </a:lnSpc>
            </a:pPr>
            <a:r>
              <a:rPr kumimoji="1" lang="ja-JP" altLang="en-US" sz="3600"/>
              <a:t>　</a:t>
            </a:r>
            <a:r>
              <a:rPr kumimoji="1" lang="en-US" altLang="ja-JP" sz="3600" dirty="0"/>
              <a:t>“</a:t>
            </a:r>
            <a:r>
              <a:rPr kumimoji="1" lang="ja-JP" altLang="en-US" sz="3600"/>
              <a:t>食べる</a:t>
            </a:r>
            <a:r>
              <a:rPr kumimoji="1" lang="en-US" altLang="ja-JP" sz="3600" dirty="0"/>
              <a:t> </a:t>
            </a:r>
            <a:r>
              <a:rPr kumimoji="1" lang="ja-JP" altLang="en-US" sz="3600"/>
              <a:t>ものも</a:t>
            </a:r>
            <a:r>
              <a:rPr kumimoji="1" lang="en-US" altLang="ja-JP" sz="3600" dirty="0"/>
              <a:t> </a:t>
            </a:r>
            <a:r>
              <a:rPr kumimoji="1" lang="ja-JP" altLang="en-US" sz="3600"/>
              <a:t>なけれ</a:t>
            </a:r>
            <a:r>
              <a:rPr kumimoji="1" lang="en-US" altLang="ja-JP" sz="3600" dirty="0"/>
              <a:t> </a:t>
            </a:r>
            <a:r>
              <a:rPr kumimoji="1" lang="ja-JP" altLang="en-US" sz="3600"/>
              <a:t>ば、住む</a:t>
            </a:r>
            <a:r>
              <a:rPr kumimoji="1" lang="en-US" altLang="ja-JP" sz="3600" dirty="0"/>
              <a:t> </a:t>
            </a:r>
            <a:r>
              <a:rPr kumimoji="1" lang="ja-JP" altLang="en-US" sz="3600"/>
              <a:t>ところも</a:t>
            </a:r>
            <a:r>
              <a:rPr kumimoji="1" lang="en-US" altLang="ja-JP" sz="3600" dirty="0"/>
              <a:t> </a:t>
            </a:r>
            <a:r>
              <a:rPr kumimoji="1" lang="ja-JP" altLang="en-US" sz="3600"/>
              <a:t>ない</a:t>
            </a:r>
            <a:r>
              <a:rPr kumimoji="1" lang="en-US" altLang="ja-JP" sz="3600" dirty="0"/>
              <a:t>”</a:t>
            </a:r>
          </a:p>
          <a:p>
            <a:r>
              <a:rPr kumimoji="1" lang="ja-JP" altLang="en-US" sz="3600"/>
              <a:t>　</a:t>
            </a:r>
            <a:r>
              <a:rPr kumimoji="1" lang="en-US" altLang="ja-JP" sz="3600" dirty="0"/>
              <a:t>  </a:t>
            </a:r>
            <a:r>
              <a:rPr kumimoji="1" lang="en-US" altLang="ja-JP" sz="2800" dirty="0"/>
              <a:t>Eat-</a:t>
            </a:r>
            <a:r>
              <a:rPr kumimoji="1" lang="en-US" altLang="ja-JP" sz="2800" dirty="0" err="1"/>
              <a:t>attr</a:t>
            </a:r>
            <a:r>
              <a:rPr kumimoji="1" lang="en-US" altLang="ja-JP" sz="2800" dirty="0"/>
              <a:t> thing-NOM not-exist and,  live-</a:t>
            </a:r>
            <a:r>
              <a:rPr kumimoji="1" lang="en-US" altLang="ja-JP" sz="2800" dirty="0" err="1"/>
              <a:t>attr</a:t>
            </a:r>
            <a:r>
              <a:rPr kumimoji="1" lang="en-US" altLang="ja-JP" sz="2800" dirty="0"/>
              <a:t> place-NOM not-exist</a:t>
            </a:r>
          </a:p>
          <a:p>
            <a:pPr>
              <a:lnSpc>
                <a:spcPct val="150000"/>
              </a:lnSpc>
            </a:pPr>
            <a:r>
              <a:rPr kumimoji="1" lang="ja-JP" altLang="en-US" sz="3600"/>
              <a:t>　</a:t>
            </a:r>
            <a:r>
              <a:rPr kumimoji="1" lang="en-US" altLang="ja-JP" sz="3600" dirty="0"/>
              <a:t>‘No food to eat, no place to live’ </a:t>
            </a:r>
            <a:endParaRPr kumimoji="1" lang="en-US" altLang="ja-JP" sz="40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en-US" altLang="ja-JP" sz="4000" dirty="0"/>
              <a:t>The predicate </a:t>
            </a:r>
            <a:r>
              <a:rPr kumimoji="1" lang="en-US" altLang="ja-JP" sz="4000" i="1" dirty="0"/>
              <a:t>live </a:t>
            </a:r>
            <a:r>
              <a:rPr kumimoji="1" lang="en-US" altLang="ja-JP" sz="4000" dirty="0"/>
              <a:t>takes the ga-case (nominative case) NP and becomes a relative clause.</a:t>
            </a:r>
            <a:endParaRPr kumimoji="1" lang="en-US" altLang="ja-JP" sz="4000" i="1" dirty="0"/>
          </a:p>
          <a:p>
            <a:r>
              <a:rPr kumimoji="1" lang="en-US" altLang="ja-JP" sz="4000" dirty="0"/>
              <a:t>	→</a:t>
            </a:r>
            <a:r>
              <a:rPr kumimoji="1" lang="ja-JP" altLang="en-US" sz="4000"/>
              <a:t> </a:t>
            </a:r>
            <a:r>
              <a:rPr kumimoji="1" lang="en-US" altLang="ja-JP" sz="4000" dirty="0"/>
              <a:t>	An external relation between </a:t>
            </a:r>
            <a:r>
              <a:rPr kumimoji="1" lang="en-US" altLang="ja-JP" sz="4000" i="1" dirty="0"/>
              <a:t>live</a:t>
            </a:r>
            <a:r>
              <a:rPr kumimoji="1" lang="en-US" altLang="ja-JP" sz="4000" dirty="0"/>
              <a:t> and </a:t>
            </a:r>
            <a:r>
              <a:rPr kumimoji="1" lang="en-US" altLang="ja-JP" sz="4000" i="1" dirty="0"/>
              <a:t>place</a:t>
            </a:r>
            <a:r>
              <a:rPr kumimoji="1" lang="en-US" altLang="ja-JP" sz="4000" dirty="0"/>
              <a:t> 		was analyzed as an internal relation.</a:t>
            </a:r>
          </a:p>
        </p:txBody>
      </p:sp>
      <p:pic>
        <p:nvPicPr>
          <p:cNvPr id="29" name="図 28">
            <a:extLst>
              <a:ext uri="{FF2B5EF4-FFF2-40B4-BE49-F238E27FC236}">
                <a16:creationId xmlns:a16="http://schemas.microsoft.com/office/drawing/2014/main" id="{86B7E0CB-F676-5779-23F5-067F9B41C0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66761" y="19988084"/>
            <a:ext cx="8464239" cy="6606235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51BEF6C3-4135-8CC7-8793-8E2E2082A8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8920" y="15514100"/>
            <a:ext cx="10156834" cy="3173212"/>
          </a:xfrm>
          <a:prstGeom prst="rect">
            <a:avLst/>
          </a:prstGeom>
        </p:spPr>
      </p:pic>
      <p:sp>
        <p:nvSpPr>
          <p:cNvPr id="1031" name="正方形/長方形 1030">
            <a:extLst>
              <a:ext uri="{FF2B5EF4-FFF2-40B4-BE49-F238E27FC236}">
                <a16:creationId xmlns:a16="http://schemas.microsoft.com/office/drawing/2014/main" id="{D62EE7AE-05FC-9B9C-AA69-30A383C41F1D}"/>
              </a:ext>
            </a:extLst>
          </p:cNvPr>
          <p:cNvSpPr/>
          <p:nvPr/>
        </p:nvSpPr>
        <p:spPr>
          <a:xfrm>
            <a:off x="397564" y="13214367"/>
            <a:ext cx="9849105" cy="22653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CE229FBE-28F0-03B8-2381-47C483C22019}"/>
              </a:ext>
            </a:extLst>
          </p:cNvPr>
          <p:cNvSpPr/>
          <p:nvPr/>
        </p:nvSpPr>
        <p:spPr>
          <a:xfrm>
            <a:off x="19768581" y="17324895"/>
            <a:ext cx="10041098" cy="13534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122CF5F8-C001-6DF8-349D-70150102FD06}"/>
              </a:ext>
            </a:extLst>
          </p:cNvPr>
          <p:cNvSpPr/>
          <p:nvPr/>
        </p:nvSpPr>
        <p:spPr>
          <a:xfrm>
            <a:off x="10708287" y="16114534"/>
            <a:ext cx="8673531" cy="19737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FBD4495A-01D0-0C26-4277-9A9D68B9B633}"/>
              </a:ext>
            </a:extLst>
          </p:cNvPr>
          <p:cNvSpPr/>
          <p:nvPr/>
        </p:nvSpPr>
        <p:spPr>
          <a:xfrm>
            <a:off x="19770157" y="14215210"/>
            <a:ext cx="10069311" cy="28402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FE98A8DC-E920-1629-E574-E0CB89FA246E}"/>
              </a:ext>
            </a:extLst>
          </p:cNvPr>
          <p:cNvSpPr/>
          <p:nvPr/>
        </p:nvSpPr>
        <p:spPr>
          <a:xfrm>
            <a:off x="10756673" y="13905539"/>
            <a:ext cx="8673531" cy="19737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5E71CD50-7180-6908-1D81-15CFAEC44BE2}"/>
                  </a:ext>
                </a:extLst>
              </p:cNvPr>
              <p:cNvSpPr txBox="1"/>
              <p:nvPr/>
            </p:nvSpPr>
            <p:spPr>
              <a:xfrm>
                <a:off x="1573442" y="204397"/>
                <a:ext cx="27128327" cy="4431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7200" b="1" dirty="0">
                    <a:solidFill>
                      <a:schemeClr val="accent1"/>
                    </a:solidFill>
                  </a:rPr>
                  <a:t>Reforging : A Method for Constructing a Linguistically</a:t>
                </a:r>
              </a:p>
              <a:p>
                <a:pPr algn="ctr"/>
                <a:r>
                  <a:rPr kumimoji="1" lang="en-US" altLang="ja-JP" sz="7200" b="1" dirty="0">
                    <a:solidFill>
                      <a:schemeClr val="accent1"/>
                    </a:solidFill>
                  </a:rPr>
                  <a:t> Valid Japanese CCG Treebank</a:t>
                </a:r>
              </a:p>
              <a:p>
                <a:pPr algn="ctr"/>
                <a:r>
                  <a:rPr kumimoji="1" lang="en-US" altLang="ja-JP" sz="5400" u="sng" dirty="0">
                    <a:solidFill>
                      <a:schemeClr val="tx1"/>
                    </a:solidFill>
                  </a:rPr>
                  <a:t>Asa Tomita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5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54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p>
                        <m:r>
                          <a:rPr kumimoji="1" lang="en-US" altLang="ja-JP" sz="54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kumimoji="1" lang="en-US" altLang="ja-JP" sz="5400" b="0" dirty="0">
                    <a:solidFill>
                      <a:schemeClr val="tx1"/>
                    </a:solidFill>
                  </a:rPr>
                  <a:t>  </a:t>
                </a:r>
                <a:r>
                  <a:rPr kumimoji="1" lang="en-US" altLang="ja-JP" sz="5400" b="0" dirty="0" err="1">
                    <a:solidFill>
                      <a:schemeClr val="tx1"/>
                    </a:solidFill>
                  </a:rPr>
                  <a:t>Hitomi</a:t>
                </a:r>
                <a:r>
                  <a:rPr kumimoji="1" lang="en-US" altLang="ja-JP" sz="5400" b="0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ja-JP" sz="5400" b="0" dirty="0" err="1">
                    <a:solidFill>
                      <a:schemeClr val="tx1"/>
                    </a:solidFill>
                  </a:rPr>
                  <a:t>Yanaka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5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5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p>
                        <m:r>
                          <a:rPr kumimoji="1" lang="en-US" altLang="ja-JP" sz="54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kumimoji="1" lang="en-US" altLang="ja-JP" sz="5400" b="0" dirty="0">
                    <a:solidFill>
                      <a:schemeClr val="tx1"/>
                    </a:solidFill>
                  </a:rPr>
                  <a:t>  Daisuke Bekki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5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54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p>
                        <m:r>
                          <a:rPr kumimoji="1" lang="en-US" altLang="ja-JP" sz="5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endParaRPr kumimoji="1" lang="en-US" altLang="ja-JP" sz="5400" b="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kumimoji="1" lang="en-US" altLang="ja-JP" sz="4400" dirty="0">
                    <a:solidFill>
                      <a:schemeClr val="tx1"/>
                    </a:solidFill>
                  </a:rPr>
                  <a:t>Ochanomizu University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4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44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p>
                        <m:r>
                          <a:rPr kumimoji="1" lang="en-US" altLang="ja-JP" sz="44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kumimoji="1" lang="en-US" altLang="ja-JP" sz="4400" dirty="0">
                    <a:solidFill>
                      <a:schemeClr val="tx1"/>
                    </a:solidFill>
                  </a:rPr>
                  <a:t> The University of Tokyo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4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44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p>
                        <m:r>
                          <a:rPr kumimoji="1" lang="en-US" altLang="ja-JP" sz="44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kumimoji="1" lang="en-US" altLang="ja-JP" sz="4400" b="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kumimoji="1" lang="en-US" altLang="ja-JP" sz="4000" dirty="0" err="1">
                    <a:solidFill>
                      <a:schemeClr val="tx1"/>
                    </a:solidFill>
                  </a:rPr>
                  <a:t>tomita.asa@is.ocha.ac.jp</a:t>
                </a:r>
                <a:endParaRPr kumimoji="1" lang="ja-JP" altLang="en-US" sz="400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5E71CD50-7180-6908-1D81-15CFAEC44B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3442" y="204397"/>
                <a:ext cx="27128327" cy="4431983"/>
              </a:xfrm>
              <a:prstGeom prst="rect">
                <a:avLst/>
              </a:prstGeom>
              <a:blipFill>
                <a:blip r:embed="rId7"/>
                <a:stretch>
                  <a:fillRect t="-5143" b="-48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図 2">
            <a:extLst>
              <a:ext uri="{FF2B5EF4-FFF2-40B4-BE49-F238E27FC236}">
                <a16:creationId xmlns:a16="http://schemas.microsoft.com/office/drawing/2014/main" id="{B4E3CAFB-7699-88BA-22A1-1BAACEF4D84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513803" y="30789862"/>
            <a:ext cx="9890344" cy="4401204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049FCF3A-F23B-DA41-3630-D21BCA3A0CB3}"/>
              </a:ext>
            </a:extLst>
          </p:cNvPr>
          <p:cNvSpPr/>
          <p:nvPr/>
        </p:nvSpPr>
        <p:spPr>
          <a:xfrm>
            <a:off x="389853" y="4749208"/>
            <a:ext cx="29419825" cy="101236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800" dirty="0"/>
              <a:t>Abstract</a:t>
            </a:r>
            <a:endParaRPr kumimoji="1" lang="ja-JP" altLang="en-US" sz="480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2EA1E95-3C0B-1B8A-5B68-6B3855A1AD3D}"/>
              </a:ext>
            </a:extLst>
          </p:cNvPr>
          <p:cNvSpPr/>
          <p:nvPr/>
        </p:nvSpPr>
        <p:spPr>
          <a:xfrm>
            <a:off x="19282994" y="35557893"/>
            <a:ext cx="10534395" cy="101236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800" dirty="0"/>
              <a:t>Conclusion</a:t>
            </a:r>
            <a:endParaRPr kumimoji="1" lang="ja-JP" altLang="en-US" sz="480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5391255-5CB7-7A21-E9C4-18E78FDC50DA}"/>
              </a:ext>
            </a:extLst>
          </p:cNvPr>
          <p:cNvSpPr txBox="1"/>
          <p:nvPr/>
        </p:nvSpPr>
        <p:spPr>
          <a:xfrm>
            <a:off x="448855" y="28440363"/>
            <a:ext cx="1800056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altLang="ja-JP" sz="4000" dirty="0"/>
              <a:t>The trees below show the syntactic structures of the sentence “</a:t>
            </a:r>
            <a:r>
              <a:rPr kumimoji="1" lang="ja-JP" altLang="en-US" sz="4000"/>
              <a:t>人が集まる</a:t>
            </a:r>
            <a:r>
              <a:rPr kumimoji="1" lang="en-US" altLang="ja-JP" sz="4000" dirty="0"/>
              <a:t>” ( People-NOM gather ) before and after </a:t>
            </a:r>
            <a:r>
              <a:rPr kumimoji="1" lang="en-US" altLang="ja-JP" sz="4000" i="1" dirty="0"/>
              <a:t>reforging</a:t>
            </a:r>
            <a:r>
              <a:rPr kumimoji="1" lang="en-US" altLang="ja-JP" sz="4000" dirty="0"/>
              <a:t>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kumimoji="1" lang="en-US" altLang="ja-JP" sz="4000" i="1" dirty="0"/>
              <a:t>gather </a:t>
            </a:r>
            <a:r>
              <a:rPr kumimoji="1" lang="en-US" altLang="ja-JP" sz="4000" dirty="0"/>
              <a:t>was analyzed as having ga-case (nominative case) and </a:t>
            </a:r>
            <a:r>
              <a:rPr kumimoji="1" lang="en-US" altLang="ja-JP" sz="4000" dirty="0" err="1"/>
              <a:t>ni</a:t>
            </a:r>
            <a:r>
              <a:rPr kumimoji="1" lang="en-US" altLang="ja-JP" sz="4000" dirty="0"/>
              <a:t>-case (dative case) argument positions before reforging.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kumimoji="1" lang="en-US" altLang="ja-JP" sz="4000" dirty="0"/>
              <a:t>By overwriting the syntactic structure of </a:t>
            </a:r>
            <a:r>
              <a:rPr kumimoji="1" lang="en-US" altLang="ja-JP" sz="4000" i="1" dirty="0"/>
              <a:t>gather </a:t>
            </a:r>
            <a:r>
              <a:rPr kumimoji="1" lang="en-US" altLang="ja-JP" sz="4000" dirty="0"/>
              <a:t>with a lexical entry having only ga-case (nominative case) argument position, it became possible to convert sentences to linguistically valid CCG syntactic structures.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kumimoji="1" lang="en-US" altLang="ja-JP" sz="4000" i="1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0C1A4F69-6DCE-68B0-C3DB-8CC0E7B416E3}"/>
              </a:ext>
            </a:extLst>
          </p:cNvPr>
          <p:cNvSpPr/>
          <p:nvPr/>
        </p:nvSpPr>
        <p:spPr>
          <a:xfrm>
            <a:off x="397564" y="18902128"/>
            <a:ext cx="29419825" cy="101236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800" dirty="0"/>
              <a:t>The Reforging Process and Treebank Construction</a:t>
            </a:r>
            <a:endParaRPr kumimoji="1" lang="ja-JP" altLang="en-US" sz="480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17AE9E68-1197-84B6-D5CB-E3EFA133A88F}"/>
              </a:ext>
            </a:extLst>
          </p:cNvPr>
          <p:cNvSpPr/>
          <p:nvPr/>
        </p:nvSpPr>
        <p:spPr>
          <a:xfrm>
            <a:off x="389854" y="9719850"/>
            <a:ext cx="29419825" cy="101236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800" dirty="0"/>
              <a:t>Background</a:t>
            </a:r>
            <a:endParaRPr kumimoji="1" lang="ja-JP" altLang="en-US" sz="480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D4FEC03-11AA-C245-DCF8-2F3B16373715}"/>
              </a:ext>
            </a:extLst>
          </p:cNvPr>
          <p:cNvSpPr txBox="1"/>
          <p:nvPr/>
        </p:nvSpPr>
        <p:spPr>
          <a:xfrm>
            <a:off x="19369985" y="37070282"/>
            <a:ext cx="1040732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en-US" altLang="ja-JP" sz="4000" dirty="0"/>
              <a:t>We proposed a reforging method for constructing linguistically valid Japanese CCG treebank with detailed syntactic features.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en-US" altLang="ja-JP" sz="4000" dirty="0"/>
              <a:t>Our future work will consider combining </a:t>
            </a:r>
            <a:r>
              <a:rPr kumimoji="1" lang="en-US" altLang="ja-JP" sz="4000" dirty="0" err="1"/>
              <a:t>ABCTreebank</a:t>
            </a:r>
            <a:r>
              <a:rPr kumimoji="1" lang="en-US" altLang="ja-JP" sz="4000" dirty="0"/>
              <a:t> with other reliable resources, and improve </a:t>
            </a:r>
            <a:r>
              <a:rPr kumimoji="1" lang="en-US" altLang="ja-JP" sz="4000" i="1" dirty="0" err="1"/>
              <a:t>lightblue</a:t>
            </a:r>
            <a:r>
              <a:rPr kumimoji="1" lang="en-US" altLang="ja-JP" sz="4000" dirty="0" err="1"/>
              <a:t>’s</a:t>
            </a:r>
            <a:r>
              <a:rPr kumimoji="1" lang="en-US" altLang="ja-JP" sz="4000" dirty="0"/>
              <a:t> parsing algorithm to better handle long sentences.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8B0D943-B30C-9838-E195-3E1A94679F54}"/>
              </a:ext>
            </a:extLst>
          </p:cNvPr>
          <p:cNvSpPr txBox="1"/>
          <p:nvPr/>
        </p:nvSpPr>
        <p:spPr>
          <a:xfrm>
            <a:off x="457824" y="11012935"/>
            <a:ext cx="1009894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b="1" dirty="0"/>
              <a:t>Japanese </a:t>
            </a:r>
            <a:r>
              <a:rPr kumimoji="1" lang="en-US" altLang="ja-JP" sz="4000" b="1" dirty="0" err="1"/>
              <a:t>CCGbank</a:t>
            </a:r>
            <a:r>
              <a:rPr kumimoji="1" lang="en-US" altLang="ja-JP" sz="4000" b="1" dirty="0"/>
              <a:t> </a:t>
            </a:r>
            <a:r>
              <a:rPr kumimoji="1" lang="en-US" altLang="ja-JP" sz="2800" b="1" dirty="0"/>
              <a:t>[</a:t>
            </a:r>
            <a:r>
              <a:rPr kumimoji="1" lang="en-US" altLang="ja-JP" sz="2800" b="1" dirty="0" err="1"/>
              <a:t>Uematsu</a:t>
            </a:r>
            <a:r>
              <a:rPr kumimoji="1" lang="en-US" altLang="ja-JP" sz="2800" b="1" dirty="0"/>
              <a:t> et al., 2013]</a:t>
            </a:r>
            <a:endParaRPr kumimoji="1" lang="en-US" altLang="ja-JP" sz="4400" b="1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en-US" altLang="ja-JP" sz="4000" dirty="0"/>
              <a:t>was constructed by automatic conversion of Japanese dependency tree corpora. 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0262603C-23D4-3335-2B90-7C12768EF01F}"/>
              </a:ext>
            </a:extLst>
          </p:cNvPr>
          <p:cNvSpPr/>
          <p:nvPr/>
        </p:nvSpPr>
        <p:spPr>
          <a:xfrm>
            <a:off x="397565" y="27344586"/>
            <a:ext cx="18144048" cy="1012367"/>
          </a:xfrm>
          <a:prstGeom prst="rect">
            <a:avLst/>
          </a:prstGeom>
          <a:solidFill>
            <a:srgbClr val="15608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800" dirty="0"/>
              <a:t>Discussion</a:t>
            </a:r>
            <a:endParaRPr kumimoji="1" lang="ja-JP" altLang="en-US" sz="4800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97A120AD-BECC-8DB0-33FB-79077581A558}"/>
              </a:ext>
            </a:extLst>
          </p:cNvPr>
          <p:cNvSpPr/>
          <p:nvPr/>
        </p:nvSpPr>
        <p:spPr>
          <a:xfrm>
            <a:off x="19282995" y="27341782"/>
            <a:ext cx="10534394" cy="101236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800" dirty="0"/>
              <a:t>Evaluation</a:t>
            </a:r>
            <a:endParaRPr kumimoji="1" lang="ja-JP" altLang="en-US" sz="480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66F8133-B651-7A08-1FB5-D639E24EF04D}"/>
              </a:ext>
            </a:extLst>
          </p:cNvPr>
          <p:cNvSpPr txBox="1"/>
          <p:nvPr/>
        </p:nvSpPr>
        <p:spPr>
          <a:xfrm>
            <a:off x="19282994" y="28615753"/>
            <a:ext cx="1053439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en-US" altLang="ja-JP" sz="4000" dirty="0"/>
              <a:t>We manually evaluated 56 randomly sampled sentences, four from each genre.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en-US" altLang="ja-JP" sz="4000" dirty="0"/>
              <a:t>Syntactically and semantically valid trees were produced for 19 sentences (33%).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ED3BB51F-325F-49A3-59E5-D512FA5280DC}"/>
              </a:ext>
            </a:extLst>
          </p:cNvPr>
          <p:cNvSpPr txBox="1"/>
          <p:nvPr/>
        </p:nvSpPr>
        <p:spPr>
          <a:xfrm>
            <a:off x="19770157" y="11012935"/>
            <a:ext cx="1028025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b="1" i="1" dirty="0" err="1"/>
              <a:t>lightblue</a:t>
            </a:r>
            <a:r>
              <a:rPr kumimoji="1" lang="en-US" altLang="ja-JP" sz="4000" b="1" i="1" dirty="0"/>
              <a:t> </a:t>
            </a:r>
            <a:r>
              <a:rPr kumimoji="1" lang="en-US" altLang="ja-JP" sz="3200" b="1" dirty="0"/>
              <a:t>[bekki,2010]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en-US" altLang="ja-JP" sz="4000" dirty="0"/>
              <a:t>is a Japanese CCG parser that computes syntactic structures from lexicon and combinatory rules, so it does not require training and evaluation data.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F947CB2D-76D1-9EBB-C689-B47DCFFA6398}"/>
              </a:ext>
            </a:extLst>
          </p:cNvPr>
          <p:cNvSpPr txBox="1"/>
          <p:nvPr/>
        </p:nvSpPr>
        <p:spPr>
          <a:xfrm>
            <a:off x="10756673" y="11012935"/>
            <a:ext cx="891740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b="1" dirty="0" err="1"/>
              <a:t>ABCTreebank</a:t>
            </a:r>
            <a:r>
              <a:rPr kumimoji="1" lang="en-US" altLang="ja-JP" sz="4000" b="1" dirty="0"/>
              <a:t> </a:t>
            </a:r>
            <a:r>
              <a:rPr kumimoji="1" lang="en-US" altLang="ja-JP" sz="2800" b="1" dirty="0"/>
              <a:t>[Kubota et al., 2020]</a:t>
            </a:r>
            <a:endParaRPr kumimoji="1" lang="en-US" altLang="ja-JP" sz="4000" b="1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en-US" altLang="ja-JP" sz="4000" dirty="0"/>
              <a:t>was constructed by converting the Keyaki Treebank (phrase structured treebank) to ABC grammar tree.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96953EC1-3D88-F590-4FA3-E51F84BB68D2}"/>
              </a:ext>
            </a:extLst>
          </p:cNvPr>
          <p:cNvSpPr txBox="1"/>
          <p:nvPr/>
        </p:nvSpPr>
        <p:spPr>
          <a:xfrm>
            <a:off x="579062" y="20063779"/>
            <a:ext cx="2074838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dirty="0"/>
              <a:t>We proposed a method for constructing a Japanese CCG treebank by combining the positive aspects of </a:t>
            </a:r>
            <a:r>
              <a:rPr kumimoji="1" lang="en-US" altLang="ja-JP" sz="4000" dirty="0" err="1"/>
              <a:t>ABCTreebank</a:t>
            </a:r>
            <a:r>
              <a:rPr kumimoji="1" lang="en-US" altLang="ja-JP" sz="4000" dirty="0"/>
              <a:t>, in which argument structures are manually annotated, with </a:t>
            </a:r>
            <a:r>
              <a:rPr kumimoji="1" lang="en-US" altLang="ja-JP" sz="4000" dirty="0" err="1"/>
              <a:t>lightblue’s</a:t>
            </a:r>
            <a:r>
              <a:rPr kumimoji="1" lang="en-US" altLang="ja-JP" sz="4000" dirty="0"/>
              <a:t> </a:t>
            </a:r>
            <a:r>
              <a:rPr kumimoji="1" lang="en-US" altLang="ja-JP" sz="4000" dirty="0" err="1"/>
              <a:t>abilty</a:t>
            </a:r>
            <a:r>
              <a:rPr kumimoji="1" lang="en-US" altLang="ja-JP" sz="4000" dirty="0"/>
              <a:t> to provide CCG trees with detailed syntactic features. </a:t>
            </a:r>
          </a:p>
          <a:p>
            <a:endParaRPr kumimoji="1" lang="en-US" altLang="ja-JP" sz="4000" dirty="0"/>
          </a:p>
        </p:txBody>
      </p:sp>
      <p:pic>
        <p:nvPicPr>
          <p:cNvPr id="20" name="図 19">
            <a:extLst>
              <a:ext uri="{FF2B5EF4-FFF2-40B4-BE49-F238E27FC236}">
                <a16:creationId xmlns:a16="http://schemas.microsoft.com/office/drawing/2014/main" id="{E6F32FB5-96F7-33C3-2D6A-10C33084575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863607" y="32930673"/>
            <a:ext cx="7729296" cy="2396082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1AF4A7DA-E73D-6805-5B7E-2448D915CC2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0462" y="32865543"/>
            <a:ext cx="10120254" cy="2452612"/>
          </a:xfrm>
          <a:prstGeom prst="rect">
            <a:avLst/>
          </a:prstGeom>
        </p:spPr>
      </p:pic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481A2B50-656E-D114-048B-CF3B3F6C7828}"/>
              </a:ext>
            </a:extLst>
          </p:cNvPr>
          <p:cNvSpPr/>
          <p:nvPr/>
        </p:nvSpPr>
        <p:spPr>
          <a:xfrm>
            <a:off x="448856" y="32839450"/>
            <a:ext cx="10345724" cy="249012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64FB4213-FEB0-EE1E-7853-BC3FF2287DDC}"/>
              </a:ext>
            </a:extLst>
          </p:cNvPr>
          <p:cNvSpPr/>
          <p:nvPr/>
        </p:nvSpPr>
        <p:spPr>
          <a:xfrm>
            <a:off x="430648" y="32833988"/>
            <a:ext cx="1946715" cy="51491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Before</a:t>
            </a:r>
            <a:endParaRPr kumimoji="1" lang="ja-JP" altLang="en-US" sz="3200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2AF7A8C9-E54A-2206-0DF6-A7D55A00794E}"/>
              </a:ext>
            </a:extLst>
          </p:cNvPr>
          <p:cNvSpPr/>
          <p:nvPr/>
        </p:nvSpPr>
        <p:spPr>
          <a:xfrm>
            <a:off x="397565" y="35557893"/>
            <a:ext cx="18144048" cy="101236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800" dirty="0"/>
              <a:t>Error Analysis</a:t>
            </a:r>
            <a:endParaRPr kumimoji="1" lang="ja-JP" altLang="en-US" sz="4800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9155F836-C756-3155-ABC4-D6ED84472236}"/>
              </a:ext>
            </a:extLst>
          </p:cNvPr>
          <p:cNvSpPr/>
          <p:nvPr/>
        </p:nvSpPr>
        <p:spPr>
          <a:xfrm>
            <a:off x="10941847" y="32822552"/>
            <a:ext cx="7507576" cy="252450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CB24E8FE-D0F6-5A0D-F239-46225D3D36E0}"/>
              </a:ext>
            </a:extLst>
          </p:cNvPr>
          <p:cNvSpPr/>
          <p:nvPr/>
        </p:nvSpPr>
        <p:spPr>
          <a:xfrm>
            <a:off x="10965427" y="32822552"/>
            <a:ext cx="1946715" cy="51491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After</a:t>
            </a:r>
            <a:endParaRPr kumimoji="1" lang="ja-JP" altLang="en-US" sz="3200"/>
          </a:p>
        </p:txBody>
      </p:sp>
      <p:pic>
        <p:nvPicPr>
          <p:cNvPr id="31" name="図 30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B4286AE1-AB3C-954C-32C5-D61B1B5CEDA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3029332" y="2224133"/>
            <a:ext cx="6810136" cy="813600"/>
          </a:xfrm>
          <a:prstGeom prst="rect">
            <a:avLst/>
          </a:prstGeom>
        </p:spPr>
      </p:pic>
      <p:pic>
        <p:nvPicPr>
          <p:cNvPr id="38" name="図 37" descr="テキスト&#10;&#10;自動的に生成された説明">
            <a:extLst>
              <a:ext uri="{FF2B5EF4-FFF2-40B4-BE49-F238E27FC236}">
                <a16:creationId xmlns:a16="http://schemas.microsoft.com/office/drawing/2014/main" id="{BD52EA46-13D9-33DF-FA05-99B7F24BE92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20462" y="3001202"/>
            <a:ext cx="4618803" cy="1591615"/>
          </a:xfrm>
          <a:prstGeom prst="rect">
            <a:avLst/>
          </a:prstGeom>
        </p:spPr>
      </p:pic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A93E1315-39EC-FCA6-45B0-6F7330245BEA}"/>
              </a:ext>
            </a:extLst>
          </p:cNvPr>
          <p:cNvSpPr txBox="1"/>
          <p:nvPr/>
        </p:nvSpPr>
        <p:spPr>
          <a:xfrm>
            <a:off x="11804824" y="13931486"/>
            <a:ext cx="762538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4000" dirty="0"/>
              <a:t>Argument structures are assumed to be reliable because they were manually annotated.</a:t>
            </a: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3B27CDCA-5F85-57F3-BFCA-D9432D302EFC}"/>
              </a:ext>
            </a:extLst>
          </p:cNvPr>
          <p:cNvSpPr txBox="1"/>
          <p:nvPr/>
        </p:nvSpPr>
        <p:spPr>
          <a:xfrm>
            <a:off x="11804824" y="16098801"/>
            <a:ext cx="768188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4000" dirty="0"/>
              <a:t>It does not cover the syntactic information, such as syntactic features.</a:t>
            </a: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02399E7C-AA74-4FAD-F05E-79BDCFCC9BC0}"/>
              </a:ext>
            </a:extLst>
          </p:cNvPr>
          <p:cNvSpPr txBox="1"/>
          <p:nvPr/>
        </p:nvSpPr>
        <p:spPr>
          <a:xfrm>
            <a:off x="21007384" y="17401784"/>
            <a:ext cx="846391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4000" dirty="0"/>
              <a:t>It includes some argument structure errors.</a:t>
            </a: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058D548E-328E-45CF-11E7-9CA6CBE7CDB9}"/>
              </a:ext>
            </a:extLst>
          </p:cNvPr>
          <p:cNvSpPr txBox="1"/>
          <p:nvPr/>
        </p:nvSpPr>
        <p:spPr>
          <a:xfrm>
            <a:off x="20684557" y="14499367"/>
            <a:ext cx="912512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3600" dirty="0"/>
              <a:t>It outputs CCG syntactic structures with detail syntactic feature and semantic representations in terms of Dependent Type Semantics (DTS; </a:t>
            </a:r>
            <a:r>
              <a:rPr kumimoji="1" lang="en-US" altLang="ja-JP" sz="2800" dirty="0"/>
              <a:t>Bekki and </a:t>
            </a:r>
            <a:r>
              <a:rPr kumimoji="1" lang="en-US" altLang="ja-JP" sz="2800" dirty="0" err="1"/>
              <a:t>Mineshima</a:t>
            </a:r>
            <a:r>
              <a:rPr kumimoji="1" lang="en-US" altLang="ja-JP" sz="2800" dirty="0"/>
              <a:t>, 2017</a:t>
            </a:r>
            <a:r>
              <a:rPr kumimoji="1" lang="en-US" altLang="ja-JP" sz="3600" dirty="0"/>
              <a:t>) </a:t>
            </a:r>
          </a:p>
        </p:txBody>
      </p:sp>
      <p:pic>
        <p:nvPicPr>
          <p:cNvPr id="62" name="グラフィックス 61" descr="バッジ: バツ 単色塗りつぶし">
            <a:extLst>
              <a:ext uri="{FF2B5EF4-FFF2-40B4-BE49-F238E27FC236}">
                <a16:creationId xmlns:a16="http://schemas.microsoft.com/office/drawing/2014/main" id="{99A813C1-9AE4-F677-83D0-CF0BE3EA35E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9813629" y="17544420"/>
            <a:ext cx="914400" cy="914400"/>
          </a:xfrm>
          <a:prstGeom prst="rect">
            <a:avLst/>
          </a:prstGeom>
        </p:spPr>
      </p:pic>
      <p:pic>
        <p:nvPicPr>
          <p:cNvPr id="1024" name="グラフィックス 1023" descr="バッジ: チェックマーク 1 単色塗りつぶし">
            <a:extLst>
              <a:ext uri="{FF2B5EF4-FFF2-40B4-BE49-F238E27FC236}">
                <a16:creationId xmlns:a16="http://schemas.microsoft.com/office/drawing/2014/main" id="{E12806C5-3F37-FA86-F76B-017A1865067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9770157" y="15287367"/>
            <a:ext cx="914400" cy="914400"/>
          </a:xfrm>
          <a:prstGeom prst="rect">
            <a:avLst/>
          </a:prstGeom>
        </p:spPr>
      </p:pic>
      <p:pic>
        <p:nvPicPr>
          <p:cNvPr id="1025" name="グラフィックス 1024" descr="バッジ: チェックマーク 1 単色塗りつぶし">
            <a:extLst>
              <a:ext uri="{FF2B5EF4-FFF2-40B4-BE49-F238E27FC236}">
                <a16:creationId xmlns:a16="http://schemas.microsoft.com/office/drawing/2014/main" id="{8ABD3A95-B347-AF45-54AF-3A74A2A216F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0823549" y="14409707"/>
            <a:ext cx="914400" cy="914400"/>
          </a:xfrm>
          <a:prstGeom prst="rect">
            <a:avLst/>
          </a:prstGeom>
        </p:spPr>
      </p:pic>
      <p:pic>
        <p:nvPicPr>
          <p:cNvPr id="1027" name="グラフィックス 1026" descr="バッジ: バツ 単色塗りつぶし">
            <a:extLst>
              <a:ext uri="{FF2B5EF4-FFF2-40B4-BE49-F238E27FC236}">
                <a16:creationId xmlns:a16="http://schemas.microsoft.com/office/drawing/2014/main" id="{58A58F3D-AAD3-B9C2-1BB6-BE6DBB32D09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799356" y="16717838"/>
            <a:ext cx="914400" cy="914400"/>
          </a:xfrm>
          <a:prstGeom prst="rect">
            <a:avLst/>
          </a:prstGeom>
        </p:spPr>
      </p:pic>
      <p:sp>
        <p:nvSpPr>
          <p:cNvPr id="1029" name="テキスト ボックス 1028">
            <a:extLst>
              <a:ext uri="{FF2B5EF4-FFF2-40B4-BE49-F238E27FC236}">
                <a16:creationId xmlns:a16="http://schemas.microsoft.com/office/drawing/2014/main" id="{EE5641C9-2869-9FEB-354B-5A58B5B1759A}"/>
              </a:ext>
            </a:extLst>
          </p:cNvPr>
          <p:cNvSpPr txBox="1"/>
          <p:nvPr/>
        </p:nvSpPr>
        <p:spPr>
          <a:xfrm>
            <a:off x="1345048" y="13355750"/>
            <a:ext cx="901650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4000" dirty="0"/>
              <a:t>It contains some empirical fallacies on predictions for passive and causative </a:t>
            </a:r>
            <a:r>
              <a:rPr kumimoji="1" lang="en-US" altLang="ja-JP" sz="4000" dirty="0" err="1"/>
              <a:t>nestings</a:t>
            </a:r>
            <a:r>
              <a:rPr kumimoji="1" lang="en-US" altLang="ja-JP" sz="4000" dirty="0"/>
              <a:t>.</a:t>
            </a:r>
          </a:p>
        </p:txBody>
      </p:sp>
      <p:pic>
        <p:nvPicPr>
          <p:cNvPr id="1030" name="グラフィックス 1029" descr="バッジ: バツ 単色塗りつぶし">
            <a:extLst>
              <a:ext uri="{FF2B5EF4-FFF2-40B4-BE49-F238E27FC236}">
                <a16:creationId xmlns:a16="http://schemas.microsoft.com/office/drawing/2014/main" id="{EB63FF83-18E5-A612-4BEF-816AA42FCDD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30648" y="13767788"/>
            <a:ext cx="914400" cy="914400"/>
          </a:xfrm>
          <a:prstGeom prst="rect">
            <a:avLst/>
          </a:prstGeom>
        </p:spPr>
      </p:pic>
      <p:sp>
        <p:nvSpPr>
          <p:cNvPr id="1032" name="テキスト ボックス 1031">
            <a:extLst>
              <a:ext uri="{FF2B5EF4-FFF2-40B4-BE49-F238E27FC236}">
                <a16:creationId xmlns:a16="http://schemas.microsoft.com/office/drawing/2014/main" id="{25FD6B24-A91B-D080-5BA7-DDACA78249E9}"/>
              </a:ext>
            </a:extLst>
          </p:cNvPr>
          <p:cNvSpPr txBox="1"/>
          <p:nvPr/>
        </p:nvSpPr>
        <p:spPr>
          <a:xfrm>
            <a:off x="21884008" y="26405826"/>
            <a:ext cx="752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ja-JP" sz="3200" dirty="0">
                <a:latin typeface="+mn-lt"/>
              </a:rPr>
              <a:t>S</a:t>
            </a:r>
            <a:r>
              <a:rPr lang="en" altLang="ja-JP" sz="3200" dirty="0">
                <a:effectLst/>
                <a:latin typeface="+mn-lt"/>
              </a:rPr>
              <a:t>tatistics for the reforged treebank data.</a:t>
            </a:r>
          </a:p>
        </p:txBody>
      </p:sp>
      <p:pic>
        <p:nvPicPr>
          <p:cNvPr id="1126" name="図 1125" descr="QR コード が含まれている画像&#10;&#10;自動的に生成された説明">
            <a:extLst>
              <a:ext uri="{FF2B5EF4-FFF2-40B4-BE49-F238E27FC236}">
                <a16:creationId xmlns:a16="http://schemas.microsoft.com/office/drawing/2014/main" id="{3BC7949F-D502-CEA9-1DDA-4F04856243BD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87848" y="938059"/>
            <a:ext cx="2109352" cy="2109352"/>
          </a:xfrm>
          <a:prstGeom prst="rect">
            <a:avLst/>
          </a:prstGeom>
        </p:spPr>
      </p:pic>
      <p:pic>
        <p:nvPicPr>
          <p:cNvPr id="1049" name="図 1048">
            <a:extLst>
              <a:ext uri="{FF2B5EF4-FFF2-40B4-BE49-F238E27FC236}">
                <a16:creationId xmlns:a16="http://schemas.microsoft.com/office/drawing/2014/main" id="{EE7BC297-157E-B73A-AAF6-82E9552283DC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57824" y="22179546"/>
            <a:ext cx="20748382" cy="4513445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9745223-7866-94A9-2B86-5086F98D2598}"/>
              </a:ext>
            </a:extLst>
          </p:cNvPr>
          <p:cNvSpPr txBox="1"/>
          <p:nvPr/>
        </p:nvSpPr>
        <p:spPr>
          <a:xfrm>
            <a:off x="448855" y="5914250"/>
            <a:ext cx="2941982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en-US" altLang="ja-JP" sz="4000" dirty="0"/>
              <a:t>The linguistic validity of Combinatory Categorial Grammar (CCG; </a:t>
            </a:r>
            <a:r>
              <a:rPr kumimoji="1" lang="en-US" altLang="ja-JP" sz="2800" dirty="0"/>
              <a:t>Steedman, 1996, 2000</a:t>
            </a:r>
            <a:r>
              <a:rPr kumimoji="1" lang="en-US" altLang="ja-JP" sz="4000" dirty="0"/>
              <a:t>) parsing results  relies on the validity of treebanks  for training and evaluation data, so the treebank construction is crucial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en-US" altLang="ja-JP" sz="4000" dirty="0"/>
              <a:t>We propose a method to generate a linguistically valid Japanese CCG treebank with detailed information by combining the strengths of </a:t>
            </a:r>
            <a:r>
              <a:rPr kumimoji="1" lang="en-US" altLang="ja-JP" sz="4000" dirty="0" err="1"/>
              <a:t>ABCTreebank</a:t>
            </a:r>
            <a:r>
              <a:rPr kumimoji="1" lang="en-US" altLang="ja-JP" sz="4000" dirty="0"/>
              <a:t> and Japanese CCG parser </a:t>
            </a:r>
            <a:r>
              <a:rPr kumimoji="1" lang="en-US" altLang="ja-JP" sz="4000" i="1" dirty="0" err="1"/>
              <a:t>lightblue</a:t>
            </a:r>
            <a:r>
              <a:rPr kumimoji="1" lang="en-US" altLang="ja-JP" sz="4000" i="1" dirty="0"/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en-US" altLang="ja-JP" sz="4000" dirty="0"/>
              <a:t>We manually evaluate CCG syntactic structures and semantic representations, and syntactically and semantically valid trees were produced for 19 of 56 sentences (33%).</a:t>
            </a:r>
          </a:p>
        </p:txBody>
      </p:sp>
    </p:spTree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theme/theme1.xml><?xml version="1.0" encoding="utf-8"?>
<a:theme xmlns:a="http://schemas.openxmlformats.org/drawingml/2006/main" name="Simple Light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14672</TotalTime>
  <Words>562</Words>
  <Application>Microsoft Macintosh PowerPoint</Application>
  <PresentationFormat>ユーザー設定</PresentationFormat>
  <Paragraphs>43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Arial</vt:lpstr>
      <vt:lpstr>Helvetica Neue</vt:lpstr>
      <vt:lpstr>Cambria Math</vt:lpstr>
      <vt:lpstr>Simple Light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cp:lastModifiedBy>富田 朝</cp:lastModifiedBy>
  <cp:revision>5</cp:revision>
  <cp:lastPrinted>2024-02-16T07:46:58Z</cp:lastPrinted>
  <dcterms:modified xsi:type="dcterms:W3CDTF">2024-04-30T05:09:49Z</dcterms:modified>
</cp:coreProperties>
</file>