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AB1557E4-6BB2-E44F-9B0E-F8BB5894A9FD}">
          <p14:sldIdLst>
            <p14:sldId id="257"/>
            <p14:sldId id="258"/>
          </p14:sldIdLst>
        </p14:section>
        <p14:section name="2" id="{2C8D0142-8294-3344-8D9B-44CD63BD10B9}">
          <p14:sldIdLst>
            <p14:sldId id="259"/>
            <p14:sldId id="260"/>
            <p14:sldId id="261"/>
            <p14:sldId id="263"/>
            <p14:sldId id="262"/>
          </p14:sldIdLst>
        </p14:section>
        <p14:section name="3" id="{7DD2D818-17B1-3143-A665-45B245E01BB2}">
          <p14:sldIdLst>
            <p14:sldId id="265"/>
            <p14:sldId id="266"/>
            <p14:sldId id="264"/>
            <p14:sldId id="267"/>
          </p14:sldIdLst>
        </p14:section>
        <p14:section name="4" id="{E371008E-10C8-A54E-8A42-AB024A44417F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4660"/>
  </p:normalViewPr>
  <p:slideViewPr>
    <p:cSldViewPr snapToGrid="0">
      <p:cViewPr>
        <p:scale>
          <a:sx n="106" d="100"/>
          <a:sy n="106" d="100"/>
        </p:scale>
        <p:origin x="92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8446-5BAA-4D02-B29B-ACDB18F0F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1A69-3480-43F8-BE8D-F318624F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6460-9D4D-4368-BBB1-D980B5B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A00E-8A2D-414A-BFF2-FAAA652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214F-066D-41B0-BC46-BF78E1D1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68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69F8-E9D7-4A13-84BF-17740FA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6DE2-A495-4361-8718-748F5907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9215-10DF-4F2E-A481-3AC15736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85B5-847A-4F3A-A898-7D9992C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9840-4947-4814-9ABE-3069BE63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0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F64B1-A626-49B2-89E0-64DE3D478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2365-D409-422E-8649-0277C883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C92E-601A-4C2F-98A6-63C11849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FCCD-7A17-42BD-824B-254195C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8A17-0179-4A44-A2E6-A83FD823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6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20CE-3571-4842-86F7-C277DD9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BA4C-16D2-489E-A395-BF0F8263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483F-9E77-4679-8AC1-F66586E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DC2C-E28A-4DA9-A586-0191431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4657-510A-4C97-9FB1-A4AA53DC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4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A378-5B77-4AA6-AA50-29AFF18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0BDA-10AC-4EF5-8A89-62A1FF02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C6CA-C44B-4103-A6C9-C2BC746F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CAD7-ED31-4F24-955A-90FB2E8B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6FA9-EC0B-4EB0-B21C-3BCBB21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4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DAA0-902E-44CA-98C7-3CC40E0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E332-5674-4F8D-8BFB-A31713B88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D308-3AAB-4FA5-B83C-EF2A995F3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EC02-AB14-46C1-A326-4487D32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1ACF-33FC-4250-8D15-513E141E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F54-67F2-40E5-95C5-9681756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7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72A-368A-4333-8804-BB9FAE3E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238C-04F2-4823-ABB5-CE8683C4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0D63-6807-476A-A7D5-AA7C8696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9983-AAB5-479A-8821-7FD72562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25E-0CD9-425E-8776-6C7B8333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B7AE2-92EA-4B95-B2D9-FE6028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AB2C-BCFE-4A12-A6C9-DB3995C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24926-40E0-402B-BCE8-E8497143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2A7-36FD-49AC-9FA6-F37827BC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10BB8-F840-412B-A9E3-466AAC10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2516-18C2-4CD2-BA63-1589F92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503A-13B4-4B21-8667-D672CAC4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1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F8B1-88DD-485C-9F28-7370C0F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B228-4E68-4EC8-88F2-69B64C1B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A06-BD8A-43ED-873C-6CC8A70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6A7-F6EB-48C1-882D-60C1FBC1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5241-622C-4B74-8015-20548658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0840-1D48-41F1-BA61-096ED57C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753F-2B0E-4C5D-9986-CAB028E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5E5B-93E3-4EF0-935D-70FBBC2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E8AB-F63C-403C-9310-FB9AC5E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56D0-4EDE-4488-90C7-58B20AE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3DC8C-2D08-4E40-BCC8-7865844BF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680E-6F71-438D-9E71-BDE12227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26DB-2C45-4151-8952-68926213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5FDF-9E8C-4D3C-B0D9-64C2951B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907F-7D6B-42E1-8C84-49BFA3E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9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5EB2-6A0C-46C7-85EF-F19EF427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856C-CD3E-44BF-8EFB-7318E0CF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32FC-C8A0-442D-99EF-6D289FD9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096C-8D26-4D32-9715-ADA6CA82D210}" type="datetimeFigureOut">
              <a:rPr lang="en-SG" smtClean="0"/>
              <a:t>15/5/23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236-D9EB-4EF9-A742-50103D28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D7AC-4B5A-408D-8B6C-2D014D1E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1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3703-EB9B-41A3-A555-21FFD631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F102-4F03-461B-A239-5CFA8458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Title: A Survey of Model-Centric FML Systems</a:t>
            </a:r>
          </a:p>
          <a:p>
            <a:r>
              <a:rPr lang="en-US" dirty="0"/>
              <a:t>Papers to review:</a:t>
            </a:r>
          </a:p>
          <a:p>
            <a:pPr lvl="1"/>
            <a:r>
              <a:rPr lang="en-US" dirty="0"/>
              <a:t>Model fusion (Bryan Low)</a:t>
            </a:r>
          </a:p>
          <a:p>
            <a:pPr lvl="2"/>
            <a:r>
              <a:rPr lang="en-US" dirty="0"/>
              <a:t>Model Fusion for Personalized Learning, </a:t>
            </a:r>
            <a:r>
              <a:rPr lang="en-US" b="1" i="1" dirty="0"/>
              <a:t>Thanh Chi Lam, </a:t>
            </a:r>
            <a:r>
              <a:rPr lang="en-US" b="1" i="1" dirty="0" err="1"/>
              <a:t>Nghia</a:t>
            </a:r>
            <a:r>
              <a:rPr lang="en-US" b="1" i="1" dirty="0"/>
              <a:t> Hoang, </a:t>
            </a:r>
            <a:r>
              <a:rPr lang="en-US" b="1" i="1" dirty="0">
                <a:highlight>
                  <a:srgbClr val="FFFF00"/>
                </a:highlight>
              </a:rPr>
              <a:t>Bryan Kian Hsiang Low, Patrick </a:t>
            </a:r>
            <a:r>
              <a:rPr lang="en-US" b="1" i="1" dirty="0" err="1">
                <a:highlight>
                  <a:srgbClr val="FFFF00"/>
                </a:highlight>
              </a:rPr>
              <a:t>Jaillet</a:t>
            </a:r>
            <a:r>
              <a:rPr lang="en-US" dirty="0"/>
              <a:t> </a:t>
            </a:r>
            <a:r>
              <a:rPr lang="en-US" i="1" dirty="0"/>
              <a:t>Proceedings of the 38th International Conference on Machine Learning</a:t>
            </a:r>
            <a:r>
              <a:rPr lang="en-US" dirty="0"/>
              <a:t>, PMLR 139:5948-5958, 2021.</a:t>
            </a:r>
          </a:p>
          <a:p>
            <a:pPr lvl="2"/>
            <a:r>
              <a:rPr lang="en-US" dirty="0"/>
              <a:t>White-box, Black-box</a:t>
            </a:r>
          </a:p>
          <a:p>
            <a:pPr lvl="2"/>
            <a:r>
              <a:rPr lang="en-US" dirty="0"/>
              <a:t>Focus: learning, influence attacks etc.</a:t>
            </a:r>
          </a:p>
          <a:p>
            <a:pPr lvl="2"/>
            <a:r>
              <a:rPr lang="en-US" dirty="0"/>
              <a:t>??? Assume: Model are fixed and given to the server; no supervised learning by server</a:t>
            </a:r>
          </a:p>
          <a:p>
            <a:pPr lvl="1"/>
            <a:r>
              <a:rPr lang="en-US" dirty="0"/>
              <a:t>Single shot FML (</a:t>
            </a:r>
            <a:r>
              <a:rPr lang="en-US" dirty="0" err="1"/>
              <a:t>Qinbin</a:t>
            </a:r>
            <a:r>
              <a:rPr lang="en-US" dirty="0"/>
              <a:t>, </a:t>
            </a:r>
            <a:r>
              <a:rPr lang="en-US" dirty="0" err="1"/>
              <a:t>zhaomin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Parties: use local data -&gt; </a:t>
            </a:r>
            <a:r>
              <a:rPr lang="en-US" b="1" dirty="0"/>
              <a:t>models (very complex models; server supervised training)</a:t>
            </a:r>
            <a:r>
              <a:rPr lang="en-US" dirty="0"/>
              <a:t> -&gt; FML</a:t>
            </a:r>
          </a:p>
          <a:p>
            <a:pPr lvl="1"/>
            <a:r>
              <a:rPr lang="en-US" dirty="0"/>
              <a:t>Ensemble (Liu </a:t>
            </a:r>
            <a:r>
              <a:rPr lang="en-US" dirty="0" err="1"/>
              <a:t>Ling@Gatech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 query/processing</a:t>
            </a:r>
          </a:p>
          <a:p>
            <a:pPr lvl="1"/>
            <a:r>
              <a:rPr lang="en-US" dirty="0"/>
              <a:t>Pretrained based FML</a:t>
            </a:r>
          </a:p>
          <a:p>
            <a:pPr lvl="1"/>
            <a:r>
              <a:rPr lang="en-US" dirty="0"/>
              <a:t>Model based contractive learning</a:t>
            </a:r>
          </a:p>
          <a:p>
            <a:pPr lvl="1"/>
            <a:r>
              <a:rPr lang="en-US" dirty="0"/>
              <a:t>Model based protection</a:t>
            </a:r>
          </a:p>
          <a:p>
            <a:pPr lvl="1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56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F868C-B8BC-BBE6-0FE2-56FAC64E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16" y="1797031"/>
            <a:ext cx="6192854" cy="3121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8D496-2EA9-DC85-622D-315F8E87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1" y="1463685"/>
            <a:ext cx="5327469" cy="3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17E60-93E2-B8D7-BE39-242E9555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17803"/>
            <a:ext cx="7772400" cy="2660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AB911-26CD-1140-2585-EAC3FED0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35112"/>
            <a:ext cx="7772400" cy="21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CF374-C3B4-9A53-F3BC-87F6D8E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15769"/>
            <a:ext cx="7772400" cy="48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14BAD-59E5-333D-5FA9-FEA76486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0"/>
            <a:ext cx="633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0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F70C-E175-45E4-80A2-49CF0D5B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E1D-93D8-4937-84D3-D985481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Definition: model, ensemble, representation.</a:t>
            </a:r>
          </a:p>
          <a:p>
            <a:pPr lvl="1"/>
            <a:r>
              <a:rPr lang="en-US" dirty="0"/>
              <a:t>Taxonomy: </a:t>
            </a:r>
          </a:p>
          <a:p>
            <a:pPr lvl="2"/>
            <a:r>
              <a:rPr lang="en-US" dirty="0"/>
              <a:t>Horizontal, vertical, hybrid, etc.</a:t>
            </a:r>
          </a:p>
          <a:p>
            <a:pPr lvl="1"/>
            <a:r>
              <a:rPr lang="en-US" dirty="0"/>
              <a:t>Challenges and opportunities:</a:t>
            </a:r>
          </a:p>
          <a:p>
            <a:pPr lvl="2"/>
            <a:r>
              <a:rPr lang="en-US" dirty="0"/>
              <a:t>The current def: on-demand training on local data</a:t>
            </a:r>
          </a:p>
          <a:p>
            <a:pPr lvl="2"/>
            <a:r>
              <a:rPr lang="en-US" b="1" dirty="0"/>
              <a:t>Model market</a:t>
            </a:r>
          </a:p>
          <a:p>
            <a:pPr lvl="3"/>
            <a:r>
              <a:rPr lang="en-US" b="1" dirty="0"/>
              <a:t>V0: each party submits its models (without the knowledge of downstream tasks from the server)</a:t>
            </a:r>
          </a:p>
          <a:p>
            <a:pPr lvl="3"/>
            <a:r>
              <a:rPr lang="en-US" b="1" dirty="0"/>
              <a:t>V1: single shot training. each party submits its models (with the knowledge of downstream tasks from the server)</a:t>
            </a:r>
          </a:p>
          <a:p>
            <a:pPr lvl="4"/>
            <a:r>
              <a:rPr lang="en-US" b="1" dirty="0"/>
              <a:t>The server gives parties sensitive or non-sensitive info</a:t>
            </a:r>
          </a:p>
          <a:p>
            <a:pPr lvl="3"/>
            <a:r>
              <a:rPr lang="en-US" b="1" dirty="0"/>
              <a:t>V2: proactive, the server can iteratively request the model training from the local data from each party.=&gt; </a:t>
            </a:r>
            <a:r>
              <a:rPr lang="en-US" b="1" dirty="0" err="1"/>
              <a:t>FedAvg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9950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580E97-0E37-D5C9-23CA-15EBC64B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08534"/>
            <a:ext cx="7772400" cy="395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B7555-447F-87A1-CCC7-775C834F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62787"/>
            <a:ext cx="7772400" cy="13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25C7C4-9C7F-1D2E-9A89-C3B5D631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9983"/>
            <a:ext cx="7772400" cy="50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6E0C2-6998-C9AF-1A6C-243B46A8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48"/>
          <a:stretch/>
        </p:blipFill>
        <p:spPr>
          <a:xfrm>
            <a:off x="2395330" y="179653"/>
            <a:ext cx="7772400" cy="129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52116-9A10-F655-DA8D-4ACF0198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30" y="1444488"/>
            <a:ext cx="7772400" cy="3116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D165B-676C-F863-6A77-D4C20ECAB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662438"/>
            <a:ext cx="7772400" cy="15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C61C8-2081-B85C-6924-DBF54EC5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110795"/>
            <a:ext cx="5973355" cy="323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D3164-4A2A-804F-5B10-0975F8EE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62" y="3513316"/>
            <a:ext cx="5331087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2C41E-E63B-62E8-153B-0A85A658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7" y="1002771"/>
            <a:ext cx="10994986" cy="41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9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1D401-2566-8867-ED8B-61E2AB3E1BCA}"/>
              </a:ext>
            </a:extLst>
          </p:cNvPr>
          <p:cNvSpPr txBox="1"/>
          <p:nvPr/>
        </p:nvSpPr>
        <p:spPr>
          <a:xfrm>
            <a:off x="1033326" y="1053220"/>
            <a:ext cx="9985194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LinLibertineTB"/>
              </a:rPr>
              <a:t>  Preferences for Datasets or Databases</a:t>
            </a:r>
            <a:r>
              <a:rPr lang="en-SG" sz="1800" dirty="0">
                <a:effectLst/>
                <a:latin typeface="LinLibertineT"/>
              </a:rPr>
              <a:t>: CC0-1.0, ODC-By &gt; CC BY &gt; C-UDA &gt; LGPL-LR.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LinLibertineTB"/>
              </a:rPr>
              <a:t>  Preferences for Software</a:t>
            </a:r>
            <a:r>
              <a:rPr lang="en-SG" sz="1800" dirty="0">
                <a:effectLst/>
                <a:latin typeface="LinLibertineT"/>
              </a:rPr>
              <a:t>: Apache-2.0, AFL-3.0, Artistic-2.0, ECL-2.0 &gt; MIT, BSD-3-Clause&amp;-Clear, BSL-1.0, BSD-2-Clause, NCSA </a:t>
            </a:r>
            <a:r>
              <a:rPr lang="en-SG" sz="1800" dirty="0">
                <a:effectLst/>
                <a:latin typeface="txsys"/>
              </a:rPr>
              <a:t>≈ </a:t>
            </a:r>
            <a:r>
              <a:rPr lang="en-SG" sz="1800" dirty="0">
                <a:effectLst/>
                <a:latin typeface="LinLibertineT"/>
              </a:rPr>
              <a:t>Ms-PL &gt; WTFPL-2.0, </a:t>
            </a:r>
            <a:r>
              <a:rPr lang="en-SG" sz="1800" dirty="0" err="1">
                <a:effectLst/>
                <a:latin typeface="LinLibertineT"/>
              </a:rPr>
              <a:t>Unlicense</a:t>
            </a:r>
            <a:r>
              <a:rPr lang="en-SG" sz="1800" dirty="0">
                <a:effectLst/>
                <a:latin typeface="LinLibertineT"/>
              </a:rPr>
              <a:t>, ISC, </a:t>
            </a:r>
            <a:r>
              <a:rPr lang="en-SG" sz="1800" dirty="0" err="1">
                <a:effectLst/>
                <a:latin typeface="LinLibertineT"/>
              </a:rPr>
              <a:t>Zlib</a:t>
            </a:r>
            <a:r>
              <a:rPr lang="en-SG" sz="1800" dirty="0">
                <a:effectLst/>
                <a:latin typeface="LinLibertineT"/>
              </a:rPr>
              <a:t>, PostgreSQL. </a:t>
            </a:r>
            <a:endParaRPr lang="en-SG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LinLibertineTB"/>
              </a:rPr>
              <a:t>  Preferences for Models</a:t>
            </a:r>
            <a:r>
              <a:rPr lang="en-SG" sz="1800" dirty="0">
                <a:effectLst/>
                <a:latin typeface="LinLibertineT"/>
              </a:rPr>
              <a:t>: Apache-2.0, AFL-3.0, Artistic-2.0, ECL-2.0 &gt; </a:t>
            </a:r>
            <a:r>
              <a:rPr lang="en-SG" sz="1800" dirty="0" err="1">
                <a:effectLst/>
                <a:latin typeface="LinLibertineT"/>
              </a:rPr>
              <a:t>OpenRAIL</a:t>
            </a:r>
            <a:r>
              <a:rPr lang="en-SG" sz="1800" dirty="0">
                <a:effectLst/>
                <a:latin typeface="LinLibertineT"/>
              </a:rPr>
              <a:t> and its derivatives </a:t>
            </a:r>
            <a:endParaRPr lang="en-SG" dirty="0"/>
          </a:p>
          <a:p>
            <a:pPr>
              <a:lnSpc>
                <a:spcPct val="150000"/>
              </a:lnSpc>
            </a:pPr>
            <a:endParaRPr lang="en-SG" sz="1800" dirty="0">
              <a:effectLst/>
              <a:latin typeface="LinLibertineTI"/>
            </a:endParaRPr>
          </a:p>
          <a:p>
            <a:pPr>
              <a:lnSpc>
                <a:spcPct val="150000"/>
              </a:lnSpc>
            </a:pPr>
            <a:r>
              <a:rPr lang="en-SG" sz="1800" dirty="0" err="1">
                <a:effectLst/>
                <a:latin typeface="LinLibertineT"/>
              </a:rPr>
              <a:t>CreativeML</a:t>
            </a:r>
            <a:r>
              <a:rPr lang="en-SG" dirty="0">
                <a:latin typeface="LinLibertineT"/>
              </a:rPr>
              <a:t> </a:t>
            </a:r>
            <a:r>
              <a:rPr lang="en-SG" sz="1800" dirty="0" err="1">
                <a:effectLst/>
                <a:latin typeface="LinLibertineT"/>
              </a:rPr>
              <a:t>OpenRAIL</a:t>
            </a:r>
            <a:r>
              <a:rPr lang="en-SG" sz="1800" dirty="0">
                <a:effectLst/>
                <a:latin typeface="LinLibertineT"/>
              </a:rPr>
              <a:t>-M</a:t>
            </a:r>
            <a:r>
              <a:rPr lang="en-SG" dirty="0">
                <a:latin typeface="LinLibertineTI"/>
              </a:rPr>
              <a:t>:</a:t>
            </a:r>
            <a:endParaRPr lang="en-SG" sz="1800" dirty="0">
              <a:effectLst/>
              <a:latin typeface="LinLibertineTI"/>
            </a:endParaRPr>
          </a:p>
          <a:p>
            <a:pPr>
              <a:lnSpc>
                <a:spcPct val="150000"/>
              </a:lnSpc>
            </a:pPr>
            <a:r>
              <a:rPr lang="en-SG" sz="1800" i="1" dirty="0">
                <a:effectLst/>
                <a:latin typeface="LinLibertineTI"/>
              </a:rPr>
              <a:t>	Therefore You cannot use the Model and the Derivatives of the Model for the specified restricted uses ... </a:t>
            </a:r>
            <a:r>
              <a:rPr lang="en-SG" i="1" dirty="0">
                <a:latin typeface="LinLibertineTI"/>
              </a:rPr>
              <a:t>You shall require all of Your users who use the Model or a Derivative of the Model to comply with the terms of this paragraph. </a:t>
            </a:r>
          </a:p>
          <a:p>
            <a:pPr>
              <a:lnSpc>
                <a:spcPct val="150000"/>
              </a:lnSpc>
            </a:pPr>
            <a:r>
              <a:rPr lang="en-SG" i="1" dirty="0">
                <a:latin typeface="LinLibertineTI"/>
              </a:rPr>
              <a:t>	You shall undertake reasonable efforts to use the latest version of the Model </a:t>
            </a:r>
          </a:p>
          <a:p>
            <a:pPr>
              <a:lnSpc>
                <a:spcPct val="150000"/>
              </a:lnSpc>
            </a:pP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581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810F0-2A32-0904-C1E8-186D453E117E}"/>
              </a:ext>
            </a:extLst>
          </p:cNvPr>
          <p:cNvSpPr txBox="1"/>
          <p:nvPr/>
        </p:nvSpPr>
        <p:spPr>
          <a:xfrm>
            <a:off x="1033326" y="1303596"/>
            <a:ext cx="10125348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800" b="1" dirty="0">
                <a:effectLst/>
                <a:latin typeface="LinLibertineT"/>
              </a:rPr>
              <a:t>Copyrightable</a:t>
            </a:r>
            <a:r>
              <a:rPr lang="en-US" sz="1800" dirty="0">
                <a:effectLst/>
                <a:latin typeface="LinLibertineT"/>
              </a:rPr>
              <a:t> 🤔</a:t>
            </a:r>
            <a:endParaRPr lang="en-US" altLang="zh-CN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LinLibertineTI"/>
              </a:rPr>
              <a:t>	</a:t>
            </a:r>
            <a:r>
              <a:rPr lang="en-US" altLang="zh-CN" i="1" dirty="0">
                <a:latin typeface="LinLibertineTI"/>
              </a:rPr>
              <a:t>L</a:t>
            </a:r>
            <a:r>
              <a:rPr lang="en-SG" i="1" dirty="0" err="1">
                <a:latin typeface="LinLibertineTI"/>
              </a:rPr>
              <a:t>evel</a:t>
            </a:r>
            <a:r>
              <a:rPr lang="en-SG" i="1" dirty="0">
                <a:latin typeface="LinLibertineTI"/>
              </a:rPr>
              <a:t> of creativity and originality</a:t>
            </a:r>
            <a:r>
              <a:rPr lang="en-US" altLang="zh-CN" i="1" dirty="0">
                <a:latin typeface="LinLibertineTI"/>
              </a:rPr>
              <a:t>.</a:t>
            </a:r>
            <a:endParaRPr lang="en-US" i="1" dirty="0">
              <a:latin typeface="LinLibertineTI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LinLibertineTI"/>
              </a:rPr>
              <a:t>	</a:t>
            </a:r>
            <a:r>
              <a:rPr lang="en-US" altLang="zh-CN" i="1" dirty="0">
                <a:latin typeface="LinLibertineTI"/>
              </a:rPr>
              <a:t>P</a:t>
            </a:r>
            <a:r>
              <a:rPr lang="en-SG" i="1" dirty="0" err="1">
                <a:latin typeface="LinLibertineTI"/>
              </a:rPr>
              <a:t>resence</a:t>
            </a:r>
            <a:r>
              <a:rPr lang="en-SG" i="1" dirty="0">
                <a:latin typeface="LinLibertineTI"/>
              </a:rPr>
              <a:t> of at least minimal human creative effort at the time the work is produced</a:t>
            </a:r>
            <a:r>
              <a:rPr lang="en-US" altLang="zh-CN" i="1" dirty="0">
                <a:latin typeface="LinLibertineT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i="1" dirty="0">
                <a:effectLst/>
                <a:latin typeface="LinLibertineTI"/>
              </a:rPr>
              <a:t>	Authorship -&gt; </a:t>
            </a:r>
            <a:r>
              <a:rPr lang="en-SG" i="1" dirty="0">
                <a:latin typeface="LinLibertineTI"/>
              </a:rPr>
              <a:t>O</a:t>
            </a:r>
            <a:r>
              <a:rPr lang="en-SG" sz="1800" dirty="0">
                <a:effectLst/>
                <a:latin typeface="LinLibertineTI"/>
              </a:rPr>
              <a:t>riginal intellectual conceptions.</a:t>
            </a:r>
            <a:endParaRPr lang="en-SG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endParaRPr lang="en-SG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-SG" sz="1800" dirty="0">
                <a:effectLst/>
                <a:latin typeface="LinLibertineT"/>
              </a:rPr>
              <a:t>Stable Diffusion License: </a:t>
            </a:r>
          </a:p>
          <a:p>
            <a:pPr>
              <a:lnSpc>
                <a:spcPct val="150000"/>
              </a:lnSpc>
            </a:pPr>
            <a:r>
              <a:rPr lang="en-SG" i="1" dirty="0">
                <a:latin typeface="LinLibertineT"/>
              </a:rPr>
              <a:t>	</a:t>
            </a:r>
            <a:r>
              <a:rPr lang="en-SG" sz="1800" i="1" dirty="0">
                <a:effectLst/>
                <a:latin typeface="LinLibertineTI"/>
              </a:rPr>
              <a:t>Licensor claims no rights in the Output You generate using the Model</a:t>
            </a:r>
            <a:r>
              <a:rPr lang="en-SG" sz="1800" i="1" dirty="0">
                <a:effectLst/>
                <a:latin typeface="LinLibertineT"/>
              </a:rPr>
              <a:t>. </a:t>
            </a:r>
          </a:p>
          <a:p>
            <a:pPr>
              <a:lnSpc>
                <a:spcPct val="150000"/>
              </a:lnSpc>
            </a:pPr>
            <a:endParaRPr lang="en-SG" i="1" dirty="0"/>
          </a:p>
          <a:p>
            <a:pPr>
              <a:lnSpc>
                <a:spcPct val="150000"/>
              </a:lnSpc>
            </a:pPr>
            <a:r>
              <a:rPr lang="en-SG" sz="1800" dirty="0" err="1">
                <a:effectLst/>
                <a:latin typeface="LinLibertineT"/>
              </a:rPr>
              <a:t>OpenAI</a:t>
            </a:r>
            <a:r>
              <a:rPr lang="en-SG" sz="1800" dirty="0">
                <a:effectLst/>
                <a:latin typeface="LinLibertineT"/>
              </a:rPr>
              <a:t> </a:t>
            </a:r>
            <a:r>
              <a:rPr lang="en-SG" sz="1800" dirty="0" err="1">
                <a:effectLst/>
                <a:latin typeface="LinLibertineT"/>
              </a:rPr>
              <a:t>Sharing&amp;Publication</a:t>
            </a:r>
            <a:r>
              <a:rPr lang="en-SG" sz="1800" dirty="0">
                <a:effectLst/>
                <a:latin typeface="LinLibertineT"/>
              </a:rPr>
              <a:t> Policy</a:t>
            </a:r>
            <a:r>
              <a:rPr lang="en-SG" dirty="0">
                <a:latin typeface="LinLibertineT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SG" sz="1800" i="1" dirty="0">
                <a:effectLst/>
                <a:latin typeface="LinLibertineT"/>
              </a:rPr>
              <a:t>	</a:t>
            </a:r>
            <a:r>
              <a:rPr lang="en-SG" sz="1800" i="1" dirty="0">
                <a:effectLst/>
                <a:latin typeface="LinLibertineTI"/>
              </a:rPr>
              <a:t>The published content is attributed to your name or company</a:t>
            </a:r>
            <a:r>
              <a:rPr lang="en-SG" sz="1800" i="1" dirty="0">
                <a:effectLst/>
                <a:latin typeface="LinLibertineT"/>
              </a:rPr>
              <a:t>. </a:t>
            </a:r>
            <a:endParaRPr lang="en-SG" i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SG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78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438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LinLibertineT</vt:lpstr>
      <vt:lpstr>LinLibertineTB</vt:lpstr>
      <vt:lpstr>LinLibertineTI</vt:lpstr>
      <vt:lpstr>txsys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Bingsheng</dc:creator>
  <cp:lastModifiedBy>Duan Moming</cp:lastModifiedBy>
  <cp:revision>35</cp:revision>
  <dcterms:created xsi:type="dcterms:W3CDTF">2022-12-19T02:25:03Z</dcterms:created>
  <dcterms:modified xsi:type="dcterms:W3CDTF">2023-05-15T01:58:05Z</dcterms:modified>
</cp:coreProperties>
</file>