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9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8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08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348285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CB2C-481A-4B20-92AC-CEC756183F8E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1-FD21-4949-9634-0D6EB2F6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크레인 인형뽑기 게임 </a:t>
            </a:r>
            <a:r>
              <a:rPr lang="en-US" altLang="ko-KR"/>
              <a:t>(01.03)</a:t>
            </a:r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435B156-C858-4993-8288-CD8D61FC8812}"/>
              </a:ext>
            </a:extLst>
          </p:cNvPr>
          <p:cNvGrpSpPr/>
          <p:nvPr/>
        </p:nvGrpSpPr>
        <p:grpSpPr>
          <a:xfrm>
            <a:off x="371519" y="1418045"/>
            <a:ext cx="5915025" cy="6570047"/>
            <a:chOff x="132211" y="1399213"/>
            <a:chExt cx="5136076" cy="5326455"/>
          </a:xfrm>
        </p:grpSpPr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BF71BA-890E-47DA-A047-C46D68C291BC}"/>
                </a:ext>
              </a:extLst>
            </p:cNvPr>
            <p:cNvSpPr/>
            <p:nvPr/>
          </p:nvSpPr>
          <p:spPr>
            <a:xfrm>
              <a:off x="769732" y="1399213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stack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생성한다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BA433F-7E84-4053-A00F-A1C463A4514D}"/>
                </a:ext>
              </a:extLst>
            </p:cNvPr>
            <p:cNvSpPr/>
            <p:nvPr/>
          </p:nvSpPr>
          <p:spPr>
            <a:xfrm>
              <a:off x="567430" y="2100125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moves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있는 값을 가져온다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2F8A3E4-6332-4CD0-90A9-E0C2574E822D}"/>
                </a:ext>
              </a:extLst>
            </p:cNvPr>
            <p:cNvSpPr/>
            <p:nvPr/>
          </p:nvSpPr>
          <p:spPr>
            <a:xfrm>
              <a:off x="567430" y="2555088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board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에서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doll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을 꺼낸다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1CB388-C6B5-479F-8D99-7BAB9FF02C5B}"/>
                </a:ext>
              </a:extLst>
            </p:cNvPr>
            <p:cNvSpPr/>
            <p:nvPr/>
          </p:nvSpPr>
          <p:spPr>
            <a:xfrm>
              <a:off x="369115" y="3010052"/>
              <a:ext cx="4479721" cy="211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2B3735-DADB-4B06-960F-E117E06A1146}"/>
                </a:ext>
              </a:extLst>
            </p:cNvPr>
            <p:cNvSpPr/>
            <p:nvPr/>
          </p:nvSpPr>
          <p:spPr>
            <a:xfrm>
              <a:off x="1287430" y="4398496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push()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A751D41E-29CA-4739-B1C4-4D39E17AED03}"/>
                </a:ext>
              </a:extLst>
            </p:cNvPr>
            <p:cNvSpPr/>
            <p:nvPr/>
          </p:nvSpPr>
          <p:spPr>
            <a:xfrm>
              <a:off x="567430" y="3117522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0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8595C4-BAEE-4015-98EC-226B60482EF1}"/>
                </a:ext>
              </a:extLst>
            </p:cNvPr>
            <p:cNvSpPr/>
            <p:nvPr/>
          </p:nvSpPr>
          <p:spPr>
            <a:xfrm>
              <a:off x="567430" y="5316011"/>
              <a:ext cx="216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>
                  <a:solidFill>
                    <a:sysClr val="windowText" lastClr="000000"/>
                  </a:solidFill>
                </a:rPr>
                <a:t>결과값을 </a:t>
              </a:r>
              <a:r>
                <a:rPr lang="en-US" altLang="ko-KR" sz="1467">
                  <a:solidFill>
                    <a:sysClr val="windowText" lastClr="000000"/>
                  </a:solidFill>
                </a:rPr>
                <a:t>answer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에 더한다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275EFA26-C4ED-4D78-983D-18139B2BA751}"/>
                </a:ext>
              </a:extLst>
            </p:cNvPr>
            <p:cNvSpPr/>
            <p:nvPr/>
          </p:nvSpPr>
          <p:spPr>
            <a:xfrm>
              <a:off x="567430" y="3748727"/>
              <a:ext cx="2160000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doll == peek()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CEB7F9A-BE33-4500-876F-9A6BF4EC6CC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1647430" y="1632007"/>
              <a:ext cx="1" cy="4681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1347C76-AF76-4DD7-88E4-B966E34A1E5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647430" y="2370125"/>
              <a:ext cx="0" cy="184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7225D4-E294-4A91-9BDA-54F722536AA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647430" y="3522522"/>
              <a:ext cx="0" cy="22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5404D5A-E614-411F-AC03-0B17E7C40A41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>
              <a:off x="1647430" y="4153727"/>
              <a:ext cx="0" cy="24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B8A8A28-3585-4970-B531-E8485AFBA0D5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647430" y="4668496"/>
              <a:ext cx="0" cy="647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EF2E2EA0-5CC6-463D-84AA-29DC54EC4780}"/>
                </a:ext>
              </a:extLst>
            </p:cNvPr>
            <p:cNvSpPr/>
            <p:nvPr/>
          </p:nvSpPr>
          <p:spPr>
            <a:xfrm>
              <a:off x="769732" y="6492874"/>
              <a:ext cx="1755397" cy="23279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answer </a:t>
              </a:r>
              <a:r>
                <a:rPr lang="ko-KR" altLang="en-US" sz="1467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23D55790-7BB7-4304-88B0-A2D6BFA6354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1647429" y="3320022"/>
              <a:ext cx="1080001" cy="1592405"/>
            </a:xfrm>
            <a:prstGeom prst="bentConnector4">
              <a:avLst>
                <a:gd name="adj1" fmla="val -84861"/>
                <a:gd name="adj2" fmla="val 1000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20D7CF-3C13-4C8B-B5B7-291A48C695E1}"/>
                </a:ext>
              </a:extLst>
            </p:cNvPr>
            <p:cNvSpPr/>
            <p:nvPr/>
          </p:nvSpPr>
          <p:spPr>
            <a:xfrm>
              <a:off x="4007768" y="3816227"/>
              <a:ext cx="720000" cy="27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pop()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A530A3-5E98-4509-B093-1030F7A05A90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>
              <a:off x="2727430" y="3951227"/>
              <a:ext cx="1280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EC7A97D-F522-48EC-A85D-ABBF15B938A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2527706" y="3205949"/>
              <a:ext cx="959784" cy="27203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C3569E-B45E-49B7-B725-28A4D411479B}"/>
                </a:ext>
              </a:extLst>
            </p:cNvPr>
            <p:cNvSpPr txBox="1"/>
            <p:nvPr/>
          </p:nvSpPr>
          <p:spPr>
            <a:xfrm>
              <a:off x="2747498" y="3086652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</a:t>
              </a:r>
              <a:r>
                <a:rPr lang="ko-KR" altLang="en-US" sz="1467"/>
                <a:t> </a:t>
              </a:r>
              <a:r>
                <a:rPr lang="en-US" altLang="ko-KR" sz="1467"/>
                <a:t>0</a:t>
              </a:r>
              <a:endParaRPr lang="ko-KR" altLang="en-US" sz="1467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4543BB-5A20-4492-80B5-D4E60C058C6E}"/>
                </a:ext>
              </a:extLst>
            </p:cNvPr>
            <p:cNvSpPr txBox="1"/>
            <p:nvPr/>
          </p:nvSpPr>
          <p:spPr>
            <a:xfrm>
              <a:off x="1647430" y="4653468"/>
              <a:ext cx="622560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return 0</a:t>
              </a:r>
              <a:endParaRPr lang="ko-KR" altLang="en-US" sz="1467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2F8E9B-0739-462C-A87C-6EDB5369E942}"/>
                </a:ext>
              </a:extLst>
            </p:cNvPr>
            <p:cNvSpPr txBox="1"/>
            <p:nvPr/>
          </p:nvSpPr>
          <p:spPr>
            <a:xfrm>
              <a:off x="2693158" y="3730873"/>
              <a:ext cx="981671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true: return 2</a:t>
              </a:r>
              <a:endParaRPr lang="ko-KR" altLang="en-US" sz="1467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CE2DFBCF-BCCF-4D52-9C97-2FCD5C7232D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1647430" y="2825088"/>
              <a:ext cx="0" cy="292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F168CE4F-6570-4C72-BA33-4A998CB541D5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3162649" y="1840899"/>
              <a:ext cx="2105638" cy="419854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6A4B3265-604A-4DEC-BCE3-35600FFC3CE8}"/>
                </a:ext>
              </a:extLst>
            </p:cNvPr>
            <p:cNvCxnSpPr/>
            <p:nvPr/>
          </p:nvCxnSpPr>
          <p:spPr>
            <a:xfrm flipH="1">
              <a:off x="1647428" y="1840899"/>
              <a:ext cx="3620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다이아몬드 125">
              <a:extLst>
                <a:ext uri="{FF2B5EF4-FFF2-40B4-BE49-F238E27FC236}">
                  <a16:creationId xmlns:a16="http://schemas.microsoft.com/office/drawing/2014/main" id="{D7063E77-5FDF-444B-97DF-FBDDEFA55BCC}"/>
                </a:ext>
              </a:extLst>
            </p:cNvPr>
            <p:cNvSpPr/>
            <p:nvPr/>
          </p:nvSpPr>
          <p:spPr>
            <a:xfrm>
              <a:off x="132211" y="5836942"/>
              <a:ext cx="3030438" cy="405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>
                  <a:solidFill>
                    <a:sysClr val="windowText" lastClr="000000"/>
                  </a:solidFill>
                </a:rPr>
                <a:t>index == moves.length</a:t>
              </a:r>
              <a:endParaRPr lang="ko-KR" altLang="en-US" sz="1467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43C554C1-82B8-4674-837B-58DF29BECCDD}"/>
                </a:ext>
              </a:extLst>
            </p:cNvPr>
            <p:cNvCxnSpPr>
              <a:cxnSpLocks/>
              <a:stCxn id="14" idx="2"/>
              <a:endCxn id="126" idx="0"/>
            </p:cNvCxnSpPr>
            <p:nvPr/>
          </p:nvCxnSpPr>
          <p:spPr>
            <a:xfrm>
              <a:off x="1647430" y="5586011"/>
              <a:ext cx="0" cy="250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D362C9B-35D9-425F-8475-5FE1ACA5907A}"/>
                </a:ext>
              </a:extLst>
            </p:cNvPr>
            <p:cNvCxnSpPr>
              <a:cxnSpLocks/>
              <a:stCxn id="126" idx="2"/>
              <a:endCxn id="32" idx="0"/>
            </p:cNvCxnSpPr>
            <p:nvPr/>
          </p:nvCxnSpPr>
          <p:spPr>
            <a:xfrm>
              <a:off x="1647430" y="6241942"/>
              <a:ext cx="1" cy="250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09999-AE86-4A07-96CE-BF7BFA829F70}"/>
                </a:ext>
              </a:extLst>
            </p:cNvPr>
            <p:cNvSpPr txBox="1"/>
            <p:nvPr/>
          </p:nvSpPr>
          <p:spPr>
            <a:xfrm>
              <a:off x="3257463" y="5839129"/>
              <a:ext cx="391393" cy="261623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/>
                <a:t>false</a:t>
              </a:r>
              <a:endParaRPr lang="ko-KR" altLang="en-US" sz="1467"/>
            </a:p>
          </p:txBody>
        </p:sp>
      </p:grpSp>
    </p:spTree>
    <p:extLst>
      <p:ext uri="{BB962C8B-B14F-4D97-AF65-F5344CB8AC3E}">
        <p14:creationId xmlns:p14="http://schemas.microsoft.com/office/powerpoint/2010/main" val="39533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가운데 글자 가져오기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주어진 단어의 길이를 구한다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911489" y="2092042"/>
            <a:ext cx="4879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51489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911489" y="2881820"/>
            <a:ext cx="4879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길이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짝수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AAD26-19AE-4239-9C72-E47B513778B0}"/>
              </a:ext>
            </a:extLst>
          </p:cNvPr>
          <p:cNvSpPr/>
          <p:nvPr/>
        </p:nvSpPr>
        <p:spPr>
          <a:xfrm>
            <a:off x="3686511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가운데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글자를 가져온다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ACEF592-1C11-4A57-B5E7-30B014CFC1DB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>
            <a:off x="3351489" y="2632042"/>
            <a:ext cx="1595022" cy="57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1911489" y="2844042"/>
            <a:ext cx="4924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CCA47-BF63-4A15-9AE5-94B0A0A37DAF}"/>
              </a:ext>
            </a:extLst>
          </p:cNvPr>
          <p:cNvSpPr txBox="1"/>
          <p:nvPr/>
        </p:nvSpPr>
        <p:spPr>
          <a:xfrm>
            <a:off x="3429000" y="2344153"/>
            <a:ext cx="52418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false</a:t>
            </a: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7134F110-DA88-4386-AB4F-C279E8AAD111}"/>
              </a:ext>
            </a:extLst>
          </p:cNvPr>
          <p:cNvSpPr txBox="1">
            <a:spLocks/>
          </p:cNvSpPr>
          <p:nvPr/>
        </p:nvSpPr>
        <p:spPr>
          <a:xfrm>
            <a:off x="471489" y="4686034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같은 숫자는 싫어 </a:t>
            </a:r>
            <a:r>
              <a:rPr lang="en-US" altLang="ko-KR"/>
              <a:t>(01.12)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3CEE34-6ECD-43D4-9AC2-9074137EAB4F}"/>
              </a:ext>
            </a:extLst>
          </p:cNvPr>
          <p:cNvSpPr/>
          <p:nvPr/>
        </p:nvSpPr>
        <p:spPr>
          <a:xfrm>
            <a:off x="1021247" y="588979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2330AA-B1A2-4B73-AD4F-092C319F93B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2461247" y="6429791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EA7CD4-8EBA-422C-B98B-E5965652B463}"/>
              </a:ext>
            </a:extLst>
          </p:cNvPr>
          <p:cNvSpPr/>
          <p:nvPr/>
        </p:nvSpPr>
        <p:spPr>
          <a:xfrm>
            <a:off x="1201247" y="7549569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Stack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값을 넣는다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CCD7ED-A4DA-4178-82BB-439A592843FF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2461247" y="7219569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C8962AA6-1E22-4394-91FD-3AF57BAAC7A7}"/>
              </a:ext>
            </a:extLst>
          </p:cNvPr>
          <p:cNvSpPr/>
          <p:nvPr/>
        </p:nvSpPr>
        <p:spPr>
          <a:xfrm>
            <a:off x="481247" y="6720012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Stack.peek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() ==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C2F7F-7CCE-4881-9B23-F2A1C13CEAF3}"/>
              </a:ext>
            </a:extLst>
          </p:cNvPr>
          <p:cNvSpPr txBox="1"/>
          <p:nvPr/>
        </p:nvSpPr>
        <p:spPr>
          <a:xfrm>
            <a:off x="2527469" y="7181791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401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나누어 떨어지는 숫자 배열 </a:t>
            </a:r>
            <a:r>
              <a:rPr lang="en-US" altLang="ko-KR" dirty="0"/>
              <a:t>(01.12)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21247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61247" y="2092042"/>
            <a:ext cx="0" cy="290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201247" y="321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넣는다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461247" y="288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6FC0D46-A6B7-46AB-96DB-13AE780FEF19}"/>
              </a:ext>
            </a:extLst>
          </p:cNvPr>
          <p:cNvSpPr/>
          <p:nvPr/>
        </p:nvSpPr>
        <p:spPr>
          <a:xfrm>
            <a:off x="481247" y="2382263"/>
            <a:ext cx="39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%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divisor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C5224-5C5E-4F1E-A524-04C3D097A28A}"/>
              </a:ext>
            </a:extLst>
          </p:cNvPr>
          <p:cNvSpPr txBox="1"/>
          <p:nvPr/>
        </p:nvSpPr>
        <p:spPr>
          <a:xfrm>
            <a:off x="2527469" y="2844042"/>
            <a:ext cx="492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8D90F-2CF5-4B2D-8727-651E00584F3D}"/>
              </a:ext>
            </a:extLst>
          </p:cNvPr>
          <p:cNvSpPr/>
          <p:nvPr/>
        </p:nvSpPr>
        <p:spPr>
          <a:xfrm>
            <a:off x="1201247" y="408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비었으면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넣는다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D0F8F0-9C0F-4895-BF66-4A0D7D2AC6C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461247" y="375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A5EF4-11C6-41D8-94BD-033F848EAD82}"/>
              </a:ext>
            </a:extLst>
          </p:cNvPr>
          <p:cNvSpPr/>
          <p:nvPr/>
        </p:nvSpPr>
        <p:spPr>
          <a:xfrm>
            <a:off x="1201247" y="4951820"/>
            <a:ext cx="252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9D26D-859E-4E31-93BC-30D4D1E6C9F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461247" y="4621820"/>
            <a:ext cx="0" cy="33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(01.13)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2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두 정수를 입력한다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26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입력 받은 두 정수의 합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/ 2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1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정수 사이의 합 </a:t>
            </a:r>
            <a:r>
              <a:rPr lang="en-US" altLang="ko-KR" dirty="0"/>
              <a:t>(01.14)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719776" y="1532278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 배열을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159776" y="2072278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639776" y="2402151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문자열의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List&lt;String&gt;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설정하고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문자열을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2E58E-BB09-41E1-A323-31289011A97C}"/>
              </a:ext>
            </a:extLst>
          </p:cNvPr>
          <p:cNvSpPr/>
          <p:nvPr/>
        </p:nvSpPr>
        <p:spPr>
          <a:xfrm>
            <a:off x="1179776" y="327202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각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대해서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5365E-9690-48E2-816B-1F0FAA26BE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159776" y="2942151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772CC0-B68E-4F2B-AB59-389D6F078E00}"/>
              </a:ext>
            </a:extLst>
          </p:cNvPr>
          <p:cNvSpPr/>
          <p:nvPr/>
        </p:nvSpPr>
        <p:spPr>
          <a:xfrm>
            <a:off x="1179776" y="4141897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Map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key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정렬한다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BACA68-8A07-4A81-869C-87052C1A1BC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159776" y="3812024"/>
            <a:ext cx="0" cy="329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0BFE40-894E-432A-828F-F424B3D1A968}"/>
              </a:ext>
            </a:extLst>
          </p:cNvPr>
          <p:cNvSpPr/>
          <p:nvPr/>
        </p:nvSpPr>
        <p:spPr>
          <a:xfrm>
            <a:off x="1179776" y="5002104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Value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들을 순서대로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D1F997-B1EE-42B0-B4F3-55F4E05F2BF4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159776" y="4681897"/>
            <a:ext cx="0" cy="32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개수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44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24520" y="2402151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문자열에서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개수를 센다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A094E5A-F22F-4FD1-B189-5CF59EA605C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444520" y="2942151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048BD-F389-4F3F-B082-4F5C34C05B50}"/>
              </a:ext>
            </a:extLst>
          </p:cNvPr>
          <p:cNvSpPr/>
          <p:nvPr/>
        </p:nvSpPr>
        <p:spPr>
          <a:xfrm>
            <a:off x="824520" y="3252260"/>
            <a:ext cx="32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y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개수가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같은지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확인한다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A9A7AC28-AC09-4DF2-B82B-E328E43FADD5}"/>
              </a:ext>
            </a:extLst>
          </p:cNvPr>
          <p:cNvSpPr txBox="1">
            <a:spLocks/>
          </p:cNvSpPr>
          <p:nvPr/>
        </p:nvSpPr>
        <p:spPr>
          <a:xfrm>
            <a:off x="4714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Inter"/>
              </a:rPr>
              <a:t>문자열 내림차순으로 배치하기</a:t>
            </a:r>
            <a:r>
              <a:rPr lang="ko-KR" altLang="en-US" sz="2400"/>
              <a:t> </a:t>
            </a:r>
            <a:r>
              <a:rPr lang="en-US" altLang="ko-KR" sz="2400"/>
              <a:t>(01.15)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E8336-0594-4309-B25E-6BC540519393}"/>
              </a:ext>
            </a:extLst>
          </p:cNvPr>
          <p:cNvSpPr/>
          <p:nvPr/>
        </p:nvSpPr>
        <p:spPr>
          <a:xfrm>
            <a:off x="1004520" y="5775757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바꾼다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D3A2E3-9241-43EA-BB90-7DFB814D06D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44520" y="6315757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F76A8-C99B-4F3A-8ADD-E4B3B518C0E5}"/>
              </a:ext>
            </a:extLst>
          </p:cNvPr>
          <p:cNvSpPr/>
          <p:nvPr/>
        </p:nvSpPr>
        <p:spPr>
          <a:xfrm>
            <a:off x="1004520" y="6625866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정렬한다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5EED3-EB23-4B5B-B03C-494C28BF5A4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444520" y="7165866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4CB27C-E39C-45DD-B776-7C6956EF5BD9}"/>
              </a:ext>
            </a:extLst>
          </p:cNvPr>
          <p:cNvSpPr/>
          <p:nvPr/>
        </p:nvSpPr>
        <p:spPr>
          <a:xfrm>
            <a:off x="1004520" y="7475975"/>
            <a:ext cx="288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char[]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반대로 뒤집는다</a:t>
            </a:r>
          </a:p>
        </p:txBody>
      </p:sp>
    </p:spTree>
    <p:extLst>
      <p:ext uri="{BB962C8B-B14F-4D97-AF65-F5344CB8AC3E}">
        <p14:creationId xmlns:p14="http://schemas.microsoft.com/office/powerpoint/2010/main" val="236509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다루기 기본 </a:t>
            </a:r>
            <a:r>
              <a:rPr lang="en-US" altLang="ko-KR" dirty="0"/>
              <a:t>(01.15)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1004520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문자열의 길이가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또는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6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인지 확인한다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1004520" y="240215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문자열이 숫자로만 구성되는지 확인한다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45E7C9F-2ACB-454C-9DF0-1997F8B61A03}"/>
              </a:ext>
            </a:extLst>
          </p:cNvPr>
          <p:cNvSpPr txBox="1">
            <a:spLocks/>
          </p:cNvSpPr>
          <p:nvPr/>
        </p:nvSpPr>
        <p:spPr>
          <a:xfrm>
            <a:off x="623889" y="4572000"/>
            <a:ext cx="5915025" cy="5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서울에서 김서방 찾기 </a:t>
            </a:r>
            <a:r>
              <a:rPr lang="en-US" altLang="ko-KR"/>
              <a:t>(01.15)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084D6A-9F43-4E4D-8055-15A3BA8617AA}"/>
              </a:ext>
            </a:extLst>
          </p:cNvPr>
          <p:cNvSpPr/>
          <p:nvPr/>
        </p:nvSpPr>
        <p:spPr>
          <a:xfrm>
            <a:off x="1156920" y="5775757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‘Kim’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index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찾는다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0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 찾기 </a:t>
            </a:r>
            <a:r>
              <a:rPr lang="en-US" altLang="ko-KR" dirty="0"/>
              <a:t>(01.16)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소수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 짝수면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E5D1F9-BB2E-4CB6-9CFD-9AB61D11CBA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804520" y="3790489"/>
            <a:ext cx="11798" cy="318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3AE74D-D754-46E6-B8A0-136971B86565}"/>
              </a:ext>
            </a:extLst>
          </p:cNvPr>
          <p:cNvSpPr/>
          <p:nvPr/>
        </p:nvSpPr>
        <p:spPr>
          <a:xfrm>
            <a:off x="836318" y="4109053"/>
            <a:ext cx="39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부터 루트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홀수로만 나눴을 때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몫이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!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1B1131-4100-4A94-98EA-23D33101341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804520" y="4649053"/>
            <a:ext cx="11798" cy="328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3ACEA-C5A3-4122-BA74-A3A4ADB551F0}"/>
              </a:ext>
            </a:extLst>
          </p:cNvPr>
          <p:cNvSpPr/>
          <p:nvPr/>
        </p:nvSpPr>
        <p:spPr>
          <a:xfrm>
            <a:off x="812722" y="4977763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나머지는 소수</a:t>
            </a:r>
          </a:p>
        </p:txBody>
      </p:sp>
    </p:spTree>
    <p:extLst>
      <p:ext uri="{BB962C8B-B14F-4D97-AF65-F5344CB8AC3E}">
        <p14:creationId xmlns:p14="http://schemas.microsoft.com/office/powerpoint/2010/main" val="391470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정수로 바꾸기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‘-’, ‘+’,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숫자인지 구분한다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804520" y="2092042"/>
            <a:ext cx="0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812722" y="2402151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dirty="0">
                <a:solidFill>
                  <a:sysClr val="windowText" lastClr="000000"/>
                </a:solidFill>
              </a:rPr>
              <a:t>첫 문자부터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10^(n)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곱한 값을 더한다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804520" y="2942151"/>
            <a:ext cx="0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6ED97F-47D0-4C02-B6EA-9C9421604649}"/>
              </a:ext>
            </a:extLst>
          </p:cNvPr>
          <p:cNvSpPr/>
          <p:nvPr/>
        </p:nvSpPr>
        <p:spPr>
          <a:xfrm>
            <a:off x="812722" y="3250489"/>
            <a:ext cx="398359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첫 문자가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‘-’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num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음수를 취한다</a:t>
            </a:r>
          </a:p>
        </p:txBody>
      </p:sp>
    </p:spTree>
    <p:extLst>
      <p:ext uri="{BB962C8B-B14F-4D97-AF65-F5344CB8AC3E}">
        <p14:creationId xmlns:p14="http://schemas.microsoft.com/office/powerpoint/2010/main" val="359056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수박수박수박수박수박수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355520" y="90804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입력 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155520" y="1448049"/>
            <a:ext cx="2" cy="31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355522" y="1758158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7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7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70" dirty="0">
                <a:solidFill>
                  <a:sysClr val="windowText" lastClr="000000"/>
                </a:solidFill>
              </a:rPr>
              <a:t>진법으로 바꾸고 뒤집는다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4566-D094-4D78-9647-EF5A618ACEC9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2155520" y="2298158"/>
            <a:ext cx="2" cy="30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927DBB-D578-4392-83D6-99F98B5D516D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155522" y="5091027"/>
            <a:ext cx="0" cy="55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692EFA-450F-435A-A03A-4E915C095420}"/>
              </a:ext>
            </a:extLst>
          </p:cNvPr>
          <p:cNvSpPr/>
          <p:nvPr/>
        </p:nvSpPr>
        <p:spPr>
          <a:xfrm>
            <a:off x="355522" y="5645895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진법 첫째 자리가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‘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수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’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추가한다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FEBBEAA-19BE-46CD-BE23-BFC11AC253DB}"/>
              </a:ext>
            </a:extLst>
          </p:cNvPr>
          <p:cNvSpPr/>
          <p:nvPr/>
        </p:nvSpPr>
        <p:spPr>
          <a:xfrm>
            <a:off x="1075520" y="2606496"/>
            <a:ext cx="21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== 1?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34E959-44BC-46B7-9C11-919B8B0D0EB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155520" y="3106053"/>
            <a:ext cx="2" cy="1471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7AD52-779A-4ACF-ACC4-6C3729203A6F}"/>
              </a:ext>
            </a:extLst>
          </p:cNvPr>
          <p:cNvSpPr/>
          <p:nvPr/>
        </p:nvSpPr>
        <p:spPr>
          <a:xfrm>
            <a:off x="355522" y="4577411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bin[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이면 현재 문자열을 추가한다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8D3FF-67F6-4098-9B2A-0BB4423210F2}"/>
              </a:ext>
            </a:extLst>
          </p:cNvPr>
          <p:cNvSpPr txBox="1"/>
          <p:nvPr/>
        </p:nvSpPr>
        <p:spPr>
          <a:xfrm>
            <a:off x="3235520" y="2548637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B67B9E-75E0-4D05-8B8A-C5E56474D7F1}"/>
              </a:ext>
            </a:extLst>
          </p:cNvPr>
          <p:cNvSpPr txBox="1"/>
          <p:nvPr/>
        </p:nvSpPr>
        <p:spPr>
          <a:xfrm>
            <a:off x="2190917" y="3105899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57AA92-671D-4ECA-B0E4-C0D0CCD77FED}"/>
              </a:ext>
            </a:extLst>
          </p:cNvPr>
          <p:cNvSpPr/>
          <p:nvPr/>
        </p:nvSpPr>
        <p:spPr>
          <a:xfrm>
            <a:off x="2989870" y="3230959"/>
            <a:ext cx="3600000" cy="513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현재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 문자열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+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이전문자열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25E293F-1ED0-4865-B9C8-09D8FD6ACA72}"/>
              </a:ext>
            </a:extLst>
          </p:cNvPr>
          <p:cNvCxnSpPr>
            <a:stCxn id="18" idx="3"/>
            <a:endCxn id="35" idx="0"/>
          </p:cNvCxnSpPr>
          <p:nvPr/>
        </p:nvCxnSpPr>
        <p:spPr>
          <a:xfrm>
            <a:off x="3235520" y="2856275"/>
            <a:ext cx="1554350" cy="3746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532AE93-57C1-4FFD-9368-369C89E1E3AB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3313630" y="2586465"/>
            <a:ext cx="318130" cy="26343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0D8E23F0-3923-4DFF-9426-188FC82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63717"/>
              </p:ext>
            </p:extLst>
          </p:nvPr>
        </p:nvGraphicFramePr>
        <p:xfrm>
          <a:off x="189000" y="6985951"/>
          <a:ext cx="6480000" cy="20040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25802468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5267382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3980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8564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bin[index]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watermelon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2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4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444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77459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833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수박수박수박수박수박수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72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3FDA290F-0F2C-4E0C-8376-0B12F80BAB9B}"/>
              </a:ext>
            </a:extLst>
          </p:cNvPr>
          <p:cNvSpPr txBox="1"/>
          <p:nvPr/>
        </p:nvSpPr>
        <p:spPr>
          <a:xfrm>
            <a:off x="189000" y="6562385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11</a:t>
            </a:r>
            <a:r>
              <a:rPr lang="ko-KR" altLang="en-US" dirty="0"/>
              <a:t>인 경우</a:t>
            </a:r>
            <a:r>
              <a:rPr lang="en-US" altLang="ko-KR" dirty="0"/>
              <a:t>, 2</a:t>
            </a:r>
            <a:r>
              <a:rPr lang="ko-KR" altLang="en-US" dirty="0"/>
              <a:t>진법으로 </a:t>
            </a:r>
            <a:r>
              <a:rPr lang="en-US" altLang="ko-KR" dirty="0"/>
              <a:t>1011(2), </a:t>
            </a:r>
            <a:r>
              <a:rPr lang="ko-KR" altLang="en-US" dirty="0"/>
              <a:t>뒤집으면 </a:t>
            </a:r>
            <a:r>
              <a:rPr lang="en-US" altLang="ko-KR" dirty="0"/>
              <a:t>1101(2)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1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내적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812720" y="1552042"/>
            <a:ext cx="39836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× b[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941409" y="5527607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>
                <a:solidFill>
                  <a:sysClr val="windowText" lastClr="000000"/>
                </a:solidFill>
              </a:rPr>
              <a:t>를 정렬한다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941409" y="6088792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정렬한다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23084" y="6649980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41409" y="6782541"/>
            <a:ext cx="2487591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p[i] == c[i]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5205" y="5860645"/>
            <a:ext cx="0" cy="22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3031632" y="8138294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185205" y="6421831"/>
            <a:ext cx="0" cy="36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258977" y="7243615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</a:t>
            </a:r>
            <a:endParaRPr lang="ko-KR" altLang="en-US" sz="1467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stCxn id="13" idx="2"/>
            <a:endCxn id="13" idx="1"/>
          </p:cNvCxnSpPr>
          <p:nvPr/>
        </p:nvCxnSpPr>
        <p:spPr>
          <a:xfrm rot="5400000" flipH="1">
            <a:off x="1438418" y="6535311"/>
            <a:ext cx="249778" cy="1243796"/>
          </a:xfrm>
          <a:prstGeom prst="bentConnector4">
            <a:avLst>
              <a:gd name="adj1" fmla="val -91521"/>
              <a:gd name="adj2" fmla="val 1183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32014" y="6711032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429000" y="7032320"/>
            <a:ext cx="613445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A5075-A9C4-40AC-8EA9-DF0A9A4B2593}"/>
              </a:ext>
            </a:extLst>
          </p:cNvPr>
          <p:cNvSpPr/>
          <p:nvPr/>
        </p:nvSpPr>
        <p:spPr>
          <a:xfrm>
            <a:off x="941409" y="2008803"/>
            <a:ext cx="2487591" cy="33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을 </a:t>
            </a:r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에 넣는다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1AC17-E9C7-4DCD-ADBA-BEDB25E52CF3}"/>
              </a:ext>
            </a:extLst>
          </p:cNvPr>
          <p:cNvSpPr/>
          <p:nvPr/>
        </p:nvSpPr>
        <p:spPr>
          <a:xfrm>
            <a:off x="423084" y="2610691"/>
            <a:ext cx="4630173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737E115-9900-46A3-9D8A-81ACF1D95278}"/>
              </a:ext>
            </a:extLst>
          </p:cNvPr>
          <p:cNvSpPr/>
          <p:nvPr/>
        </p:nvSpPr>
        <p:spPr>
          <a:xfrm>
            <a:off x="804612" y="2743252"/>
            <a:ext cx="2761186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 contains p[i]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4FE712-BD15-43E7-9F1C-5B20DF7B6C6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185205" y="2341841"/>
            <a:ext cx="0" cy="40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719268AA-1971-4CDB-ABB6-E83E92893F0F}"/>
              </a:ext>
            </a:extLst>
          </p:cNvPr>
          <p:cNvSpPr/>
          <p:nvPr/>
        </p:nvSpPr>
        <p:spPr>
          <a:xfrm>
            <a:off x="3031632" y="409900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F3389-CCE0-4545-BA35-C4A25DFB92DA}"/>
              </a:ext>
            </a:extLst>
          </p:cNvPr>
          <p:cNvSpPr txBox="1"/>
          <p:nvPr/>
        </p:nvSpPr>
        <p:spPr>
          <a:xfrm>
            <a:off x="2258977" y="3204326"/>
            <a:ext cx="1465517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true: remove(p[i])</a:t>
            </a:r>
            <a:endParaRPr lang="ko-KR" altLang="en-US" sz="1467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2CCCE1-C9F4-4C4C-B66C-ACB72D4E645A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1370020" y="2427624"/>
            <a:ext cx="249778" cy="1380593"/>
          </a:xfrm>
          <a:prstGeom prst="bentConnector4">
            <a:avLst>
              <a:gd name="adj1" fmla="val -91521"/>
              <a:gd name="adj2" fmla="val 116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F81C45-8114-4D13-AE63-19F83749BFE6}"/>
              </a:ext>
            </a:extLst>
          </p:cNvPr>
          <p:cNvSpPr txBox="1"/>
          <p:nvPr/>
        </p:nvSpPr>
        <p:spPr>
          <a:xfrm>
            <a:off x="3432014" y="2671743"/>
            <a:ext cx="8018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p[i]</a:t>
            </a:r>
            <a:endParaRPr lang="ko-KR" altLang="en-US" sz="1467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8DC9E0E-3B36-462E-8EE8-57709FDF8541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3565798" y="2993031"/>
            <a:ext cx="476647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4DA17A96-4C07-4428-B991-A66C7B413925}"/>
              </a:ext>
            </a:extLst>
          </p:cNvPr>
          <p:cNvSpPr/>
          <p:nvPr/>
        </p:nvSpPr>
        <p:spPr>
          <a:xfrm>
            <a:off x="1174392" y="1418045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List</a:t>
            </a:r>
            <a:r>
              <a:rPr lang="ko-KR" altLang="en-US" sz="1467">
                <a:solidFill>
                  <a:sysClr val="windowText" lastClr="000000"/>
                </a:solidFill>
              </a:rPr>
              <a:t>를 생성한다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C6481A-0D81-414F-9038-45298E99020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2185205" y="1705190"/>
            <a:ext cx="0" cy="303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817B7B-EC5C-4216-AE08-5898619EAB9C}"/>
              </a:ext>
            </a:extLst>
          </p:cNvPr>
          <p:cNvSpPr txBox="1"/>
          <p:nvPr/>
        </p:nvSpPr>
        <p:spPr>
          <a:xfrm>
            <a:off x="4297508" y="1200046"/>
            <a:ext cx="1683910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/>
              <a:t>효율성 테스트 실패</a:t>
            </a:r>
          </a:p>
        </p:txBody>
      </p:sp>
    </p:spTree>
    <p:extLst>
      <p:ext uri="{BB962C8B-B14F-4D97-AF65-F5344CB8AC3E}">
        <p14:creationId xmlns:p14="http://schemas.microsoft.com/office/powerpoint/2010/main" val="350090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시저</a:t>
            </a:r>
            <a:r>
              <a:rPr lang="ko-KR" altLang="en-US" dirty="0"/>
              <a:t> 암호 </a:t>
            </a:r>
            <a:r>
              <a:rPr lang="en-US" altLang="ko-KR" dirty="0"/>
              <a:t>(01.17)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82C51-1F0D-4F1D-AE83-D0C9456E828D}"/>
              </a:ext>
            </a:extLst>
          </p:cNvPr>
          <p:cNvSpPr/>
          <p:nvPr/>
        </p:nvSpPr>
        <p:spPr>
          <a:xfrm>
            <a:off x="355520" y="1175678"/>
            <a:ext cx="360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문자열을 </a:t>
            </a:r>
            <a:r>
              <a:rPr lang="ko-KR" altLang="en-US" sz="1467" dirty="0" err="1">
                <a:solidFill>
                  <a:sysClr val="windowText" lastClr="000000"/>
                </a:solidFill>
              </a:rPr>
              <a:t>입력받는다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4DBAFC-8442-4E60-89F1-15CD0C9F91C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155520" y="1679678"/>
            <a:ext cx="0" cy="346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6D843C03-4DF2-4E50-9A8D-CC44AF73BA6E}"/>
              </a:ext>
            </a:extLst>
          </p:cNvPr>
          <p:cNvSpPr/>
          <p:nvPr/>
        </p:nvSpPr>
        <p:spPr>
          <a:xfrm>
            <a:off x="355524" y="2025787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대문자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704D76-182A-48D6-950A-119E69EED20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55520" y="2525344"/>
            <a:ext cx="0" cy="1394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55BEEFBB-6476-4C9E-A4AF-54D1E03B09DC}"/>
              </a:ext>
            </a:extLst>
          </p:cNvPr>
          <p:cNvSpPr/>
          <p:nvPr/>
        </p:nvSpPr>
        <p:spPr>
          <a:xfrm>
            <a:off x="355524" y="3920001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소문자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2BA86B-0023-4BF8-8961-28C14D5D5DE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155520" y="4419558"/>
            <a:ext cx="0" cy="140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C382136-CC41-4A52-A938-98E281844834}"/>
              </a:ext>
            </a:extLst>
          </p:cNvPr>
          <p:cNvSpPr/>
          <p:nvPr/>
        </p:nvSpPr>
        <p:spPr>
          <a:xfrm>
            <a:off x="355524" y="5823969"/>
            <a:ext cx="359999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==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공백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A2AA7175-EF35-4F0F-BBD3-C71ED20E0F07}"/>
              </a:ext>
            </a:extLst>
          </p:cNvPr>
          <p:cNvSpPr/>
          <p:nvPr/>
        </p:nvSpPr>
        <p:spPr>
          <a:xfrm>
            <a:off x="3227184" y="2525344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04F8720E-F5CB-449D-8B9B-C7520514D287}"/>
              </a:ext>
            </a:extLst>
          </p:cNvPr>
          <p:cNvSpPr/>
          <p:nvPr/>
        </p:nvSpPr>
        <p:spPr>
          <a:xfrm>
            <a:off x="3227184" y="4364299"/>
            <a:ext cx="306000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&gt; ‘z’?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79F8FB9-86E8-4D9F-8DCE-04596E24D2D0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>
            <a:off x="3955516" y="2275566"/>
            <a:ext cx="801668" cy="2497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A180C34-F994-4CD4-AC1A-AEA05197D85E}"/>
              </a:ext>
            </a:extLst>
          </p:cNvPr>
          <p:cNvCxnSpPr>
            <a:cxnSpLocks/>
            <a:stCxn id="12" idx="3"/>
            <a:endCxn id="22" idx="0"/>
          </p:cNvCxnSpPr>
          <p:nvPr/>
        </p:nvCxnSpPr>
        <p:spPr>
          <a:xfrm>
            <a:off x="3955516" y="4169780"/>
            <a:ext cx="801668" cy="19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E730E-F6C3-475A-8DA6-E40D6064E09E}"/>
              </a:ext>
            </a:extLst>
          </p:cNvPr>
          <p:cNvSpPr txBox="1"/>
          <p:nvPr/>
        </p:nvSpPr>
        <p:spPr>
          <a:xfrm>
            <a:off x="3955516" y="2031762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D2C00-E618-455C-B80B-E73666C5D0C0}"/>
              </a:ext>
            </a:extLst>
          </p:cNvPr>
          <p:cNvSpPr txBox="1"/>
          <p:nvPr/>
        </p:nvSpPr>
        <p:spPr>
          <a:xfrm>
            <a:off x="3911460" y="3892861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C65F7E-6C0A-4832-A224-B125D4DF8E35}"/>
              </a:ext>
            </a:extLst>
          </p:cNvPr>
          <p:cNvSpPr txBox="1"/>
          <p:nvPr/>
        </p:nvSpPr>
        <p:spPr>
          <a:xfrm>
            <a:off x="2155520" y="2511774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C6095-69C5-4D28-B0A5-6C68409454F3}"/>
              </a:ext>
            </a:extLst>
          </p:cNvPr>
          <p:cNvSpPr txBox="1"/>
          <p:nvPr/>
        </p:nvSpPr>
        <p:spPr>
          <a:xfrm>
            <a:off x="2155520" y="4416152"/>
            <a:ext cx="450752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B7FA5F-8F44-4B96-9A57-13DD9F8F0795}"/>
              </a:ext>
            </a:extLst>
          </p:cNvPr>
          <p:cNvSpPr/>
          <p:nvPr/>
        </p:nvSpPr>
        <p:spPr>
          <a:xfrm>
            <a:off x="3227184" y="3270416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BA2BC9-9088-4352-93F1-52B3FFCF8464}"/>
              </a:ext>
            </a:extLst>
          </p:cNvPr>
          <p:cNvSpPr/>
          <p:nvPr/>
        </p:nvSpPr>
        <p:spPr>
          <a:xfrm>
            <a:off x="3227184" y="5173332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charAt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) + n (– ‘z’)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498FBB9-1EB1-41E0-8DE2-85B903098D5E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4757184" y="3024901"/>
            <a:ext cx="0" cy="2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629E5A8-AA06-450E-89FD-F5303008946F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4757184" y="4863856"/>
            <a:ext cx="0" cy="30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3C1522-C5DF-4768-9CAD-12430D364B37}"/>
              </a:ext>
            </a:extLst>
          </p:cNvPr>
          <p:cNvSpPr/>
          <p:nvPr/>
        </p:nvSpPr>
        <p:spPr>
          <a:xfrm>
            <a:off x="625520" y="6829743"/>
            <a:ext cx="3060000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문자를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replace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400C20-56F3-431E-A038-A69296B37EF0}"/>
              </a:ext>
            </a:extLst>
          </p:cNvPr>
          <p:cNvCxnSpPr>
            <a:stCxn id="17" idx="2"/>
            <a:endCxn id="56" idx="0"/>
          </p:cNvCxnSpPr>
          <p:nvPr/>
        </p:nvCxnSpPr>
        <p:spPr>
          <a:xfrm>
            <a:off x="2155520" y="6323526"/>
            <a:ext cx="0" cy="50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88F56B5-BA69-4572-A7AE-B661F809CE0C}"/>
              </a:ext>
            </a:extLst>
          </p:cNvPr>
          <p:cNvCxnSpPr>
            <a:stCxn id="47" idx="3"/>
            <a:endCxn id="56" idx="3"/>
          </p:cNvCxnSpPr>
          <p:nvPr/>
        </p:nvCxnSpPr>
        <p:spPr>
          <a:xfrm flipH="1">
            <a:off x="3685520" y="5425332"/>
            <a:ext cx="2601664" cy="1656411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1E93406-FAD0-4726-A422-9D5D26D2C421}"/>
              </a:ext>
            </a:extLst>
          </p:cNvPr>
          <p:cNvCxnSpPr>
            <a:stCxn id="46" idx="3"/>
            <a:endCxn id="56" idx="3"/>
          </p:cNvCxnSpPr>
          <p:nvPr/>
        </p:nvCxnSpPr>
        <p:spPr>
          <a:xfrm flipH="1">
            <a:off x="3685520" y="3522416"/>
            <a:ext cx="2601664" cy="3559327"/>
          </a:xfrm>
          <a:prstGeom prst="bentConnector3">
            <a:avLst>
              <a:gd name="adj1" fmla="val -8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1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약수의 합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7D901E-FCC0-458A-AC88-DAD702388779}"/>
              </a:ext>
            </a:extLst>
          </p:cNvPr>
          <p:cNvGrpSpPr/>
          <p:nvPr/>
        </p:nvGrpSpPr>
        <p:grpSpPr>
          <a:xfrm>
            <a:off x="355520" y="1175678"/>
            <a:ext cx="3600000" cy="3888904"/>
            <a:chOff x="355520" y="1175678"/>
            <a:chExt cx="3600000" cy="3888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1 &lt;=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&lt;=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루트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2155520" y="1679678"/>
              <a:ext cx="0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n %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== 0?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2155520" y="2525344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155520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2" idx="0"/>
            </p:cNvCxnSpPr>
            <p:nvPr/>
          </p:nvCxnSpPr>
          <p:spPr>
            <a:xfrm>
              <a:off x="2155520" y="3371010"/>
              <a:ext cx="0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16254B52-417A-4C08-9D53-09FD526199BB}"/>
                </a:ext>
              </a:extLst>
            </p:cNvPr>
            <p:cNvSpPr/>
            <p:nvPr/>
          </p:nvSpPr>
          <p:spPr>
            <a:xfrm>
              <a:off x="355524" y="3712676"/>
              <a:ext cx="3599992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i^2 != n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5930CDF-0A8A-4C7E-B904-86328108C0D8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2155520" y="4212233"/>
              <a:ext cx="0" cy="34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2B35C3-A927-45A0-97ED-F516B9C2F93C}"/>
                </a:ext>
              </a:extLst>
            </p:cNvPr>
            <p:cNvSpPr txBox="1"/>
            <p:nvPr/>
          </p:nvSpPr>
          <p:spPr>
            <a:xfrm>
              <a:off x="2244729" y="4140547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560582"/>
              <a:ext cx="360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sum += (n / 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이상한 문자 만들기 </a:t>
            </a:r>
            <a:r>
              <a:rPr lang="en-US" altLang="ko-KR" dirty="0"/>
              <a:t>(01.19)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423AE4-C68C-4F72-8E86-1B0D3825D5D2}"/>
              </a:ext>
            </a:extLst>
          </p:cNvPr>
          <p:cNvGrpSpPr/>
          <p:nvPr/>
        </p:nvGrpSpPr>
        <p:grpSpPr>
          <a:xfrm>
            <a:off x="355520" y="1175678"/>
            <a:ext cx="5953480" cy="3544998"/>
            <a:chOff x="355520" y="1175678"/>
            <a:chExt cx="5953480" cy="35449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882C51-1F0D-4F1D-AE83-D0C9456E828D}"/>
                </a:ext>
              </a:extLst>
            </p:cNvPr>
            <p:cNvSpPr/>
            <p:nvPr/>
          </p:nvSpPr>
          <p:spPr>
            <a:xfrm>
              <a:off x="355520" y="1175678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공백 기준으로 나눈다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04DBAFC-8442-4E60-89F1-15CD0C9F91C5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1795520" y="1679678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A7A7C0DC-62D6-4535-A308-6423C87C8554}"/>
                </a:ext>
              </a:extLst>
            </p:cNvPr>
            <p:cNvSpPr/>
            <p:nvPr/>
          </p:nvSpPr>
          <p:spPr>
            <a:xfrm>
              <a:off x="355524" y="2025787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 %2 == 0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2D0AC44-D4DD-4FAB-9457-66DA5FB4119C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1795520" y="2525344"/>
              <a:ext cx="4" cy="34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8A2F09-56A6-4C93-9F89-DAAAECC1721D}"/>
                </a:ext>
              </a:extLst>
            </p:cNvPr>
            <p:cNvSpPr/>
            <p:nvPr/>
          </p:nvSpPr>
          <p:spPr>
            <a:xfrm>
              <a:off x="35552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대문자로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E5CA-D35D-4771-AC21-453A987C3D5F}"/>
                </a:ext>
              </a:extLst>
            </p:cNvPr>
            <p:cNvSpPr txBox="1"/>
            <p:nvPr/>
          </p:nvSpPr>
          <p:spPr>
            <a:xfrm>
              <a:off x="2244729" y="2453658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725DD6A-9BE2-4976-9379-441B76954BF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1795520" y="3371010"/>
              <a:ext cx="0" cy="84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3231D-4655-41A7-ABC1-EFE33C0F8624}"/>
                </a:ext>
              </a:extLst>
            </p:cNvPr>
            <p:cNvSpPr/>
            <p:nvPr/>
          </p:nvSpPr>
          <p:spPr>
            <a:xfrm>
              <a:off x="355520" y="4216676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1E09BC-5BC9-428C-B626-2C792D7A8051}"/>
                </a:ext>
              </a:extLst>
            </p:cNvPr>
            <p:cNvSpPr/>
            <p:nvPr/>
          </p:nvSpPr>
          <p:spPr>
            <a:xfrm>
              <a:off x="3429000" y="286701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를 소문자로 바꾼다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50D90704-A456-4463-8138-FF108FE27B14}"/>
                </a:ext>
              </a:extLst>
            </p:cNvPr>
            <p:cNvCxnSpPr>
              <a:stCxn id="33" idx="3"/>
              <a:endCxn id="17" idx="0"/>
            </p:cNvCxnSpPr>
            <p:nvPr/>
          </p:nvCxnSpPr>
          <p:spPr>
            <a:xfrm>
              <a:off x="3235524" y="2275566"/>
              <a:ext cx="1633476" cy="591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1598E-D2A1-46B9-9D13-E428AB78BCF3}"/>
                </a:ext>
              </a:extLst>
            </p:cNvPr>
            <p:cNvSpPr txBox="1"/>
            <p:nvPr/>
          </p:nvSpPr>
          <p:spPr>
            <a:xfrm>
              <a:off x="3977818" y="1942862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559399D1-E5BF-44B2-8F5D-EFC94C0624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161427" y="2005103"/>
              <a:ext cx="341666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903D0E-E32C-45C7-8472-655E3D647C2B}"/>
              </a:ext>
            </a:extLst>
          </p:cNvPr>
          <p:cNvGrpSpPr/>
          <p:nvPr/>
        </p:nvGrpSpPr>
        <p:grpSpPr>
          <a:xfrm>
            <a:off x="355520" y="5112059"/>
            <a:ext cx="5953480" cy="3683656"/>
            <a:chOff x="355520" y="5112059"/>
            <a:chExt cx="5953480" cy="368365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C494107-658D-4DDB-B5CD-6370D8EF1541}"/>
                </a:ext>
              </a:extLst>
            </p:cNvPr>
            <p:cNvSpPr/>
            <p:nvPr/>
          </p:nvSpPr>
          <p:spPr>
            <a:xfrm>
              <a:off x="355520" y="5112059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=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0; word = “”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0B95EB3-C2F3-4E2C-AE02-96B86A421924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1795520" y="5616059"/>
              <a:ext cx="4" cy="3461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>
              <a:extLst>
                <a:ext uri="{FF2B5EF4-FFF2-40B4-BE49-F238E27FC236}">
                  <a16:creationId xmlns:a16="http://schemas.microsoft.com/office/drawing/2014/main" id="{05240305-24F6-49D3-9E4C-0C10FFEDA626}"/>
                </a:ext>
              </a:extLst>
            </p:cNvPr>
            <p:cNvSpPr/>
            <p:nvPr/>
          </p:nvSpPr>
          <p:spPr>
            <a:xfrm>
              <a:off x="355524" y="5962168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charAt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</a:t>
              </a:r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) == ‘ ‘?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32C1FA6-5EB3-4F4A-9437-CEBD33F68693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1795520" y="6461725"/>
              <a:ext cx="4" cy="558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D693CD-49CF-4E51-8F37-DB341BA424ED}"/>
                </a:ext>
              </a:extLst>
            </p:cNvPr>
            <p:cNvSpPr/>
            <p:nvPr/>
          </p:nvSpPr>
          <p:spPr>
            <a:xfrm>
              <a:off x="355520" y="701983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= 0</a:t>
              </a:r>
            </a:p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 “)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7DD20F-ED07-4EBD-8668-1FA404D4B749}"/>
                </a:ext>
              </a:extLst>
            </p:cNvPr>
            <p:cNvSpPr txBox="1"/>
            <p:nvPr/>
          </p:nvSpPr>
          <p:spPr>
            <a:xfrm>
              <a:off x="1795520" y="6433240"/>
              <a:ext cx="417538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</a:t>
              </a:r>
              <a:endParaRPr lang="ko-KR" altLang="en-US" sz="1467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FD6A6A3-0693-4485-AC17-62B4E8B4DDD4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1795520" y="7523830"/>
              <a:ext cx="0" cy="767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DD617-3CCD-48F0-8093-211A1E8430FB}"/>
                </a:ext>
              </a:extLst>
            </p:cNvPr>
            <p:cNvSpPr/>
            <p:nvPr/>
          </p:nvSpPr>
          <p:spPr>
            <a:xfrm>
              <a:off x="355520" y="8291715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67" dirty="0">
                  <a:solidFill>
                    <a:sysClr val="windowText" lastClr="000000"/>
                  </a:solidFill>
                </a:rPr>
                <a:t>문자열을 합친다</a:t>
              </a:r>
              <a:endParaRPr lang="en-US" altLang="ko-KR" sz="1467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87058860-1EC0-4FA9-8A05-8FCD925E19B0}"/>
                </a:ext>
              </a:extLst>
            </p:cNvPr>
            <p:cNvCxnSpPr>
              <a:cxnSpLocks/>
              <a:stCxn id="36" idx="3"/>
              <a:endCxn id="52" idx="0"/>
            </p:cNvCxnSpPr>
            <p:nvPr/>
          </p:nvCxnSpPr>
          <p:spPr>
            <a:xfrm>
              <a:off x="3235524" y="6211947"/>
              <a:ext cx="1633476" cy="1786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F58E69-1029-412D-8C3E-D4A1358152A4}"/>
                </a:ext>
              </a:extLst>
            </p:cNvPr>
            <p:cNvSpPr txBox="1"/>
            <p:nvPr/>
          </p:nvSpPr>
          <p:spPr>
            <a:xfrm>
              <a:off x="3235520" y="5910743"/>
              <a:ext cx="450752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false</a:t>
              </a:r>
              <a:endParaRPr lang="ko-KR" altLang="en-US" sz="1467" dirty="0"/>
            </a:p>
          </p:txBody>
        </p:sp>
        <p:sp>
          <p:nvSpPr>
            <p:cNvPr id="52" name="다이아몬드 51">
              <a:extLst>
                <a:ext uri="{FF2B5EF4-FFF2-40B4-BE49-F238E27FC236}">
                  <a16:creationId xmlns:a16="http://schemas.microsoft.com/office/drawing/2014/main" id="{80C7B552-9D37-40D9-9B6B-D9ED5EF37E68}"/>
                </a:ext>
              </a:extLst>
            </p:cNvPr>
            <p:cNvSpPr/>
            <p:nvPr/>
          </p:nvSpPr>
          <p:spPr>
            <a:xfrm>
              <a:off x="3429000" y="6390626"/>
              <a:ext cx="2880000" cy="49955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 % 2 == 0?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27DBADC-4312-4C32-AE52-55197F2C2002}"/>
                </a:ext>
              </a:extLst>
            </p:cNvPr>
            <p:cNvSpPr/>
            <p:nvPr/>
          </p:nvSpPr>
          <p:spPr>
            <a:xfrm>
              <a:off x="3429000" y="7200040"/>
              <a:ext cx="2880000" cy="50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7" dirty="0" err="1">
                  <a:solidFill>
                    <a:sysClr val="windowText" lastClr="000000"/>
                  </a:solidFill>
                </a:rPr>
                <a:t>word.append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(“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대문자 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1467" dirty="0">
                  <a:solidFill>
                    <a:sysClr val="windowText" lastClr="000000"/>
                  </a:solidFill>
                </a:rPr>
                <a:t>소문자</a:t>
              </a:r>
              <a:r>
                <a:rPr lang="en-US" altLang="ko-KR" sz="1467" dirty="0">
                  <a:solidFill>
                    <a:sysClr val="windowText" lastClr="000000"/>
                  </a:solidFill>
                </a:rPr>
                <a:t>“)</a:t>
              </a:r>
            </a:p>
            <a:p>
              <a:pPr algn="ctr"/>
              <a:r>
                <a:rPr lang="en-US" altLang="ko-KR" sz="1467" dirty="0">
                  <a:solidFill>
                    <a:sysClr val="windowText" lastClr="000000"/>
                  </a:solidFill>
                </a:rPr>
                <a:t>index++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2428A85-7633-4311-847A-557A445F70AB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4869000" y="6890183"/>
              <a:ext cx="0" cy="309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5469DB01-A70B-4085-BBC9-AAD71CC575B6}"/>
                </a:ext>
              </a:extLst>
            </p:cNvPr>
            <p:cNvCxnSpPr>
              <a:stCxn id="53" idx="2"/>
            </p:cNvCxnSpPr>
            <p:nvPr/>
          </p:nvCxnSpPr>
          <p:spPr>
            <a:xfrm rot="5400000">
              <a:off x="3158690" y="6340870"/>
              <a:ext cx="347140" cy="30734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52A6E-F7E0-470D-948F-82CF957E915E}"/>
                </a:ext>
              </a:extLst>
            </p:cNvPr>
            <p:cNvSpPr txBox="1"/>
            <p:nvPr/>
          </p:nvSpPr>
          <p:spPr>
            <a:xfrm>
              <a:off x="4943724" y="6852900"/>
              <a:ext cx="944477" cy="322705"/>
            </a:xfrm>
            <a:prstGeom prst="rect">
              <a:avLst/>
            </a:prstGeom>
            <a:noFill/>
          </p:spPr>
          <p:txBody>
            <a:bodyPr wrap="none" lIns="48000" tIns="48000" rIns="48000" bIns="48000" rtlCol="0">
              <a:spAutoFit/>
            </a:bodyPr>
            <a:lstStyle/>
            <a:p>
              <a:r>
                <a:rPr lang="en-US" altLang="ko-KR" sz="1467" dirty="0"/>
                <a:t>true | false</a:t>
              </a:r>
              <a:endParaRPr lang="ko-KR" altLang="en-US" sz="1467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완주하지 못한 선수 </a:t>
            </a:r>
            <a:r>
              <a:rPr lang="en-US" altLang="ko-KR"/>
              <a:t>(01.04)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participant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map&lt;String, Integer&gt;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</a:t>
            </a:r>
            <a:endParaRPr lang="en-US" altLang="ko-KR" sz="1467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씩 증가시키며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completion</a:t>
            </a:r>
            <a:r>
              <a:rPr lang="ko-KR" altLang="en-US" sz="1467">
                <a:solidFill>
                  <a:sysClr val="windowText" lastClr="000000"/>
                </a:solidFill>
              </a:rPr>
              <a:t>를 </a:t>
            </a:r>
            <a:r>
              <a:rPr lang="en-US" altLang="ko-KR" sz="1467">
                <a:solidFill>
                  <a:sysClr val="windowText" lastClr="000000"/>
                </a:solidFill>
              </a:rPr>
              <a:t>map</a:t>
            </a:r>
            <a:r>
              <a:rPr lang="ko-KR" altLang="en-US" sz="1467">
                <a:solidFill>
                  <a:sysClr val="windowText" lastClr="000000"/>
                </a:solidFill>
              </a:rPr>
              <a:t>에</a:t>
            </a:r>
            <a:endParaRPr lang="en-US" altLang="ko-KR" sz="1467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Integer</a:t>
            </a:r>
            <a:r>
              <a:rPr lang="ko-KR" altLang="en-US" sz="1467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>
                <a:solidFill>
                  <a:sysClr val="windowText" lastClr="000000"/>
                </a:solidFill>
              </a:rPr>
              <a:t>1</a:t>
            </a:r>
            <a:r>
              <a:rPr lang="ko-KR" altLang="en-US" sz="1467">
                <a:solidFill>
                  <a:sysClr val="windowText" lastClr="000000"/>
                </a:solidFill>
              </a:rPr>
              <a:t>씩 감소시키며 넣는다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4" y="3333788"/>
            <a:ext cx="4397770" cy="116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909189" y="3466349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map.get() == 0</a:t>
            </a:r>
            <a:endParaRPr lang="ko-KR" altLang="en-US" sz="1467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EF2E2EA0-5CC6-463D-84AA-29DC54EC4780}"/>
              </a:ext>
            </a:extLst>
          </p:cNvPr>
          <p:cNvSpPr/>
          <p:nvPr/>
        </p:nvSpPr>
        <p:spPr>
          <a:xfrm>
            <a:off x="2815349" y="4822102"/>
            <a:ext cx="2021625" cy="28714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>
                <a:solidFill>
                  <a:sysClr val="windowText" lastClr="000000"/>
                </a:solidFill>
              </a:rPr>
              <a:t>answer </a:t>
            </a:r>
            <a:r>
              <a:rPr lang="ko-KR" altLang="en-US" sz="1467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E2DFBCF-BCCF-4D52-9C97-2FCD5C7232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39204" y="2921931"/>
            <a:ext cx="0" cy="544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312976" y="3927423"/>
            <a:ext cx="417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BB897AA-FDD9-4769-B7D1-D5BE7141E965}"/>
              </a:ext>
            </a:extLst>
          </p:cNvPr>
          <p:cNvCxnSpPr>
            <a:cxnSpLocks/>
            <a:stCxn id="13" idx="2"/>
            <a:endCxn id="13" idx="1"/>
          </p:cNvCxnSpPr>
          <p:nvPr/>
        </p:nvCxnSpPr>
        <p:spPr>
          <a:xfrm rot="5400000" flipH="1">
            <a:off x="1449308" y="3176010"/>
            <a:ext cx="249778" cy="1330015"/>
          </a:xfrm>
          <a:prstGeom prst="bentConnector4">
            <a:avLst>
              <a:gd name="adj1" fmla="val -91521"/>
              <a:gd name="adj2" fmla="val 117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486013" y="3394840"/>
            <a:ext cx="1290213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false: map.get()</a:t>
            </a:r>
            <a:endParaRPr lang="ko-KR" altLang="en-US" sz="1467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32" idx="0"/>
          </p:cNvCxnSpPr>
          <p:nvPr/>
        </p:nvCxnSpPr>
        <p:spPr>
          <a:xfrm>
            <a:off x="3569219" y="3716128"/>
            <a:ext cx="256943" cy="1105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40101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개 뽑아서 더하기 </a:t>
            </a:r>
            <a:r>
              <a:rPr lang="en-US" altLang="ko-KR" dirty="0"/>
              <a:t>(01.04)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생성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F8A3E4-6332-4CD0-90A9-E0C2574E822D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+ 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[j]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값을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534E42-1FC8-4E1D-B123-CC4649E1A6E0}"/>
              </a:ext>
            </a:extLst>
          </p:cNvPr>
          <p:cNvSpPr txBox="1"/>
          <p:nvPr/>
        </p:nvSpPr>
        <p:spPr>
          <a:xfrm>
            <a:off x="3826162" y="986075"/>
            <a:ext cx="2804538" cy="322705"/>
          </a:xfrm>
          <a:prstGeom prst="rect">
            <a:avLst/>
          </a:prstGeom>
          <a:noFill/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/>
              <a:t>Map</a:t>
            </a:r>
            <a:r>
              <a:rPr lang="ko-KR" altLang="en-US" sz="1467"/>
              <a:t>의 </a:t>
            </a:r>
            <a:r>
              <a:rPr lang="en-US" altLang="ko-KR" sz="1467"/>
              <a:t>getOrDefault() </a:t>
            </a:r>
            <a:r>
              <a:rPr lang="ko-KR" altLang="en-US" sz="1467"/>
              <a:t>메서드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C8D73-F495-4692-97A8-5434676C5FDD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Set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이용하여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216AB9-AB6E-4C08-8F1E-9C2F441A598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E7C15A-D453-48A4-9BE4-F26CADA68D59}"/>
              </a:ext>
            </a:extLst>
          </p:cNvPr>
          <p:cNvSpPr/>
          <p:nvPr/>
        </p:nvSpPr>
        <p:spPr>
          <a:xfrm>
            <a:off x="433628" y="404170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 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정렬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F65FBC3-EBCE-475B-8120-823C3B2349D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33628" y="3751820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진법 뒤집기 </a:t>
            </a:r>
            <a:r>
              <a:rPr lang="en-US" altLang="ko-KR" dirty="0"/>
              <a:t>(01.07)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1527194" y="155204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를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1CB388-C6B5-479F-8D99-7BAB9FF02C5B}"/>
              </a:ext>
            </a:extLst>
          </p:cNvPr>
          <p:cNvSpPr/>
          <p:nvPr/>
        </p:nvSpPr>
        <p:spPr>
          <a:xfrm>
            <a:off x="439203" y="2381930"/>
            <a:ext cx="5638209" cy="3048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solidFill>
                <a:sysClr val="windowText" lastClr="000000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A751D41E-29CA-4739-B1C4-4D39E17AED03}"/>
              </a:ext>
            </a:extLst>
          </p:cNvPr>
          <p:cNvSpPr/>
          <p:nvPr/>
        </p:nvSpPr>
        <p:spPr>
          <a:xfrm>
            <a:off x="1277179" y="2514492"/>
            <a:ext cx="266003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/3 == 0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347C76-AF76-4DD7-88E4-B966E34A1E5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607194" y="2092042"/>
            <a:ext cx="0" cy="422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2544CB-CF87-4E95-97AA-5FC74328512D}"/>
              </a:ext>
            </a:extLst>
          </p:cNvPr>
          <p:cNvSpPr txBox="1"/>
          <p:nvPr/>
        </p:nvSpPr>
        <p:spPr>
          <a:xfrm>
            <a:off x="2680965" y="2975566"/>
            <a:ext cx="458467" cy="322705"/>
          </a:xfrm>
          <a:prstGeom prst="rect">
            <a:avLst/>
          </a:prstGeom>
          <a:noFill/>
          <a:ln>
            <a:noFill/>
          </a:ln>
        </p:spPr>
        <p:txBody>
          <a:bodyPr wrap="squar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56A208-4BBA-49A9-9EFB-0B732D24B420}"/>
              </a:ext>
            </a:extLst>
          </p:cNvPr>
          <p:cNvSpPr txBox="1"/>
          <p:nvPr/>
        </p:nvSpPr>
        <p:spPr>
          <a:xfrm>
            <a:off x="3854003" y="2442983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820090C-0134-4B38-B57B-C2C18AA1172E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3937209" y="2764271"/>
            <a:ext cx="919985" cy="2039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92D6F2-82BF-45EA-8EF9-BDD7AEC5E79C}"/>
              </a:ext>
            </a:extLst>
          </p:cNvPr>
          <p:cNvSpPr/>
          <p:nvPr/>
        </p:nvSpPr>
        <p:spPr>
          <a:xfrm>
            <a:off x="3687194" y="4804126"/>
            <a:ext cx="23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저장 후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reverse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78A4D8-421B-4785-A5B5-82E405915E04}"/>
              </a:ext>
            </a:extLst>
          </p:cNvPr>
          <p:cNvSpPr/>
          <p:nvPr/>
        </p:nvSpPr>
        <p:spPr>
          <a:xfrm>
            <a:off x="936703" y="3299393"/>
            <a:ext cx="334098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으로 나눈 나머지를 넣는다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28787-7ED1-4985-AE77-DAF84C1C8E1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607194" y="3014049"/>
            <a:ext cx="0" cy="28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AA6B7B-0F10-4887-B256-923CC4A8EAE3}"/>
              </a:ext>
            </a:extLst>
          </p:cNvPr>
          <p:cNvSpPr/>
          <p:nvPr/>
        </p:nvSpPr>
        <p:spPr>
          <a:xfrm>
            <a:off x="1527194" y="4133672"/>
            <a:ext cx="216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n = n/3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AA21C59-11BF-4D0F-942B-8AA215A70688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607194" y="3839393"/>
            <a:ext cx="0" cy="294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2ADAB9-83B7-4958-A7CE-3C4AACC6CAFD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rot="5400000" flipH="1">
            <a:off x="987486" y="3053965"/>
            <a:ext cx="1909401" cy="1330015"/>
          </a:xfrm>
          <a:prstGeom prst="bentConnector4">
            <a:avLst>
              <a:gd name="adj1" fmla="val -11972"/>
              <a:gd name="adj2" fmla="val 1465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CD54D8B-A6B7-4782-B284-ED6D34837736}"/>
              </a:ext>
            </a:extLst>
          </p:cNvPr>
          <p:cNvSpPr/>
          <p:nvPr/>
        </p:nvSpPr>
        <p:spPr>
          <a:xfrm>
            <a:off x="2440368" y="5964348"/>
            <a:ext cx="366234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sum += 3</a:t>
            </a:r>
            <a:r>
              <a:rPr lang="en-US" altLang="ko-KR" sz="1467" baseline="30000" dirty="0">
                <a:solidFill>
                  <a:sysClr val="windowText" lastClr="000000"/>
                </a:solidFill>
              </a:rPr>
              <a:t>index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 * List[index]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3A4220-A76F-4172-BEEE-5B835C8291B6}"/>
              </a:ext>
            </a:extLst>
          </p:cNvPr>
          <p:cNvCxnSpPr>
            <a:stCxn id="16" idx="2"/>
          </p:cNvCxnSpPr>
          <p:nvPr/>
        </p:nvCxnSpPr>
        <p:spPr>
          <a:xfrm>
            <a:off x="4857194" y="5344126"/>
            <a:ext cx="0" cy="62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체육복 </a:t>
            </a:r>
            <a:r>
              <a:rPr lang="en-US" altLang="ko-KR" dirty="0"/>
              <a:t>(01.08)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BA433F-7E84-4053-A00F-A1C463A4514D}"/>
              </a:ext>
            </a:extLst>
          </p:cNvPr>
          <p:cNvSpPr/>
          <p:nvPr/>
        </p:nvSpPr>
        <p:spPr>
          <a:xfrm>
            <a:off x="518068" y="1552042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크기가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배열을 생성한다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41B02-F604-4B83-A77C-C2DBC8B8BE7E}"/>
              </a:ext>
            </a:extLst>
          </p:cNvPr>
          <p:cNvSpPr/>
          <p:nvPr/>
        </p:nvSpPr>
        <p:spPr>
          <a:xfrm>
            <a:off x="518068" y="236608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[lost[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1]—;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BDB9F2-8D6C-44FE-979D-8CABD5FF501D}"/>
              </a:ext>
            </a:extLst>
          </p:cNvPr>
          <p:cNvCxnSpPr>
            <a:stCxn id="8" idx="2"/>
            <a:endCxn id="20" idx="0"/>
          </p:cNvCxnSpPr>
          <p:nvPr/>
        </p:nvCxnSpPr>
        <p:spPr>
          <a:xfrm>
            <a:off x="1848083" y="2092042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861A3F-BC93-48F7-ACD6-8B65C95A2544}"/>
              </a:ext>
            </a:extLst>
          </p:cNvPr>
          <p:cNvSpPr/>
          <p:nvPr/>
        </p:nvSpPr>
        <p:spPr>
          <a:xfrm>
            <a:off x="518068" y="318012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[reserve[</a:t>
            </a:r>
            <a:r>
              <a:rPr lang="en-US" altLang="ko-KR" sz="1467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] – 1]++;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7041489-BFBA-4625-81B4-431DF08BEA6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848083" y="2906081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631FFFB-02EC-4ED9-8ED9-4F73B1D14CDF}"/>
              </a:ext>
            </a:extLst>
          </p:cNvPr>
          <p:cNvSpPr/>
          <p:nvPr/>
        </p:nvSpPr>
        <p:spPr>
          <a:xfrm>
            <a:off x="3388316" y="2366081"/>
            <a:ext cx="189544" cy="13540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0AEE-77FF-4283-9023-C7A762F06BE4}"/>
              </a:ext>
            </a:extLst>
          </p:cNvPr>
          <p:cNvSpPr txBox="1"/>
          <p:nvPr/>
        </p:nvSpPr>
        <p:spPr>
          <a:xfrm>
            <a:off x="3640355" y="2906081"/>
            <a:ext cx="1077975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ko-KR" altLang="en-US" sz="1467" dirty="0"/>
              <a:t>배열 초기화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D7F1AD-E543-4E96-B8FE-96182C58D4E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>
            <a:off x="1848083" y="3720120"/>
            <a:ext cx="0" cy="274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354C4-3AB2-4B73-BE0C-4D1430A26815}"/>
              </a:ext>
            </a:extLst>
          </p:cNvPr>
          <p:cNvCxnSpPr>
            <a:cxnSpLocks/>
            <a:stCxn id="38" idx="2"/>
            <a:endCxn id="48" idx="0"/>
          </p:cNvCxnSpPr>
          <p:nvPr/>
        </p:nvCxnSpPr>
        <p:spPr>
          <a:xfrm>
            <a:off x="1848083" y="4493716"/>
            <a:ext cx="0" cy="249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4C920F34-CF80-428E-92D6-89772206616A}"/>
              </a:ext>
            </a:extLst>
          </p:cNvPr>
          <p:cNvSpPr/>
          <p:nvPr/>
        </p:nvSpPr>
        <p:spPr>
          <a:xfrm>
            <a:off x="412962" y="3994159"/>
            <a:ext cx="2870242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==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-1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1CD5F92D-15BF-4F64-886F-CA4EBFA9F2F0}"/>
              </a:ext>
            </a:extLst>
          </p:cNvPr>
          <p:cNvSpPr/>
          <p:nvPr/>
        </p:nvSpPr>
        <p:spPr>
          <a:xfrm>
            <a:off x="264908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- 1]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E05DE7-ACCF-4795-9C5E-B230256772C8}"/>
              </a:ext>
            </a:extLst>
          </p:cNvPr>
          <p:cNvSpPr/>
          <p:nvPr/>
        </p:nvSpPr>
        <p:spPr>
          <a:xfrm>
            <a:off x="518068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[index-1]--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61F0F02-20DE-43F0-BCDB-570174326DCD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1848083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15A882D8-434B-4AAB-9E4F-6001E69DD956}"/>
              </a:ext>
            </a:extLst>
          </p:cNvPr>
          <p:cNvSpPr/>
          <p:nvPr/>
        </p:nvSpPr>
        <p:spPr>
          <a:xfrm>
            <a:off x="3615484" y="4743494"/>
            <a:ext cx="3166350" cy="49955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 + 1] == 1</a:t>
            </a:r>
            <a:endParaRPr lang="ko-KR" altLang="en-US" sz="1467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02CA27-C7CB-46AE-B5A6-B07962D57964}"/>
              </a:ext>
            </a:extLst>
          </p:cNvPr>
          <p:cNvSpPr/>
          <p:nvPr/>
        </p:nvSpPr>
        <p:spPr>
          <a:xfrm>
            <a:off x="3868644" y="5578360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[index+1]--</a:t>
            </a:r>
          </a:p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[index]++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E0BE64D-658D-44DD-8053-420983DAB58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198659" y="5243051"/>
            <a:ext cx="0" cy="33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3BEC56-501F-4589-8C7B-28EDA7D24651}"/>
              </a:ext>
            </a:extLst>
          </p:cNvPr>
          <p:cNvSpPr/>
          <p:nvPr/>
        </p:nvSpPr>
        <p:spPr>
          <a:xfrm>
            <a:off x="518068" y="6895871"/>
            <a:ext cx="266003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[index]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인 개수 출력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96A2D2F-CC59-48A3-951A-C14416127384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1848083" y="6118360"/>
            <a:ext cx="0" cy="77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13023DF-E8AE-4170-8E63-548B0660FEEF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3299576" y="4666867"/>
            <a:ext cx="447591" cy="33505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0A33FBE-6230-470A-BA71-021FBEA870DA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31258" y="4993273"/>
            <a:ext cx="184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B25979-675A-49AB-A3D8-954C4760E331}"/>
              </a:ext>
            </a:extLst>
          </p:cNvPr>
          <p:cNvSpPr txBox="1"/>
          <p:nvPr/>
        </p:nvSpPr>
        <p:spPr>
          <a:xfrm>
            <a:off x="3265786" y="4644029"/>
            <a:ext cx="450752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false</a:t>
            </a:r>
            <a:endParaRPr lang="ko-KR" altLang="en-US" sz="1467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CE8F57-6C62-4504-9766-1E908ECB8F4D}"/>
              </a:ext>
            </a:extLst>
          </p:cNvPr>
          <p:cNvSpPr txBox="1"/>
          <p:nvPr/>
        </p:nvSpPr>
        <p:spPr>
          <a:xfrm>
            <a:off x="1931334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A7284B-1367-447A-AEA8-387FA80099FD}"/>
              </a:ext>
            </a:extLst>
          </p:cNvPr>
          <p:cNvSpPr txBox="1"/>
          <p:nvPr/>
        </p:nvSpPr>
        <p:spPr>
          <a:xfrm>
            <a:off x="5302953" y="5191632"/>
            <a:ext cx="417538" cy="322705"/>
          </a:xfrm>
          <a:prstGeom prst="rect">
            <a:avLst/>
          </a:prstGeom>
          <a:noFill/>
          <a:ln>
            <a:noFill/>
          </a:ln>
        </p:spPr>
        <p:txBody>
          <a:bodyPr wrap="none" lIns="48000" tIns="48000" rIns="48000" bIns="48000" rtlCol="0">
            <a:spAutoFit/>
          </a:bodyPr>
          <a:lstStyle/>
          <a:p>
            <a:r>
              <a:rPr lang="en-US" altLang="ko-KR" sz="1467" dirty="0"/>
              <a:t>true</a:t>
            </a:r>
            <a:endParaRPr lang="ko-KR" altLang="en-US" sz="1467" dirty="0"/>
          </a:p>
        </p:txBody>
      </p:sp>
    </p:spTree>
    <p:extLst>
      <p:ext uri="{BB962C8B-B14F-4D97-AF65-F5344CB8AC3E}">
        <p14:creationId xmlns:p14="http://schemas.microsoft.com/office/powerpoint/2010/main" val="854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모의고사 </a:t>
            </a:r>
            <a:r>
              <a:rPr lang="en-US" altLang="ko-KR" dirty="0"/>
              <a:t>(01.09)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2F220B0-6078-4658-B396-E1A8E893FB69}"/>
              </a:ext>
            </a:extLst>
          </p:cNvPr>
          <p:cNvSpPr/>
          <p:nvPr/>
        </p:nvSpPr>
        <p:spPr>
          <a:xfrm>
            <a:off x="466804" y="2191052"/>
            <a:ext cx="50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answer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solution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을 비교하여 정답 개수를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list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에 저장한다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A0532-E08E-45A5-AB2D-B017210274DE}"/>
              </a:ext>
            </a:extLst>
          </p:cNvPr>
          <p:cNvSpPr/>
          <p:nvPr/>
        </p:nvSpPr>
        <p:spPr>
          <a:xfrm>
            <a:off x="1186804" y="3308829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가장 높은 점수를 받은 사람을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A6D399-4F29-492F-8F26-2B1EFB10906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2986804" y="2731052"/>
            <a:ext cx="0" cy="57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6A066-C882-482E-898A-0D385B192A79}"/>
              </a:ext>
            </a:extLst>
          </p:cNvPr>
          <p:cNvSpPr txBox="1"/>
          <p:nvPr/>
        </p:nvSpPr>
        <p:spPr>
          <a:xfrm>
            <a:off x="2986804" y="2731052"/>
            <a:ext cx="25406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answer[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 == solution[</a:t>
            </a:r>
            <a:r>
              <a:rPr lang="en-US" altLang="ko-KR" sz="14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 % length]</a:t>
            </a:r>
          </a:p>
        </p:txBody>
      </p:sp>
    </p:spTree>
    <p:extLst>
      <p:ext uri="{BB962C8B-B14F-4D97-AF65-F5344CB8AC3E}">
        <p14:creationId xmlns:p14="http://schemas.microsoft.com/office/powerpoint/2010/main" val="425792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 err="1"/>
              <a:t>번째수</a:t>
            </a:r>
            <a:r>
              <a:rPr lang="ko-KR" altLang="en-US" dirty="0"/>
              <a:t> </a:t>
            </a:r>
            <a:r>
              <a:rPr lang="en-US" altLang="ko-KR" dirty="0"/>
              <a:t>(01.10)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39204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i ~ j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까지 자른다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39204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자른 배열을 정렬한다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39204" y="2092042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39204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배열의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번째 값을 꺼낸다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39204" y="2921931"/>
            <a:ext cx="0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4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BAC889-89EF-449A-A9AB-0AA582E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(01.11)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1F3E1-F3C7-4375-B8E7-0210E50030D0}"/>
              </a:ext>
            </a:extLst>
          </p:cNvPr>
          <p:cNvSpPr/>
          <p:nvPr/>
        </p:nvSpPr>
        <p:spPr>
          <a:xfrm>
            <a:off x="471489" y="1552042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월까지 일의 합을 구한다</a:t>
            </a:r>
            <a:endParaRPr lang="en-US" altLang="ko-KR" sz="1467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E1DC9-6A43-47AA-B3CB-30427F6E44FC}"/>
              </a:ext>
            </a:extLst>
          </p:cNvPr>
          <p:cNvSpPr/>
          <p:nvPr/>
        </p:nvSpPr>
        <p:spPr>
          <a:xfrm>
            <a:off x="476701" y="2381931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일부터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n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일까지 일의 합을 구한다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4B81A-8660-4E3D-B69A-3DEA51705F3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271489" y="2092042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3D6BA-2971-48F2-9043-7919E96E46B0}"/>
              </a:ext>
            </a:extLst>
          </p:cNvPr>
          <p:cNvSpPr/>
          <p:nvPr/>
        </p:nvSpPr>
        <p:spPr>
          <a:xfrm>
            <a:off x="471489" y="3211820"/>
            <a:ext cx="36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7" dirty="0">
                <a:solidFill>
                  <a:sysClr val="windowText" lastClr="000000"/>
                </a:solidFill>
              </a:rPr>
              <a:t>합을 </a:t>
            </a:r>
            <a:r>
              <a:rPr lang="en-US" altLang="ko-KR" sz="1467" dirty="0">
                <a:solidFill>
                  <a:sysClr val="windowText" lastClr="000000"/>
                </a:solidFill>
              </a:rPr>
              <a:t>7</a:t>
            </a:r>
            <a:r>
              <a:rPr lang="ko-KR" altLang="en-US" sz="1467" dirty="0">
                <a:solidFill>
                  <a:sysClr val="windowText" lastClr="000000"/>
                </a:solidFill>
              </a:rPr>
              <a:t>로 나눈 나머지로 요일을 구한다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4293A9-39B4-4529-8CE1-02889F0341B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271489" y="2921931"/>
            <a:ext cx="5212" cy="289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1019</Words>
  <Application>Microsoft Office PowerPoint</Application>
  <PresentationFormat>화면 슬라이드 쇼(4:3)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Inter</vt:lpstr>
      <vt:lpstr>Arial</vt:lpstr>
      <vt:lpstr>Calibri</vt:lpstr>
      <vt:lpstr>Calibri Light</vt:lpstr>
      <vt:lpstr>Office 테마</vt:lpstr>
      <vt:lpstr>크레인 인형뽑기 게임 (01.03)</vt:lpstr>
      <vt:lpstr>완주하지 못한 선수 (01.04)</vt:lpstr>
      <vt:lpstr>완주하지 못한 선수 (01.04)</vt:lpstr>
      <vt:lpstr>두 개 뽑아서 더하기 (01.04)</vt:lpstr>
      <vt:lpstr>3진법 뒤집기 (01.07)</vt:lpstr>
      <vt:lpstr>체육복 (01.08)</vt:lpstr>
      <vt:lpstr>모의고사 (01.09)</vt:lpstr>
      <vt:lpstr>K번째수 (01.10)</vt:lpstr>
      <vt:lpstr>2016년 (01.11)</vt:lpstr>
      <vt:lpstr>가운데 글자 가져오기 (01.12)</vt:lpstr>
      <vt:lpstr>나누어 떨어지는 숫자 배열 (01.12)</vt:lpstr>
      <vt:lpstr>두 정수 사이의 합 (01.13)</vt:lpstr>
      <vt:lpstr>두 정수 사이의 합 (01.14)</vt:lpstr>
      <vt:lpstr>문자열 내 p와 y의 개수 (01.15)</vt:lpstr>
      <vt:lpstr>문자열 다루기 기본 (01.15)</vt:lpstr>
      <vt:lpstr>소수 찾기 (01.16)</vt:lpstr>
      <vt:lpstr>문자열을 정수로 바꾸기 (01.17)</vt:lpstr>
      <vt:lpstr>수박수박수박수박수박수? (01.17)</vt:lpstr>
      <vt:lpstr>내적 (01.17)</vt:lpstr>
      <vt:lpstr>시저 암호 (01.17)</vt:lpstr>
      <vt:lpstr>약수의 합 (01.19)</vt:lpstr>
      <vt:lpstr>이상한 문자 만들기 (01.19)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크레인 인형뽑기 게임</dc:title>
  <dc:creator>송준희</dc:creator>
  <cp:lastModifiedBy>송준희</cp:lastModifiedBy>
  <cp:revision>160</cp:revision>
  <dcterms:created xsi:type="dcterms:W3CDTF">2021-01-03T05:29:32Z</dcterms:created>
  <dcterms:modified xsi:type="dcterms:W3CDTF">2021-01-19T09:44:01Z</dcterms:modified>
</cp:coreProperties>
</file>