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9" r:id="rId12"/>
    <p:sldId id="270" r:id="rId13"/>
    <p:sldId id="271" r:id="rId14"/>
    <p:sldId id="272" r:id="rId15"/>
    <p:sldId id="274" r:id="rId16"/>
    <p:sldId id="276" r:id="rId17"/>
    <p:sldId id="277" r:id="rId18"/>
    <p:sldId id="278" r:id="rId19"/>
    <p:sldId id="279" r:id="rId20"/>
    <p:sldId id="280" r:id="rId21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292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8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2021-01-17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9668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2021-01-17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900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6"/>
            <a:ext cx="1478756" cy="774911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6"/>
            <a:ext cx="4350544" cy="774911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2021-01-17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8195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2021-01-17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5031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7" y="2279655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7" y="6119288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2021-01-17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7651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2021-01-17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0890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8"/>
            <a:ext cx="5915025" cy="176741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2" y="2241553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2" y="3340100"/>
            <a:ext cx="2901255" cy="491278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4" y="2241553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4" y="3340100"/>
            <a:ext cx="2915543" cy="491278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2021-01-17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8783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2021-01-17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0013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2021-01-17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6782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4" y="1316571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2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2021-01-17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1088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4" y="1316571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2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2021-01-17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0757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9" y="348285"/>
            <a:ext cx="5915025" cy="5597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9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8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4DCB2C-481A-4B20-92AC-CEC756183F8E}" type="datetimeFigureOut">
              <a:rPr lang="ko-KR" altLang="en-US" smtClean="0"/>
              <a:t>2021-01-17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4" y="8475138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8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1334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크레인 인형뽑기 게임 </a:t>
            </a:r>
            <a:r>
              <a:rPr lang="en-US" altLang="ko-KR"/>
              <a:t>(01.03)</a:t>
            </a:r>
            <a:endParaRPr lang="ko-KR" altLang="en-US"/>
          </a:p>
        </p:txBody>
      </p:sp>
      <p:grpSp>
        <p:nvGrpSpPr>
          <p:cNvPr id="139" name="그룹 138">
            <a:extLst>
              <a:ext uri="{FF2B5EF4-FFF2-40B4-BE49-F238E27FC236}">
                <a16:creationId xmlns:a16="http://schemas.microsoft.com/office/drawing/2014/main" id="{0435B156-C858-4993-8288-CD8D61FC8812}"/>
              </a:ext>
            </a:extLst>
          </p:cNvPr>
          <p:cNvGrpSpPr/>
          <p:nvPr/>
        </p:nvGrpSpPr>
        <p:grpSpPr>
          <a:xfrm>
            <a:off x="371519" y="1418045"/>
            <a:ext cx="5915025" cy="6570047"/>
            <a:chOff x="132211" y="1399213"/>
            <a:chExt cx="5136076" cy="5326455"/>
          </a:xfrm>
        </p:grpSpPr>
        <p:sp>
          <p:nvSpPr>
            <p:cNvPr id="7" name="순서도: 수행의 시작/종료 6">
              <a:extLst>
                <a:ext uri="{FF2B5EF4-FFF2-40B4-BE49-F238E27FC236}">
                  <a16:creationId xmlns:a16="http://schemas.microsoft.com/office/drawing/2014/main" id="{08BF71BA-890E-47DA-A047-C46D68C291BC}"/>
                </a:ext>
              </a:extLst>
            </p:cNvPr>
            <p:cNvSpPr/>
            <p:nvPr/>
          </p:nvSpPr>
          <p:spPr>
            <a:xfrm>
              <a:off x="769732" y="1399213"/>
              <a:ext cx="1755397" cy="232794"/>
            </a:xfrm>
            <a:prstGeom prst="flowChartTermina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>
                  <a:solidFill>
                    <a:sysClr val="windowText" lastClr="000000"/>
                  </a:solidFill>
                </a:rPr>
                <a:t>stack</a:t>
              </a:r>
              <a:r>
                <a:rPr lang="ko-KR" altLang="en-US" sz="1467">
                  <a:solidFill>
                    <a:sysClr val="windowText" lastClr="000000"/>
                  </a:solidFill>
                </a:rPr>
                <a:t>을 생성한다</a:t>
              </a: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56BA433F-7E84-4053-A00F-A1C463A4514D}"/>
                </a:ext>
              </a:extLst>
            </p:cNvPr>
            <p:cNvSpPr/>
            <p:nvPr/>
          </p:nvSpPr>
          <p:spPr>
            <a:xfrm>
              <a:off x="567430" y="2100125"/>
              <a:ext cx="2160000" cy="27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>
                  <a:solidFill>
                    <a:sysClr val="windowText" lastClr="000000"/>
                  </a:solidFill>
                </a:rPr>
                <a:t>moves</a:t>
              </a:r>
              <a:r>
                <a:rPr lang="ko-KR" altLang="en-US" sz="1467">
                  <a:solidFill>
                    <a:sysClr val="windowText" lastClr="000000"/>
                  </a:solidFill>
                </a:rPr>
                <a:t>에 있는 값을 가져온다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2F8A3E4-6332-4CD0-90A9-E0C2574E822D}"/>
                </a:ext>
              </a:extLst>
            </p:cNvPr>
            <p:cNvSpPr/>
            <p:nvPr/>
          </p:nvSpPr>
          <p:spPr>
            <a:xfrm>
              <a:off x="567430" y="2555088"/>
              <a:ext cx="2160000" cy="27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>
                  <a:solidFill>
                    <a:sysClr val="windowText" lastClr="000000"/>
                  </a:solidFill>
                </a:rPr>
                <a:t>board</a:t>
              </a:r>
              <a:r>
                <a:rPr lang="ko-KR" altLang="en-US" sz="1467">
                  <a:solidFill>
                    <a:sysClr val="windowText" lastClr="000000"/>
                  </a:solidFill>
                </a:rPr>
                <a:t>에서 </a:t>
              </a:r>
              <a:r>
                <a:rPr lang="en-US" altLang="ko-KR" sz="1467">
                  <a:solidFill>
                    <a:sysClr val="windowText" lastClr="000000"/>
                  </a:solidFill>
                </a:rPr>
                <a:t>doll</a:t>
              </a:r>
              <a:r>
                <a:rPr lang="ko-KR" altLang="en-US" sz="1467">
                  <a:solidFill>
                    <a:sysClr val="windowText" lastClr="000000"/>
                  </a:solidFill>
                </a:rPr>
                <a:t>을 꺼낸다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801CB388-C6B5-479F-8D99-7BAB9FF02C5B}"/>
                </a:ext>
              </a:extLst>
            </p:cNvPr>
            <p:cNvSpPr/>
            <p:nvPr/>
          </p:nvSpPr>
          <p:spPr>
            <a:xfrm>
              <a:off x="369115" y="3010052"/>
              <a:ext cx="4479721" cy="21192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67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192B3735-DADB-4B06-960F-E117E06A1146}"/>
                </a:ext>
              </a:extLst>
            </p:cNvPr>
            <p:cNvSpPr/>
            <p:nvPr/>
          </p:nvSpPr>
          <p:spPr>
            <a:xfrm>
              <a:off x="1287430" y="4398496"/>
              <a:ext cx="720000" cy="27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>
                  <a:solidFill>
                    <a:sysClr val="windowText" lastClr="000000"/>
                  </a:solidFill>
                </a:rPr>
                <a:t>push()</a:t>
              </a:r>
              <a:endParaRPr lang="ko-KR" altLang="en-US" sz="1467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다이아몬드 12">
              <a:extLst>
                <a:ext uri="{FF2B5EF4-FFF2-40B4-BE49-F238E27FC236}">
                  <a16:creationId xmlns:a16="http://schemas.microsoft.com/office/drawing/2014/main" id="{A751D41E-29CA-4739-B1C4-4D39E17AED03}"/>
                </a:ext>
              </a:extLst>
            </p:cNvPr>
            <p:cNvSpPr/>
            <p:nvPr/>
          </p:nvSpPr>
          <p:spPr>
            <a:xfrm>
              <a:off x="567430" y="3117522"/>
              <a:ext cx="2160000" cy="405000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>
                  <a:solidFill>
                    <a:sysClr val="windowText" lastClr="000000"/>
                  </a:solidFill>
                </a:rPr>
                <a:t>doll == 0</a:t>
              </a:r>
              <a:endParaRPr lang="ko-KR" altLang="en-US" sz="1467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A8595C4-BAEE-4015-98EC-226B60482EF1}"/>
                </a:ext>
              </a:extLst>
            </p:cNvPr>
            <p:cNvSpPr/>
            <p:nvPr/>
          </p:nvSpPr>
          <p:spPr>
            <a:xfrm>
              <a:off x="567430" y="5316011"/>
              <a:ext cx="2160000" cy="27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67">
                  <a:solidFill>
                    <a:sysClr val="windowText" lastClr="000000"/>
                  </a:solidFill>
                </a:rPr>
                <a:t>결과값을 </a:t>
              </a:r>
              <a:r>
                <a:rPr lang="en-US" altLang="ko-KR" sz="1467">
                  <a:solidFill>
                    <a:sysClr val="windowText" lastClr="000000"/>
                  </a:solidFill>
                </a:rPr>
                <a:t>answer</a:t>
              </a:r>
              <a:r>
                <a:rPr lang="ko-KR" altLang="en-US" sz="1467">
                  <a:solidFill>
                    <a:sysClr val="windowText" lastClr="000000"/>
                  </a:solidFill>
                </a:rPr>
                <a:t>에 더한다</a:t>
              </a:r>
            </a:p>
          </p:txBody>
        </p:sp>
        <p:sp>
          <p:nvSpPr>
            <p:cNvPr id="15" name="다이아몬드 14">
              <a:extLst>
                <a:ext uri="{FF2B5EF4-FFF2-40B4-BE49-F238E27FC236}">
                  <a16:creationId xmlns:a16="http://schemas.microsoft.com/office/drawing/2014/main" id="{275EFA26-C4ED-4D78-983D-18139B2BA751}"/>
                </a:ext>
              </a:extLst>
            </p:cNvPr>
            <p:cNvSpPr/>
            <p:nvPr/>
          </p:nvSpPr>
          <p:spPr>
            <a:xfrm>
              <a:off x="567430" y="3748727"/>
              <a:ext cx="2160000" cy="405000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>
                  <a:solidFill>
                    <a:sysClr val="windowText" lastClr="000000"/>
                  </a:solidFill>
                </a:rPr>
                <a:t>doll == peek()</a:t>
              </a:r>
              <a:endParaRPr lang="ko-KR" altLang="en-US" sz="1467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8CEB7F9A-BE33-4500-876F-9A6BF4EC6CC8}"/>
                </a:ext>
              </a:extLst>
            </p:cNvPr>
            <p:cNvCxnSpPr>
              <a:cxnSpLocks/>
              <a:stCxn id="7" idx="2"/>
              <a:endCxn id="8" idx="0"/>
            </p:cNvCxnSpPr>
            <p:nvPr/>
          </p:nvCxnSpPr>
          <p:spPr>
            <a:xfrm flipH="1">
              <a:off x="1647430" y="1632007"/>
              <a:ext cx="1" cy="46811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01347C76-AF76-4DD7-88E4-B966E34A1E50}"/>
                </a:ext>
              </a:extLst>
            </p:cNvPr>
            <p:cNvCxnSpPr>
              <a:cxnSpLocks/>
              <a:stCxn id="8" idx="2"/>
              <a:endCxn id="9" idx="0"/>
            </p:cNvCxnSpPr>
            <p:nvPr/>
          </p:nvCxnSpPr>
          <p:spPr>
            <a:xfrm>
              <a:off x="1647430" y="2370125"/>
              <a:ext cx="0" cy="1849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7E7225D4-E294-4A91-9BDA-54F722536AA4}"/>
                </a:ext>
              </a:extLst>
            </p:cNvPr>
            <p:cNvCxnSpPr>
              <a:cxnSpLocks/>
              <a:stCxn id="13" idx="2"/>
              <a:endCxn id="15" idx="0"/>
            </p:cNvCxnSpPr>
            <p:nvPr/>
          </p:nvCxnSpPr>
          <p:spPr>
            <a:xfrm>
              <a:off x="1647430" y="3522522"/>
              <a:ext cx="0" cy="22620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25404D5A-E614-411F-AC03-0B17E7C40A41}"/>
                </a:ext>
              </a:extLst>
            </p:cNvPr>
            <p:cNvCxnSpPr>
              <a:cxnSpLocks/>
              <a:stCxn id="15" idx="2"/>
              <a:endCxn id="12" idx="0"/>
            </p:cNvCxnSpPr>
            <p:nvPr/>
          </p:nvCxnSpPr>
          <p:spPr>
            <a:xfrm>
              <a:off x="1647430" y="4153727"/>
              <a:ext cx="0" cy="24476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BB8A8A28-3585-4970-B531-E8485AFBA0D5}"/>
                </a:ext>
              </a:extLst>
            </p:cNvPr>
            <p:cNvCxnSpPr>
              <a:cxnSpLocks/>
              <a:stCxn id="12" idx="2"/>
              <a:endCxn id="14" idx="0"/>
            </p:cNvCxnSpPr>
            <p:nvPr/>
          </p:nvCxnSpPr>
          <p:spPr>
            <a:xfrm>
              <a:off x="1647430" y="4668496"/>
              <a:ext cx="0" cy="64751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순서도: 수행의 시작/종료 31">
              <a:extLst>
                <a:ext uri="{FF2B5EF4-FFF2-40B4-BE49-F238E27FC236}">
                  <a16:creationId xmlns:a16="http://schemas.microsoft.com/office/drawing/2014/main" id="{EF2E2EA0-5CC6-463D-84AA-29DC54EC4780}"/>
                </a:ext>
              </a:extLst>
            </p:cNvPr>
            <p:cNvSpPr/>
            <p:nvPr/>
          </p:nvSpPr>
          <p:spPr>
            <a:xfrm>
              <a:off x="769732" y="6492874"/>
              <a:ext cx="1755397" cy="232794"/>
            </a:xfrm>
            <a:prstGeom prst="flowChartTermina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>
                  <a:solidFill>
                    <a:sysClr val="windowText" lastClr="000000"/>
                  </a:solidFill>
                </a:rPr>
                <a:t>answer </a:t>
              </a:r>
              <a:r>
                <a:rPr lang="ko-KR" altLang="en-US" sz="1467">
                  <a:solidFill>
                    <a:sysClr val="windowText" lastClr="000000"/>
                  </a:solidFill>
                </a:rPr>
                <a:t>출력</a:t>
              </a:r>
            </a:p>
          </p:txBody>
        </p:sp>
        <p:cxnSp>
          <p:nvCxnSpPr>
            <p:cNvPr id="41" name="연결선: 꺾임 40">
              <a:extLst>
                <a:ext uri="{FF2B5EF4-FFF2-40B4-BE49-F238E27FC236}">
                  <a16:creationId xmlns:a16="http://schemas.microsoft.com/office/drawing/2014/main" id="{23D55790-7BB7-4304-88B0-A2D6BFA63544}"/>
                </a:ext>
              </a:extLst>
            </p:cNvPr>
            <p:cNvCxnSpPr>
              <a:cxnSpLocks/>
              <a:stCxn id="13" idx="3"/>
            </p:cNvCxnSpPr>
            <p:nvPr/>
          </p:nvCxnSpPr>
          <p:spPr>
            <a:xfrm flipH="1">
              <a:off x="1647429" y="3320022"/>
              <a:ext cx="1080001" cy="1592405"/>
            </a:xfrm>
            <a:prstGeom prst="bentConnector4">
              <a:avLst>
                <a:gd name="adj1" fmla="val -84861"/>
                <a:gd name="adj2" fmla="val 100084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0C20D7CF-3C13-4C8B-B5B7-291A48C695E1}"/>
                </a:ext>
              </a:extLst>
            </p:cNvPr>
            <p:cNvSpPr/>
            <p:nvPr/>
          </p:nvSpPr>
          <p:spPr>
            <a:xfrm>
              <a:off x="4007768" y="3816227"/>
              <a:ext cx="720000" cy="27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>
                  <a:solidFill>
                    <a:sysClr val="windowText" lastClr="000000"/>
                  </a:solidFill>
                </a:rPr>
                <a:t>pop()</a:t>
              </a:r>
              <a:endParaRPr lang="ko-KR" altLang="en-US" sz="1467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17A530A3-5E98-4509-B093-1030F7A05A90}"/>
                </a:ext>
              </a:extLst>
            </p:cNvPr>
            <p:cNvCxnSpPr>
              <a:cxnSpLocks/>
              <a:stCxn id="15" idx="3"/>
              <a:endCxn id="46" idx="1"/>
            </p:cNvCxnSpPr>
            <p:nvPr/>
          </p:nvCxnSpPr>
          <p:spPr>
            <a:xfrm>
              <a:off x="2727430" y="3951227"/>
              <a:ext cx="12803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연결선: 꺾임 50">
              <a:extLst>
                <a:ext uri="{FF2B5EF4-FFF2-40B4-BE49-F238E27FC236}">
                  <a16:creationId xmlns:a16="http://schemas.microsoft.com/office/drawing/2014/main" id="{5EC7A97D-F522-48EC-A85D-ABBF15B938A2}"/>
                </a:ext>
              </a:extLst>
            </p:cNvPr>
            <p:cNvCxnSpPr>
              <a:cxnSpLocks/>
              <a:stCxn id="46" idx="2"/>
            </p:cNvCxnSpPr>
            <p:nvPr/>
          </p:nvCxnSpPr>
          <p:spPr>
            <a:xfrm rot="5400000">
              <a:off x="2527706" y="3205949"/>
              <a:ext cx="959784" cy="2720340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F3C3569E-B45E-49B7-B725-28A4D411479B}"/>
                </a:ext>
              </a:extLst>
            </p:cNvPr>
            <p:cNvSpPr txBox="1"/>
            <p:nvPr/>
          </p:nvSpPr>
          <p:spPr>
            <a:xfrm>
              <a:off x="2747498" y="3086652"/>
              <a:ext cx="981671" cy="261623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/>
                <a:t>true: return</a:t>
              </a:r>
              <a:r>
                <a:rPr lang="ko-KR" altLang="en-US" sz="1467"/>
                <a:t> </a:t>
              </a:r>
              <a:r>
                <a:rPr lang="en-US" altLang="ko-KR" sz="1467"/>
                <a:t>0</a:t>
              </a:r>
              <a:endParaRPr lang="ko-KR" altLang="en-US" sz="1467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AF4543BB-5A20-4492-80B5-D4E60C058C6E}"/>
                </a:ext>
              </a:extLst>
            </p:cNvPr>
            <p:cNvSpPr txBox="1"/>
            <p:nvPr/>
          </p:nvSpPr>
          <p:spPr>
            <a:xfrm>
              <a:off x="1647430" y="4653468"/>
              <a:ext cx="622560" cy="261623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/>
                <a:t>return 0</a:t>
              </a:r>
              <a:endParaRPr lang="ko-KR" altLang="en-US" sz="1467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52F8E9B-0739-462C-A87C-6EDB5369E942}"/>
                </a:ext>
              </a:extLst>
            </p:cNvPr>
            <p:cNvSpPr txBox="1"/>
            <p:nvPr/>
          </p:nvSpPr>
          <p:spPr>
            <a:xfrm>
              <a:off x="2693158" y="3730873"/>
              <a:ext cx="981671" cy="261623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/>
                <a:t>true: return 2</a:t>
              </a:r>
              <a:endParaRPr lang="ko-KR" altLang="en-US" sz="1467"/>
            </a:p>
          </p:txBody>
        </p:sp>
        <p:cxnSp>
          <p:nvCxnSpPr>
            <p:cNvPr id="86" name="직선 화살표 연결선 85">
              <a:extLst>
                <a:ext uri="{FF2B5EF4-FFF2-40B4-BE49-F238E27FC236}">
                  <a16:creationId xmlns:a16="http://schemas.microsoft.com/office/drawing/2014/main" id="{CE2DFBCF-BCCF-4D52-9C97-2FCD5C7232DE}"/>
                </a:ext>
              </a:extLst>
            </p:cNvPr>
            <p:cNvCxnSpPr>
              <a:cxnSpLocks/>
              <a:stCxn id="9" idx="2"/>
              <a:endCxn id="13" idx="0"/>
            </p:cNvCxnSpPr>
            <p:nvPr/>
          </p:nvCxnSpPr>
          <p:spPr>
            <a:xfrm>
              <a:off x="1647430" y="2825088"/>
              <a:ext cx="0" cy="29243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연결선: 꺾임 111">
              <a:extLst>
                <a:ext uri="{FF2B5EF4-FFF2-40B4-BE49-F238E27FC236}">
                  <a16:creationId xmlns:a16="http://schemas.microsoft.com/office/drawing/2014/main" id="{F168CE4F-6570-4C72-BA33-4A998CB541D5}"/>
                </a:ext>
              </a:extLst>
            </p:cNvPr>
            <p:cNvCxnSpPr>
              <a:cxnSpLocks/>
              <a:stCxn id="126" idx="3"/>
            </p:cNvCxnSpPr>
            <p:nvPr/>
          </p:nvCxnSpPr>
          <p:spPr>
            <a:xfrm flipV="1">
              <a:off x="3162649" y="1840899"/>
              <a:ext cx="2105638" cy="4198543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직선 화살표 연결선 119">
              <a:extLst>
                <a:ext uri="{FF2B5EF4-FFF2-40B4-BE49-F238E27FC236}">
                  <a16:creationId xmlns:a16="http://schemas.microsoft.com/office/drawing/2014/main" id="{6A4B3265-604A-4DEC-BCE3-35600FFC3CE8}"/>
                </a:ext>
              </a:extLst>
            </p:cNvPr>
            <p:cNvCxnSpPr/>
            <p:nvPr/>
          </p:nvCxnSpPr>
          <p:spPr>
            <a:xfrm flipH="1">
              <a:off x="1647428" y="1840899"/>
              <a:ext cx="362085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다이아몬드 125">
              <a:extLst>
                <a:ext uri="{FF2B5EF4-FFF2-40B4-BE49-F238E27FC236}">
                  <a16:creationId xmlns:a16="http://schemas.microsoft.com/office/drawing/2014/main" id="{D7063E77-5FDF-444B-97DF-FBDDEFA55BCC}"/>
                </a:ext>
              </a:extLst>
            </p:cNvPr>
            <p:cNvSpPr/>
            <p:nvPr/>
          </p:nvSpPr>
          <p:spPr>
            <a:xfrm>
              <a:off x="132211" y="5836942"/>
              <a:ext cx="3030438" cy="405000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>
                  <a:solidFill>
                    <a:sysClr val="windowText" lastClr="000000"/>
                  </a:solidFill>
                </a:rPr>
                <a:t>index == moves.length</a:t>
              </a:r>
              <a:endParaRPr lang="ko-KR" altLang="en-US" sz="1467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29" name="직선 화살표 연결선 128">
              <a:extLst>
                <a:ext uri="{FF2B5EF4-FFF2-40B4-BE49-F238E27FC236}">
                  <a16:creationId xmlns:a16="http://schemas.microsoft.com/office/drawing/2014/main" id="{43C554C1-82B8-4674-837B-58DF29BECCDD}"/>
                </a:ext>
              </a:extLst>
            </p:cNvPr>
            <p:cNvCxnSpPr>
              <a:cxnSpLocks/>
              <a:stCxn id="14" idx="2"/>
              <a:endCxn id="126" idx="0"/>
            </p:cNvCxnSpPr>
            <p:nvPr/>
          </p:nvCxnSpPr>
          <p:spPr>
            <a:xfrm>
              <a:off x="1647430" y="5586011"/>
              <a:ext cx="0" cy="25093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직선 화살표 연결선 130">
              <a:extLst>
                <a:ext uri="{FF2B5EF4-FFF2-40B4-BE49-F238E27FC236}">
                  <a16:creationId xmlns:a16="http://schemas.microsoft.com/office/drawing/2014/main" id="{9D362C9B-35D9-425F-8475-5FE1ACA5907A}"/>
                </a:ext>
              </a:extLst>
            </p:cNvPr>
            <p:cNvCxnSpPr>
              <a:cxnSpLocks/>
              <a:stCxn id="126" idx="2"/>
              <a:endCxn id="32" idx="0"/>
            </p:cNvCxnSpPr>
            <p:nvPr/>
          </p:nvCxnSpPr>
          <p:spPr>
            <a:xfrm>
              <a:off x="1647430" y="6241942"/>
              <a:ext cx="1" cy="25093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9CB09999-AE86-4A07-96CE-BF7BFA829F70}"/>
                </a:ext>
              </a:extLst>
            </p:cNvPr>
            <p:cNvSpPr txBox="1"/>
            <p:nvPr/>
          </p:nvSpPr>
          <p:spPr>
            <a:xfrm>
              <a:off x="3257463" y="5839129"/>
              <a:ext cx="391393" cy="261623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/>
                <a:t>false</a:t>
              </a:r>
              <a:endParaRPr lang="ko-KR" altLang="en-US" sz="1467"/>
            </a:p>
          </p:txBody>
        </p:sp>
      </p:grpSp>
    </p:spTree>
    <p:extLst>
      <p:ext uri="{BB962C8B-B14F-4D97-AF65-F5344CB8AC3E}">
        <p14:creationId xmlns:p14="http://schemas.microsoft.com/office/powerpoint/2010/main" val="3953311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가운데 글자 가져오기 </a:t>
            </a:r>
            <a:r>
              <a:rPr lang="en-US" altLang="ko-KR" dirty="0"/>
              <a:t>(01.12)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21F3E1-F3C7-4375-B8E7-0210E50030D0}"/>
              </a:ext>
            </a:extLst>
          </p:cNvPr>
          <p:cNvSpPr/>
          <p:nvPr/>
        </p:nvSpPr>
        <p:spPr>
          <a:xfrm>
            <a:off x="471489" y="1552042"/>
            <a:ext cx="288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주어진 단어의 길이를 구한다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.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074B81A-8660-4E3D-B69A-3DEA51705F3F}"/>
              </a:ext>
            </a:extLst>
          </p:cNvPr>
          <p:cNvCxnSpPr>
            <a:cxnSpLocks/>
            <a:stCxn id="7" idx="2"/>
            <a:endCxn id="12" idx="0"/>
          </p:cNvCxnSpPr>
          <p:nvPr/>
        </p:nvCxnSpPr>
        <p:spPr>
          <a:xfrm>
            <a:off x="1911489" y="2092042"/>
            <a:ext cx="4879" cy="2902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83D6BA-2971-48F2-9043-7919E96E46B0}"/>
              </a:ext>
            </a:extLst>
          </p:cNvPr>
          <p:cNvSpPr/>
          <p:nvPr/>
        </p:nvSpPr>
        <p:spPr>
          <a:xfrm>
            <a:off x="651489" y="3211820"/>
            <a:ext cx="252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가운데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2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글자를 가져온다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54293A9-39B4-4529-8CE1-02889F0341B3}"/>
              </a:ext>
            </a:extLst>
          </p:cNvPr>
          <p:cNvCxnSpPr>
            <a:cxnSpLocks/>
            <a:stCxn id="12" idx="2"/>
            <a:endCxn id="10" idx="0"/>
          </p:cNvCxnSpPr>
          <p:nvPr/>
        </p:nvCxnSpPr>
        <p:spPr>
          <a:xfrm flipH="1">
            <a:off x="1911489" y="2881820"/>
            <a:ext cx="4879" cy="33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다이아몬드 11">
            <a:extLst>
              <a:ext uri="{FF2B5EF4-FFF2-40B4-BE49-F238E27FC236}">
                <a16:creationId xmlns:a16="http://schemas.microsoft.com/office/drawing/2014/main" id="{96FC0D46-A6B7-46AB-96DB-13AE780FEF19}"/>
              </a:ext>
            </a:extLst>
          </p:cNvPr>
          <p:cNvSpPr/>
          <p:nvPr/>
        </p:nvSpPr>
        <p:spPr>
          <a:xfrm>
            <a:off x="481247" y="2382263"/>
            <a:ext cx="2870242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길이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== 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짝수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F3AAD26-19AE-4239-9C72-E47B513778B0}"/>
              </a:ext>
            </a:extLst>
          </p:cNvPr>
          <p:cNvSpPr/>
          <p:nvPr/>
        </p:nvSpPr>
        <p:spPr>
          <a:xfrm>
            <a:off x="3686511" y="3211820"/>
            <a:ext cx="252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가운데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1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글자를 가져온다</a:t>
            </a:r>
          </a:p>
        </p:txBody>
      </p: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8ACEF592-1C11-4A57-B5E7-30B014CFC1DB}"/>
              </a:ext>
            </a:extLst>
          </p:cNvPr>
          <p:cNvCxnSpPr>
            <a:stCxn id="12" idx="3"/>
            <a:endCxn id="14" idx="0"/>
          </p:cNvCxnSpPr>
          <p:nvPr/>
        </p:nvCxnSpPr>
        <p:spPr>
          <a:xfrm>
            <a:off x="3351489" y="2632042"/>
            <a:ext cx="1595022" cy="57977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A5C5224-5C5E-4F1E-A524-04C3D097A28A}"/>
              </a:ext>
            </a:extLst>
          </p:cNvPr>
          <p:cNvSpPr txBox="1"/>
          <p:nvPr/>
        </p:nvSpPr>
        <p:spPr>
          <a:xfrm>
            <a:off x="1911489" y="2844042"/>
            <a:ext cx="492444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true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EBCCA47-BF63-4A15-9AE5-94B0A0A37DAF}"/>
              </a:ext>
            </a:extLst>
          </p:cNvPr>
          <p:cNvSpPr txBox="1"/>
          <p:nvPr/>
        </p:nvSpPr>
        <p:spPr>
          <a:xfrm>
            <a:off x="3429000" y="2344153"/>
            <a:ext cx="524182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false</a:t>
            </a:r>
          </a:p>
        </p:txBody>
      </p:sp>
      <p:sp>
        <p:nvSpPr>
          <p:cNvPr id="13" name="제목 3">
            <a:extLst>
              <a:ext uri="{FF2B5EF4-FFF2-40B4-BE49-F238E27FC236}">
                <a16:creationId xmlns:a16="http://schemas.microsoft.com/office/drawing/2014/main" id="{7134F110-DA88-4386-AB4F-C279E8AAD111}"/>
              </a:ext>
            </a:extLst>
          </p:cNvPr>
          <p:cNvSpPr txBox="1">
            <a:spLocks/>
          </p:cNvSpPr>
          <p:nvPr/>
        </p:nvSpPr>
        <p:spPr>
          <a:xfrm>
            <a:off x="471489" y="4686034"/>
            <a:ext cx="5915025" cy="5597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같은 숫자는 싫어 </a:t>
            </a:r>
            <a:r>
              <a:rPr lang="en-US" altLang="ko-KR"/>
              <a:t>(01.12)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73CEE34-6ECD-43D4-9AC2-9074137EAB4F}"/>
              </a:ext>
            </a:extLst>
          </p:cNvPr>
          <p:cNvSpPr/>
          <p:nvPr/>
        </p:nvSpPr>
        <p:spPr>
          <a:xfrm>
            <a:off x="1021247" y="5889791"/>
            <a:ext cx="288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Stack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을 생성한다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002330AA-B1A2-4B73-AD4F-092C319F93BD}"/>
              </a:ext>
            </a:extLst>
          </p:cNvPr>
          <p:cNvCxnSpPr>
            <a:cxnSpLocks/>
            <a:stCxn id="15" idx="2"/>
            <a:endCxn id="22" idx="0"/>
          </p:cNvCxnSpPr>
          <p:nvPr/>
        </p:nvCxnSpPr>
        <p:spPr>
          <a:xfrm>
            <a:off x="2461247" y="6429791"/>
            <a:ext cx="0" cy="2902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CEA7CD4-8EBA-422C-B98B-E5965652B463}"/>
              </a:ext>
            </a:extLst>
          </p:cNvPr>
          <p:cNvSpPr/>
          <p:nvPr/>
        </p:nvSpPr>
        <p:spPr>
          <a:xfrm>
            <a:off x="1201247" y="7549569"/>
            <a:ext cx="252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Stack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에 값을 넣는다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3FCCD7ED-A4DA-4178-82BB-439A592843FF}"/>
              </a:ext>
            </a:extLst>
          </p:cNvPr>
          <p:cNvCxnSpPr>
            <a:cxnSpLocks/>
            <a:stCxn id="22" idx="2"/>
            <a:endCxn id="20" idx="0"/>
          </p:cNvCxnSpPr>
          <p:nvPr/>
        </p:nvCxnSpPr>
        <p:spPr>
          <a:xfrm>
            <a:off x="2461247" y="7219569"/>
            <a:ext cx="0" cy="33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다이아몬드 21">
            <a:extLst>
              <a:ext uri="{FF2B5EF4-FFF2-40B4-BE49-F238E27FC236}">
                <a16:creationId xmlns:a16="http://schemas.microsoft.com/office/drawing/2014/main" id="{C8962AA6-1E22-4394-91FD-3AF57BAAC7A7}"/>
              </a:ext>
            </a:extLst>
          </p:cNvPr>
          <p:cNvSpPr/>
          <p:nvPr/>
        </p:nvSpPr>
        <p:spPr>
          <a:xfrm>
            <a:off x="481247" y="6720012"/>
            <a:ext cx="3960000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Stack.peek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() == 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]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18C2F7F-7CCE-4881-9B23-F2A1C13CEAF3}"/>
              </a:ext>
            </a:extLst>
          </p:cNvPr>
          <p:cNvSpPr txBox="1"/>
          <p:nvPr/>
        </p:nvSpPr>
        <p:spPr>
          <a:xfrm>
            <a:off x="2527469" y="7181791"/>
            <a:ext cx="49244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16401856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나누어 떨어지는 숫자 배열 </a:t>
            </a:r>
            <a:r>
              <a:rPr lang="en-US" altLang="ko-KR" dirty="0"/>
              <a:t>(01.12)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21F3E1-F3C7-4375-B8E7-0210E50030D0}"/>
              </a:ext>
            </a:extLst>
          </p:cNvPr>
          <p:cNvSpPr/>
          <p:nvPr/>
        </p:nvSpPr>
        <p:spPr>
          <a:xfrm>
            <a:off x="1021247" y="1552042"/>
            <a:ext cx="288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List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를 생성한다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074B81A-8660-4E3D-B69A-3DEA51705F3F}"/>
              </a:ext>
            </a:extLst>
          </p:cNvPr>
          <p:cNvCxnSpPr>
            <a:cxnSpLocks/>
            <a:stCxn id="7" idx="2"/>
            <a:endCxn id="12" idx="0"/>
          </p:cNvCxnSpPr>
          <p:nvPr/>
        </p:nvCxnSpPr>
        <p:spPr>
          <a:xfrm>
            <a:off x="2461247" y="2092042"/>
            <a:ext cx="0" cy="2902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83D6BA-2971-48F2-9043-7919E96E46B0}"/>
              </a:ext>
            </a:extLst>
          </p:cNvPr>
          <p:cNvSpPr/>
          <p:nvPr/>
        </p:nvSpPr>
        <p:spPr>
          <a:xfrm>
            <a:off x="1201247" y="3211820"/>
            <a:ext cx="252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List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에 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]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를 넣는다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54293A9-39B4-4529-8CE1-02889F0341B3}"/>
              </a:ext>
            </a:extLst>
          </p:cNvPr>
          <p:cNvCxnSpPr>
            <a:cxnSpLocks/>
            <a:stCxn id="12" idx="2"/>
            <a:endCxn id="10" idx="0"/>
          </p:cNvCxnSpPr>
          <p:nvPr/>
        </p:nvCxnSpPr>
        <p:spPr>
          <a:xfrm>
            <a:off x="2461247" y="2881820"/>
            <a:ext cx="0" cy="33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다이아몬드 11">
            <a:extLst>
              <a:ext uri="{FF2B5EF4-FFF2-40B4-BE49-F238E27FC236}">
                <a16:creationId xmlns:a16="http://schemas.microsoft.com/office/drawing/2014/main" id="{96FC0D46-A6B7-46AB-96DB-13AE780FEF19}"/>
              </a:ext>
            </a:extLst>
          </p:cNvPr>
          <p:cNvSpPr/>
          <p:nvPr/>
        </p:nvSpPr>
        <p:spPr>
          <a:xfrm>
            <a:off x="481247" y="2382263"/>
            <a:ext cx="3960000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]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%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divisor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==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A5C5224-5C5E-4F1E-A524-04C3D097A28A}"/>
              </a:ext>
            </a:extLst>
          </p:cNvPr>
          <p:cNvSpPr txBox="1"/>
          <p:nvPr/>
        </p:nvSpPr>
        <p:spPr>
          <a:xfrm>
            <a:off x="2527469" y="2844042"/>
            <a:ext cx="49244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true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4B8D90F-2CF5-4B2D-8727-651E00584F3D}"/>
              </a:ext>
            </a:extLst>
          </p:cNvPr>
          <p:cNvSpPr/>
          <p:nvPr/>
        </p:nvSpPr>
        <p:spPr>
          <a:xfrm>
            <a:off x="1201247" y="4081820"/>
            <a:ext cx="252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List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가 비었으면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-1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을 넣는다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ED0F8F0-9C0F-4895-BF66-4A0D7D2AC6CF}"/>
              </a:ext>
            </a:extLst>
          </p:cNvPr>
          <p:cNvCxnSpPr>
            <a:cxnSpLocks/>
            <a:stCxn id="10" idx="2"/>
            <a:endCxn id="13" idx="0"/>
          </p:cNvCxnSpPr>
          <p:nvPr/>
        </p:nvCxnSpPr>
        <p:spPr>
          <a:xfrm>
            <a:off x="2461247" y="3751820"/>
            <a:ext cx="0" cy="33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7DA5EF4-11C6-41D8-94BD-033F848EAD82}"/>
              </a:ext>
            </a:extLst>
          </p:cNvPr>
          <p:cNvSpPr/>
          <p:nvPr/>
        </p:nvSpPr>
        <p:spPr>
          <a:xfrm>
            <a:off x="1201247" y="4951820"/>
            <a:ext cx="252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List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를 정렬한다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F7A9D26D-859E-4E31-93BC-30D4D1E6C9FC}"/>
              </a:ext>
            </a:extLst>
          </p:cNvPr>
          <p:cNvCxnSpPr>
            <a:cxnSpLocks/>
            <a:stCxn id="13" idx="2"/>
            <a:endCxn id="16" idx="0"/>
          </p:cNvCxnSpPr>
          <p:nvPr/>
        </p:nvCxnSpPr>
        <p:spPr>
          <a:xfrm>
            <a:off x="2461247" y="4621820"/>
            <a:ext cx="0" cy="33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9093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두 정수 사이의 합 </a:t>
            </a:r>
            <a:r>
              <a:rPr lang="en-US" altLang="ko-KR" dirty="0"/>
              <a:t>(01.13)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21F3E1-F3C7-4375-B8E7-0210E50030D0}"/>
              </a:ext>
            </a:extLst>
          </p:cNvPr>
          <p:cNvSpPr/>
          <p:nvPr/>
        </p:nvSpPr>
        <p:spPr>
          <a:xfrm>
            <a:off x="824520" y="1552042"/>
            <a:ext cx="288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두 정수를 입력한다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074B81A-8660-4E3D-B69A-3DEA51705F3F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>
            <a:off x="2264520" y="2092042"/>
            <a:ext cx="0" cy="310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83D6BA-2971-48F2-9043-7919E96E46B0}"/>
              </a:ext>
            </a:extLst>
          </p:cNvPr>
          <p:cNvSpPr/>
          <p:nvPr/>
        </p:nvSpPr>
        <p:spPr>
          <a:xfrm>
            <a:off x="824520" y="2402151"/>
            <a:ext cx="288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입력 받은 두 정수의 합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* 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개수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/ 2</a:t>
            </a:r>
            <a:endParaRPr lang="ko-KR" altLang="en-US" sz="1467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49119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두 정수 사이의 합 </a:t>
            </a:r>
            <a:r>
              <a:rPr lang="en-US" altLang="ko-KR" dirty="0"/>
              <a:t>(01.14)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21F3E1-F3C7-4375-B8E7-0210E50030D0}"/>
              </a:ext>
            </a:extLst>
          </p:cNvPr>
          <p:cNvSpPr/>
          <p:nvPr/>
        </p:nvSpPr>
        <p:spPr>
          <a:xfrm>
            <a:off x="1719776" y="1532278"/>
            <a:ext cx="288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문자열 배열을 입력 받는다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074B81A-8660-4E3D-B69A-3DEA51705F3F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>
            <a:off x="3159776" y="2072278"/>
            <a:ext cx="0" cy="3298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83D6BA-2971-48F2-9043-7919E96E46B0}"/>
              </a:ext>
            </a:extLst>
          </p:cNvPr>
          <p:cNvSpPr/>
          <p:nvPr/>
        </p:nvSpPr>
        <p:spPr>
          <a:xfrm>
            <a:off x="639776" y="2402151"/>
            <a:ext cx="504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Map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을 이용하여 문자열의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번째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index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를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Key</a:t>
            </a:r>
          </a:p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List&lt;String&gt;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을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Value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로 설정하고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List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에 문자열을 저장한다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442E58E-BB09-41E1-A323-31289011A97C}"/>
              </a:ext>
            </a:extLst>
          </p:cNvPr>
          <p:cNvSpPr/>
          <p:nvPr/>
        </p:nvSpPr>
        <p:spPr>
          <a:xfrm>
            <a:off x="1179776" y="3272024"/>
            <a:ext cx="396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Map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의 각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key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에 대해서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value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를 정렬한다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3415365E-9690-48E2-816B-1F0FAA26BED9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3159776" y="2942151"/>
            <a:ext cx="0" cy="3298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D772CC0-B68E-4F2B-AB59-389D6F078E00}"/>
              </a:ext>
            </a:extLst>
          </p:cNvPr>
          <p:cNvSpPr/>
          <p:nvPr/>
        </p:nvSpPr>
        <p:spPr>
          <a:xfrm>
            <a:off x="1179776" y="4141897"/>
            <a:ext cx="396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Map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의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key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를 정렬한다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B9BACA68-8A07-4A81-869C-87052C1A1BC9}"/>
              </a:ext>
            </a:extLst>
          </p:cNvPr>
          <p:cNvCxnSpPr>
            <a:cxnSpLocks/>
            <a:stCxn id="11" idx="2"/>
            <a:endCxn id="17" idx="0"/>
          </p:cNvCxnSpPr>
          <p:nvPr/>
        </p:nvCxnSpPr>
        <p:spPr>
          <a:xfrm>
            <a:off x="3159776" y="3812024"/>
            <a:ext cx="0" cy="3298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50BFE40-894E-432A-828F-F424B3D1A968}"/>
              </a:ext>
            </a:extLst>
          </p:cNvPr>
          <p:cNvSpPr/>
          <p:nvPr/>
        </p:nvSpPr>
        <p:spPr>
          <a:xfrm>
            <a:off x="1179776" y="5002104"/>
            <a:ext cx="396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결과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List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에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Value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들을 순서대로 저장한다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C7D1F997-B1EE-42B0-B4F3-55F4E05F2BF4}"/>
              </a:ext>
            </a:extLst>
          </p:cNvPr>
          <p:cNvCxnSpPr>
            <a:cxnSpLocks/>
            <a:stCxn id="17" idx="2"/>
            <a:endCxn id="20" idx="0"/>
          </p:cNvCxnSpPr>
          <p:nvPr/>
        </p:nvCxnSpPr>
        <p:spPr>
          <a:xfrm>
            <a:off x="3159776" y="4681897"/>
            <a:ext cx="0" cy="3202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77226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 내 </a:t>
            </a:r>
            <a:r>
              <a:rPr lang="en-US" altLang="ko-KR" dirty="0"/>
              <a:t>p</a:t>
            </a:r>
            <a:r>
              <a:rPr lang="ko-KR" altLang="en-US" dirty="0"/>
              <a:t>와 </a:t>
            </a:r>
            <a:r>
              <a:rPr lang="en-US" altLang="ko-KR" dirty="0"/>
              <a:t>y</a:t>
            </a:r>
            <a:r>
              <a:rPr lang="ko-KR" altLang="en-US" dirty="0"/>
              <a:t>의 개수 </a:t>
            </a:r>
            <a:r>
              <a:rPr lang="en-US" altLang="ko-KR" dirty="0"/>
              <a:t>(01.15)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21F3E1-F3C7-4375-B8E7-0210E50030D0}"/>
              </a:ext>
            </a:extLst>
          </p:cNvPr>
          <p:cNvSpPr/>
          <p:nvPr/>
        </p:nvSpPr>
        <p:spPr>
          <a:xfrm>
            <a:off x="1004520" y="1552042"/>
            <a:ext cx="288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문자열을 </a:t>
            </a:r>
            <a:r>
              <a:rPr lang="ko-KR" altLang="en-US" sz="1467">
                <a:solidFill>
                  <a:sysClr val="windowText" lastClr="000000"/>
                </a:solidFill>
              </a:rPr>
              <a:t>입력받는다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074B81A-8660-4E3D-B69A-3DEA51705F3F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>
            <a:off x="2444520" y="2092042"/>
            <a:ext cx="0" cy="310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83D6BA-2971-48F2-9043-7919E96E46B0}"/>
              </a:ext>
            </a:extLst>
          </p:cNvPr>
          <p:cNvSpPr/>
          <p:nvPr/>
        </p:nvSpPr>
        <p:spPr>
          <a:xfrm>
            <a:off x="824520" y="2402151"/>
            <a:ext cx="324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문자열에서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p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와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y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의 개수를 센다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EA094E5A-F22F-4FD1-B189-5CF59EA605C5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2444520" y="2942151"/>
            <a:ext cx="0" cy="310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5A048BD-F389-4F3F-B082-4F5C34C05B50}"/>
              </a:ext>
            </a:extLst>
          </p:cNvPr>
          <p:cNvSpPr/>
          <p:nvPr/>
        </p:nvSpPr>
        <p:spPr>
          <a:xfrm>
            <a:off x="824520" y="3252260"/>
            <a:ext cx="324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p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와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y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의 개수가 </a:t>
            </a:r>
            <a:r>
              <a:rPr lang="ko-KR" altLang="en-US" sz="1467" dirty="0" err="1">
                <a:solidFill>
                  <a:sysClr val="windowText" lastClr="000000"/>
                </a:solidFill>
              </a:rPr>
              <a:t>같은지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 확인한다</a:t>
            </a:r>
          </a:p>
        </p:txBody>
      </p:sp>
      <p:sp>
        <p:nvSpPr>
          <p:cNvPr id="12" name="제목 3">
            <a:extLst>
              <a:ext uri="{FF2B5EF4-FFF2-40B4-BE49-F238E27FC236}">
                <a16:creationId xmlns:a16="http://schemas.microsoft.com/office/drawing/2014/main" id="{A9A7AC28-AC09-4DF2-B82B-E328E43FADD5}"/>
              </a:ext>
            </a:extLst>
          </p:cNvPr>
          <p:cNvSpPr txBox="1">
            <a:spLocks/>
          </p:cNvSpPr>
          <p:nvPr/>
        </p:nvSpPr>
        <p:spPr>
          <a:xfrm>
            <a:off x="471489" y="4572000"/>
            <a:ext cx="5915025" cy="5597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>
                <a:latin typeface="Inter"/>
              </a:rPr>
              <a:t>문자열 내림차순으로 배치하기</a:t>
            </a:r>
            <a:r>
              <a:rPr lang="ko-KR" altLang="en-US" sz="2400"/>
              <a:t> </a:t>
            </a:r>
            <a:r>
              <a:rPr lang="en-US" altLang="ko-KR" sz="2400"/>
              <a:t>(01.15)</a:t>
            </a:r>
            <a:endParaRPr lang="ko-KR" altLang="en-US" sz="24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9DE8336-0594-4309-B25E-6BC540519393}"/>
              </a:ext>
            </a:extLst>
          </p:cNvPr>
          <p:cNvSpPr/>
          <p:nvPr/>
        </p:nvSpPr>
        <p:spPr>
          <a:xfrm>
            <a:off x="1004520" y="5775757"/>
            <a:ext cx="288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문자열을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char[]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으로 바꾼다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D1D3A2E3-9241-43EA-BB90-7DFB814D06DF}"/>
              </a:ext>
            </a:extLst>
          </p:cNvPr>
          <p:cNvCxnSpPr>
            <a:cxnSpLocks/>
            <a:stCxn id="13" idx="2"/>
            <a:endCxn id="15" idx="0"/>
          </p:cNvCxnSpPr>
          <p:nvPr/>
        </p:nvCxnSpPr>
        <p:spPr>
          <a:xfrm>
            <a:off x="2444520" y="6315757"/>
            <a:ext cx="0" cy="310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1CF76A8-C99B-4F3A-8ADD-E4B3B518C0E5}"/>
              </a:ext>
            </a:extLst>
          </p:cNvPr>
          <p:cNvSpPr/>
          <p:nvPr/>
        </p:nvSpPr>
        <p:spPr>
          <a:xfrm>
            <a:off x="1004520" y="6625866"/>
            <a:ext cx="288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char[]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을 정렬한다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D065EED3-EB23-4B5B-B03C-494C28BF5A41}"/>
              </a:ext>
            </a:extLst>
          </p:cNvPr>
          <p:cNvCxnSpPr>
            <a:cxnSpLocks/>
            <a:stCxn id="15" idx="2"/>
            <a:endCxn id="17" idx="0"/>
          </p:cNvCxnSpPr>
          <p:nvPr/>
        </p:nvCxnSpPr>
        <p:spPr>
          <a:xfrm>
            <a:off x="2444520" y="7165866"/>
            <a:ext cx="0" cy="310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E4CB27C-E39C-45DD-B776-7C6956EF5BD9}"/>
              </a:ext>
            </a:extLst>
          </p:cNvPr>
          <p:cNvSpPr/>
          <p:nvPr/>
        </p:nvSpPr>
        <p:spPr>
          <a:xfrm>
            <a:off x="1004520" y="7475975"/>
            <a:ext cx="288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char[]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을 반대로 뒤집는다</a:t>
            </a:r>
          </a:p>
        </p:txBody>
      </p:sp>
    </p:spTree>
    <p:extLst>
      <p:ext uri="{BB962C8B-B14F-4D97-AF65-F5344CB8AC3E}">
        <p14:creationId xmlns:p14="http://schemas.microsoft.com/office/powerpoint/2010/main" val="23650953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 다루기 기본 </a:t>
            </a:r>
            <a:r>
              <a:rPr lang="en-US" altLang="ko-KR" dirty="0"/>
              <a:t>(01.15)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21F3E1-F3C7-4375-B8E7-0210E50030D0}"/>
              </a:ext>
            </a:extLst>
          </p:cNvPr>
          <p:cNvSpPr/>
          <p:nvPr/>
        </p:nvSpPr>
        <p:spPr>
          <a:xfrm>
            <a:off x="1004520" y="1552042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문자열의 길이가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4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 또는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6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인지 확인한다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074B81A-8660-4E3D-B69A-3DEA51705F3F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>
            <a:off x="2804520" y="2092042"/>
            <a:ext cx="0" cy="310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83D6BA-2971-48F2-9043-7919E96E46B0}"/>
              </a:ext>
            </a:extLst>
          </p:cNvPr>
          <p:cNvSpPr/>
          <p:nvPr/>
        </p:nvSpPr>
        <p:spPr>
          <a:xfrm>
            <a:off x="1004520" y="2402151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문자열이 숫자로만 구성되는지 확인한다</a:t>
            </a:r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id="{445E7C9F-2ACB-454C-9DF0-1997F8B61A03}"/>
              </a:ext>
            </a:extLst>
          </p:cNvPr>
          <p:cNvSpPr txBox="1">
            <a:spLocks/>
          </p:cNvSpPr>
          <p:nvPr/>
        </p:nvSpPr>
        <p:spPr>
          <a:xfrm>
            <a:off x="623889" y="4572000"/>
            <a:ext cx="5915025" cy="5597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서울에서 김서방 찾기 </a:t>
            </a:r>
            <a:r>
              <a:rPr lang="en-US" altLang="ko-KR"/>
              <a:t>(01.15)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C084D6A-9F43-4E4D-8055-15A3BA8617AA}"/>
              </a:ext>
            </a:extLst>
          </p:cNvPr>
          <p:cNvSpPr/>
          <p:nvPr/>
        </p:nvSpPr>
        <p:spPr>
          <a:xfrm>
            <a:off x="1156920" y="5775757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]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가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‘Kim’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인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index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를 찾는다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76077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소수 찾기 </a:t>
            </a:r>
            <a:r>
              <a:rPr lang="en-US" altLang="ko-KR" dirty="0"/>
              <a:t>(01.16)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21F3E1-F3C7-4375-B8E7-0210E50030D0}"/>
              </a:ext>
            </a:extLst>
          </p:cNvPr>
          <p:cNvSpPr/>
          <p:nvPr/>
        </p:nvSpPr>
        <p:spPr>
          <a:xfrm>
            <a:off x="812720" y="1552042"/>
            <a:ext cx="39836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이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1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이면 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!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소수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074B81A-8660-4E3D-B69A-3DEA51705F3F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>
            <a:off x="2804520" y="2092042"/>
            <a:ext cx="0" cy="310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83D6BA-2971-48F2-9043-7919E96E46B0}"/>
              </a:ext>
            </a:extLst>
          </p:cNvPr>
          <p:cNvSpPr/>
          <p:nvPr/>
        </p:nvSpPr>
        <p:spPr>
          <a:xfrm>
            <a:off x="812722" y="2402151"/>
            <a:ext cx="3983596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이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2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이면 소수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EAC04566-D094-4D78-9647-EF5A618ACEC9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>
          <a:xfrm>
            <a:off x="2804520" y="2942151"/>
            <a:ext cx="0" cy="3083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C6ED97F-47D0-4C02-B6EA-9C9421604649}"/>
              </a:ext>
            </a:extLst>
          </p:cNvPr>
          <p:cNvSpPr/>
          <p:nvPr/>
        </p:nvSpPr>
        <p:spPr>
          <a:xfrm>
            <a:off x="812722" y="3250489"/>
            <a:ext cx="3983596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이 짝수면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!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소수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59E5D1F9-BB2E-4CB6-9CFD-9AB61D11CBA1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>
            <a:off x="2804520" y="3790489"/>
            <a:ext cx="11798" cy="3185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C3AE74D-D754-46E6-B8A0-136971B86565}"/>
              </a:ext>
            </a:extLst>
          </p:cNvPr>
          <p:cNvSpPr/>
          <p:nvPr/>
        </p:nvSpPr>
        <p:spPr>
          <a:xfrm>
            <a:off x="836318" y="4109053"/>
            <a:ext cx="396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을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3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부터 루트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까지 홀수로만 나눴을 때</a:t>
            </a:r>
            <a:endParaRPr lang="en-US" altLang="ko-KR" sz="1467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몫이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0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이면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!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소수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AC1B1131-4100-4A94-98EA-23D331013419}"/>
              </a:ext>
            </a:extLst>
          </p:cNvPr>
          <p:cNvCxnSpPr>
            <a:cxnSpLocks/>
            <a:stCxn id="14" idx="2"/>
            <a:endCxn id="17" idx="0"/>
          </p:cNvCxnSpPr>
          <p:nvPr/>
        </p:nvCxnSpPr>
        <p:spPr>
          <a:xfrm flipH="1">
            <a:off x="2804520" y="4649053"/>
            <a:ext cx="11798" cy="3287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E43ACEA-C5A3-4122-BA74-A3A4ADB551F0}"/>
              </a:ext>
            </a:extLst>
          </p:cNvPr>
          <p:cNvSpPr/>
          <p:nvPr/>
        </p:nvSpPr>
        <p:spPr>
          <a:xfrm>
            <a:off x="812722" y="4977763"/>
            <a:ext cx="3983596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나머지는 소수</a:t>
            </a:r>
          </a:p>
        </p:txBody>
      </p:sp>
    </p:spTree>
    <p:extLst>
      <p:ext uri="{BB962C8B-B14F-4D97-AF65-F5344CB8AC3E}">
        <p14:creationId xmlns:p14="http://schemas.microsoft.com/office/powerpoint/2010/main" val="39147079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문자열을 정수로 바꾸기 </a:t>
            </a:r>
            <a:r>
              <a:rPr lang="en-US" altLang="ko-KR" dirty="0"/>
              <a:t>(01.17)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21F3E1-F3C7-4375-B8E7-0210E50030D0}"/>
              </a:ext>
            </a:extLst>
          </p:cNvPr>
          <p:cNvSpPr/>
          <p:nvPr/>
        </p:nvSpPr>
        <p:spPr>
          <a:xfrm>
            <a:off x="812720" y="1552042"/>
            <a:ext cx="39836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첫 문자가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‘-’, ‘+’, 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숫자인지 구분한다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074B81A-8660-4E3D-B69A-3DEA51705F3F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>
            <a:off x="2804520" y="2092042"/>
            <a:ext cx="0" cy="310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83D6BA-2971-48F2-9043-7919E96E46B0}"/>
              </a:ext>
            </a:extLst>
          </p:cNvPr>
          <p:cNvSpPr/>
          <p:nvPr/>
        </p:nvSpPr>
        <p:spPr>
          <a:xfrm>
            <a:off x="812722" y="2402151"/>
            <a:ext cx="3983596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70" dirty="0">
                <a:solidFill>
                  <a:sysClr val="windowText" lastClr="000000"/>
                </a:solidFill>
              </a:rPr>
              <a:t>첫 문자부터 </a:t>
            </a:r>
            <a:r>
              <a:rPr lang="en-US" altLang="ko-KR" sz="1470" dirty="0">
                <a:solidFill>
                  <a:sysClr val="windowText" lastClr="000000"/>
                </a:solidFill>
              </a:rPr>
              <a:t>10^(n)</a:t>
            </a:r>
            <a:r>
              <a:rPr lang="ko-KR" altLang="en-US" sz="1470" dirty="0">
                <a:solidFill>
                  <a:sysClr val="windowText" lastClr="000000"/>
                </a:solidFill>
              </a:rPr>
              <a:t>을 곱한 값을 더한다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EAC04566-D094-4D78-9647-EF5A618ACEC9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>
          <a:xfrm>
            <a:off x="2804520" y="2942151"/>
            <a:ext cx="0" cy="3083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C6ED97F-47D0-4C02-B6EA-9C9421604649}"/>
              </a:ext>
            </a:extLst>
          </p:cNvPr>
          <p:cNvSpPr/>
          <p:nvPr/>
        </p:nvSpPr>
        <p:spPr>
          <a:xfrm>
            <a:off x="812722" y="3250489"/>
            <a:ext cx="3983596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첫 문자가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‘-’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이면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num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에 음수를 취한다</a:t>
            </a:r>
          </a:p>
        </p:txBody>
      </p:sp>
    </p:spTree>
    <p:extLst>
      <p:ext uri="{BB962C8B-B14F-4D97-AF65-F5344CB8AC3E}">
        <p14:creationId xmlns:p14="http://schemas.microsoft.com/office/powerpoint/2010/main" val="35905667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수박수박수박수박수박수</a:t>
            </a:r>
            <a:r>
              <a:rPr lang="en-US" altLang="ko-KR" dirty="0"/>
              <a:t>?</a:t>
            </a:r>
            <a:r>
              <a:rPr lang="ko-KR" altLang="en-US" dirty="0"/>
              <a:t> </a:t>
            </a:r>
            <a:r>
              <a:rPr lang="en-US" altLang="ko-KR" dirty="0"/>
              <a:t>(01.17)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21F3E1-F3C7-4375-B8E7-0210E50030D0}"/>
              </a:ext>
            </a:extLst>
          </p:cNvPr>
          <p:cNvSpPr/>
          <p:nvPr/>
        </p:nvSpPr>
        <p:spPr>
          <a:xfrm>
            <a:off x="355520" y="908049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을 입력 받는다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074B81A-8660-4E3D-B69A-3DEA51705F3F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>
            <a:off x="2155520" y="1448049"/>
            <a:ext cx="2" cy="310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83D6BA-2971-48F2-9043-7919E96E46B0}"/>
              </a:ext>
            </a:extLst>
          </p:cNvPr>
          <p:cNvSpPr/>
          <p:nvPr/>
        </p:nvSpPr>
        <p:spPr>
          <a:xfrm>
            <a:off x="355522" y="1758158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70" dirty="0">
                <a:solidFill>
                  <a:sysClr val="windowText" lastClr="000000"/>
                </a:solidFill>
              </a:rPr>
              <a:t>n</a:t>
            </a:r>
            <a:r>
              <a:rPr lang="ko-KR" altLang="en-US" sz="1470" dirty="0">
                <a:solidFill>
                  <a:sysClr val="windowText" lastClr="000000"/>
                </a:solidFill>
              </a:rPr>
              <a:t>을 </a:t>
            </a:r>
            <a:r>
              <a:rPr lang="en-US" altLang="ko-KR" sz="1470" dirty="0">
                <a:solidFill>
                  <a:sysClr val="windowText" lastClr="000000"/>
                </a:solidFill>
              </a:rPr>
              <a:t>2</a:t>
            </a:r>
            <a:r>
              <a:rPr lang="ko-KR" altLang="en-US" sz="1470" dirty="0">
                <a:solidFill>
                  <a:sysClr val="windowText" lastClr="000000"/>
                </a:solidFill>
              </a:rPr>
              <a:t>진법으로 바꾸고 뒤집는다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EAC04566-D094-4D78-9647-EF5A618ACEC9}"/>
              </a:ext>
            </a:extLst>
          </p:cNvPr>
          <p:cNvCxnSpPr>
            <a:cxnSpLocks/>
            <a:stCxn id="10" idx="2"/>
            <a:endCxn id="18" idx="0"/>
          </p:cNvCxnSpPr>
          <p:nvPr/>
        </p:nvCxnSpPr>
        <p:spPr>
          <a:xfrm flipH="1">
            <a:off x="2155520" y="2298158"/>
            <a:ext cx="2" cy="3083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DE927DBB-D578-4392-83D6-99F98B5D516D}"/>
              </a:ext>
            </a:extLst>
          </p:cNvPr>
          <p:cNvCxnSpPr>
            <a:cxnSpLocks/>
            <a:stCxn id="20" idx="2"/>
            <a:endCxn id="16" idx="0"/>
          </p:cNvCxnSpPr>
          <p:nvPr/>
        </p:nvCxnSpPr>
        <p:spPr>
          <a:xfrm>
            <a:off x="2155522" y="5091027"/>
            <a:ext cx="0" cy="5548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8692EFA-450F-435A-A03A-4E915C095420}"/>
              </a:ext>
            </a:extLst>
          </p:cNvPr>
          <p:cNvSpPr/>
          <p:nvPr/>
        </p:nvSpPr>
        <p:spPr>
          <a:xfrm>
            <a:off x="355522" y="5645895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2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진법 첫째 자리가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1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이면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‘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수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’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를 추가한다</a:t>
            </a:r>
          </a:p>
        </p:txBody>
      </p:sp>
      <p:sp>
        <p:nvSpPr>
          <p:cNvPr id="18" name="다이아몬드 17">
            <a:extLst>
              <a:ext uri="{FF2B5EF4-FFF2-40B4-BE49-F238E27FC236}">
                <a16:creationId xmlns:a16="http://schemas.microsoft.com/office/drawing/2014/main" id="{1FEBBEAA-19BE-46CD-BE23-BFC11AC253DB}"/>
              </a:ext>
            </a:extLst>
          </p:cNvPr>
          <p:cNvSpPr/>
          <p:nvPr/>
        </p:nvSpPr>
        <p:spPr>
          <a:xfrm>
            <a:off x="1075520" y="2606496"/>
            <a:ext cx="2160000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bin[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] == 1?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0F34E959-44BC-46B7-9C11-919B8B0D0EB1}"/>
              </a:ext>
            </a:extLst>
          </p:cNvPr>
          <p:cNvCxnSpPr>
            <a:cxnSpLocks/>
            <a:stCxn id="18" idx="2"/>
            <a:endCxn id="20" idx="0"/>
          </p:cNvCxnSpPr>
          <p:nvPr/>
        </p:nvCxnSpPr>
        <p:spPr>
          <a:xfrm>
            <a:off x="2155520" y="3106053"/>
            <a:ext cx="2" cy="14713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E77AD52-779A-4ACF-ACC4-6C3729203A6F}"/>
              </a:ext>
            </a:extLst>
          </p:cNvPr>
          <p:cNvSpPr/>
          <p:nvPr/>
        </p:nvSpPr>
        <p:spPr>
          <a:xfrm>
            <a:off x="355522" y="4577411"/>
            <a:ext cx="3600000" cy="5136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bin[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]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가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1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이면 현재 문자열을 추가한다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F68D3FF-67F6-4098-9B2A-0BB4423210F2}"/>
              </a:ext>
            </a:extLst>
          </p:cNvPr>
          <p:cNvSpPr txBox="1"/>
          <p:nvPr/>
        </p:nvSpPr>
        <p:spPr>
          <a:xfrm>
            <a:off x="3235520" y="2548637"/>
            <a:ext cx="417538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 dirty="0"/>
              <a:t>true</a:t>
            </a:r>
            <a:endParaRPr lang="ko-KR" altLang="en-US" sz="1467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7B67B9E-75E0-4D05-8B8A-C5E56474D7F1}"/>
              </a:ext>
            </a:extLst>
          </p:cNvPr>
          <p:cNvSpPr txBox="1"/>
          <p:nvPr/>
        </p:nvSpPr>
        <p:spPr>
          <a:xfrm>
            <a:off x="2190917" y="3105899"/>
            <a:ext cx="450752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 dirty="0"/>
              <a:t>false</a:t>
            </a:r>
            <a:endParaRPr lang="ko-KR" altLang="en-US" sz="1467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A57AA92-671D-4ECA-B0E4-C0D0CCD77FED}"/>
              </a:ext>
            </a:extLst>
          </p:cNvPr>
          <p:cNvSpPr/>
          <p:nvPr/>
        </p:nvSpPr>
        <p:spPr>
          <a:xfrm>
            <a:off x="2989870" y="3230959"/>
            <a:ext cx="3600000" cy="5136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현재 문자열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= 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이전 문자열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+ 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이전문자열</a:t>
            </a:r>
          </a:p>
        </p:txBody>
      </p: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A25E293F-1ED0-4865-B9C8-09D8FD6ACA72}"/>
              </a:ext>
            </a:extLst>
          </p:cNvPr>
          <p:cNvCxnSpPr>
            <a:stCxn id="18" idx="3"/>
            <a:endCxn id="35" idx="0"/>
          </p:cNvCxnSpPr>
          <p:nvPr/>
        </p:nvCxnSpPr>
        <p:spPr>
          <a:xfrm>
            <a:off x="3235520" y="2856275"/>
            <a:ext cx="1554350" cy="37468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3532AE93-57C1-4FFD-9368-369C89E1E3AB}"/>
              </a:ext>
            </a:extLst>
          </p:cNvPr>
          <p:cNvCxnSpPr>
            <a:cxnSpLocks/>
            <a:stCxn id="35" idx="2"/>
          </p:cNvCxnSpPr>
          <p:nvPr/>
        </p:nvCxnSpPr>
        <p:spPr>
          <a:xfrm rot="5400000">
            <a:off x="3313630" y="2586465"/>
            <a:ext cx="318130" cy="263435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2" name="표 4">
            <a:extLst>
              <a:ext uri="{FF2B5EF4-FFF2-40B4-BE49-F238E27FC236}">
                <a16:creationId xmlns:a16="http://schemas.microsoft.com/office/drawing/2014/main" id="{0D8E23F0-3923-4DFF-9426-188FC82B5B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9563717"/>
              </p:ext>
            </p:extLst>
          </p:nvPr>
        </p:nvGraphicFramePr>
        <p:xfrm>
          <a:off x="189000" y="6985951"/>
          <a:ext cx="6480000" cy="200406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2258024688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852673825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143980988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39856405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bin</a:t>
                      </a:r>
                      <a:r>
                        <a:rPr lang="ko-KR" altLang="en-US" dirty="0"/>
                        <a:t>의 </a:t>
                      </a:r>
                      <a:r>
                        <a:rPr lang="en-US" altLang="ko-KR" dirty="0"/>
                        <a:t>index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bin[index]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watermelon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answer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5522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‘</a:t>
                      </a:r>
                      <a:r>
                        <a:rPr lang="ko-KR" altLang="en-US" dirty="0"/>
                        <a:t>수박</a:t>
                      </a:r>
                      <a:r>
                        <a:rPr lang="en-US" altLang="ko-KR" dirty="0"/>
                        <a:t>’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‘</a:t>
                      </a:r>
                      <a:r>
                        <a:rPr lang="ko-KR" altLang="en-US" dirty="0"/>
                        <a:t>수박</a:t>
                      </a:r>
                      <a:r>
                        <a:rPr lang="en-US" altLang="ko-KR" dirty="0"/>
                        <a:t>’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4847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‘</a:t>
                      </a:r>
                      <a:r>
                        <a:rPr lang="ko-KR" altLang="en-US" dirty="0" err="1"/>
                        <a:t>수박수박</a:t>
                      </a:r>
                      <a:r>
                        <a:rPr lang="en-US" altLang="ko-KR" dirty="0"/>
                        <a:t>’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‘</a:t>
                      </a:r>
                      <a:r>
                        <a:rPr lang="ko-KR" altLang="en-US" dirty="0"/>
                        <a:t>수박</a:t>
                      </a:r>
                      <a:r>
                        <a:rPr lang="en-US" altLang="ko-KR" dirty="0"/>
                        <a:t>’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7344410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‘</a:t>
                      </a:r>
                      <a:r>
                        <a:rPr lang="ko-KR" altLang="en-US" dirty="0" err="1"/>
                        <a:t>수박수박수박수박</a:t>
                      </a:r>
                      <a:r>
                        <a:rPr lang="en-US" altLang="ko-KR" dirty="0"/>
                        <a:t>’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‘</a:t>
                      </a:r>
                      <a:r>
                        <a:rPr lang="ko-KR" altLang="en-US" dirty="0" err="1"/>
                        <a:t>수박수박수박수박수박</a:t>
                      </a:r>
                      <a:r>
                        <a:rPr lang="en-US" altLang="ko-KR" dirty="0"/>
                        <a:t>’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9177459"/>
                  </a:ext>
                </a:extLst>
              </a:tr>
              <a:tr h="14859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3038330"/>
                  </a:ext>
                </a:extLst>
              </a:tr>
              <a:tr h="1485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‘</a:t>
                      </a:r>
                      <a:r>
                        <a:rPr lang="ko-KR" altLang="en-US" dirty="0" err="1"/>
                        <a:t>수박수박수박수박</a:t>
                      </a:r>
                      <a:r>
                        <a:rPr lang="en-US" altLang="ko-KR" dirty="0"/>
                        <a:t>’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‘</a:t>
                      </a:r>
                      <a:r>
                        <a:rPr lang="ko-KR" altLang="en-US" dirty="0" err="1"/>
                        <a:t>수박수박수박수박수박수</a:t>
                      </a:r>
                      <a:r>
                        <a:rPr lang="en-US" altLang="ko-KR" dirty="0"/>
                        <a:t>’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3947248"/>
                  </a:ext>
                </a:extLst>
              </a:tr>
            </a:tbl>
          </a:graphicData>
        </a:graphic>
      </p:graphicFrame>
      <p:sp>
        <p:nvSpPr>
          <p:cNvPr id="54" name="TextBox 53">
            <a:extLst>
              <a:ext uri="{FF2B5EF4-FFF2-40B4-BE49-F238E27FC236}">
                <a16:creationId xmlns:a16="http://schemas.microsoft.com/office/drawing/2014/main" id="{3FDA290F-0F2C-4E0C-8376-0B12F80BAB9B}"/>
              </a:ext>
            </a:extLst>
          </p:cNvPr>
          <p:cNvSpPr txBox="1"/>
          <p:nvPr/>
        </p:nvSpPr>
        <p:spPr>
          <a:xfrm>
            <a:off x="189000" y="6562385"/>
            <a:ext cx="5312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</a:t>
            </a:r>
            <a:r>
              <a:rPr lang="ko-KR" altLang="en-US" dirty="0"/>
              <a:t>이 </a:t>
            </a:r>
            <a:r>
              <a:rPr lang="en-US" altLang="ko-KR" dirty="0"/>
              <a:t>11</a:t>
            </a:r>
            <a:r>
              <a:rPr lang="ko-KR" altLang="en-US" dirty="0"/>
              <a:t>인 경우</a:t>
            </a:r>
            <a:r>
              <a:rPr lang="en-US" altLang="ko-KR" dirty="0"/>
              <a:t>, 2</a:t>
            </a:r>
            <a:r>
              <a:rPr lang="ko-KR" altLang="en-US" dirty="0"/>
              <a:t>진법으로 </a:t>
            </a:r>
            <a:r>
              <a:rPr lang="en-US" altLang="ko-KR" dirty="0"/>
              <a:t>1011(2), </a:t>
            </a:r>
            <a:r>
              <a:rPr lang="ko-KR" altLang="en-US" dirty="0"/>
              <a:t>뒤집으면 </a:t>
            </a:r>
            <a:r>
              <a:rPr lang="en-US" altLang="ko-KR" dirty="0"/>
              <a:t>1101(2)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53199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내적 </a:t>
            </a:r>
            <a:r>
              <a:rPr lang="en-US" altLang="ko-KR" dirty="0"/>
              <a:t>(01.17)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21F3E1-F3C7-4375-B8E7-0210E50030D0}"/>
              </a:ext>
            </a:extLst>
          </p:cNvPr>
          <p:cNvSpPr/>
          <p:nvPr/>
        </p:nvSpPr>
        <p:spPr>
          <a:xfrm>
            <a:off x="812720" y="1552042"/>
            <a:ext cx="39836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a[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] × b[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]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의 합을 구한다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5865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완주하지 못한 선수 </a:t>
            </a:r>
            <a:r>
              <a:rPr lang="en-US" altLang="ko-KR"/>
              <a:t>(01.04)</a:t>
            </a:r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6BA433F-7E84-4053-A00F-A1C463A4514D}"/>
              </a:ext>
            </a:extLst>
          </p:cNvPr>
          <p:cNvSpPr/>
          <p:nvPr/>
        </p:nvSpPr>
        <p:spPr>
          <a:xfrm>
            <a:off x="941409" y="5527607"/>
            <a:ext cx="2487591" cy="3330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participant</a:t>
            </a:r>
            <a:r>
              <a:rPr lang="ko-KR" altLang="en-US" sz="1467">
                <a:solidFill>
                  <a:sysClr val="windowText" lastClr="000000"/>
                </a:solidFill>
              </a:rPr>
              <a:t>를 정렬한다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2F8A3E4-6332-4CD0-90A9-E0C2574E822D}"/>
              </a:ext>
            </a:extLst>
          </p:cNvPr>
          <p:cNvSpPr/>
          <p:nvPr/>
        </p:nvSpPr>
        <p:spPr>
          <a:xfrm>
            <a:off x="941409" y="6088792"/>
            <a:ext cx="2487591" cy="3330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completion</a:t>
            </a:r>
            <a:r>
              <a:rPr lang="ko-KR" altLang="en-US" sz="1467">
                <a:solidFill>
                  <a:sysClr val="windowText" lastClr="000000"/>
                </a:solidFill>
              </a:rPr>
              <a:t>을 정렬한다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01CB388-C6B5-479F-8D99-7BAB9FF02C5B}"/>
              </a:ext>
            </a:extLst>
          </p:cNvPr>
          <p:cNvSpPr/>
          <p:nvPr/>
        </p:nvSpPr>
        <p:spPr>
          <a:xfrm>
            <a:off x="423084" y="6649980"/>
            <a:ext cx="4630173" cy="11670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7">
              <a:solidFill>
                <a:sysClr val="windowText" lastClr="000000"/>
              </a:solidFill>
            </a:endParaRPr>
          </a:p>
        </p:txBody>
      </p:sp>
      <p:sp>
        <p:nvSpPr>
          <p:cNvPr id="13" name="다이아몬드 12">
            <a:extLst>
              <a:ext uri="{FF2B5EF4-FFF2-40B4-BE49-F238E27FC236}">
                <a16:creationId xmlns:a16="http://schemas.microsoft.com/office/drawing/2014/main" id="{A751D41E-29CA-4739-B1C4-4D39E17AED03}"/>
              </a:ext>
            </a:extLst>
          </p:cNvPr>
          <p:cNvSpPr/>
          <p:nvPr/>
        </p:nvSpPr>
        <p:spPr>
          <a:xfrm>
            <a:off x="941409" y="6782541"/>
            <a:ext cx="2487591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p[i] == c[i]</a:t>
            </a:r>
            <a:endParaRPr lang="ko-KR" altLang="en-US" sz="1467">
              <a:solidFill>
                <a:sysClr val="windowText" lastClr="000000"/>
              </a:solidFill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01347C76-AF76-4DD7-88E4-B966E34A1E50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2185205" y="5860645"/>
            <a:ext cx="0" cy="2281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순서도: 수행의 시작/종료 31">
            <a:extLst>
              <a:ext uri="{FF2B5EF4-FFF2-40B4-BE49-F238E27FC236}">
                <a16:creationId xmlns:a16="http://schemas.microsoft.com/office/drawing/2014/main" id="{EF2E2EA0-5CC6-463D-84AA-29DC54EC4780}"/>
              </a:ext>
            </a:extLst>
          </p:cNvPr>
          <p:cNvSpPr/>
          <p:nvPr/>
        </p:nvSpPr>
        <p:spPr>
          <a:xfrm>
            <a:off x="3031632" y="8138294"/>
            <a:ext cx="2021625" cy="287145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answer </a:t>
            </a:r>
            <a:r>
              <a:rPr lang="ko-KR" altLang="en-US" sz="1467">
                <a:solidFill>
                  <a:sysClr val="windowText" lastClr="000000"/>
                </a:solidFill>
              </a:rPr>
              <a:t>출력</a:t>
            </a:r>
          </a:p>
        </p:txBody>
      </p: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CE2DFBCF-BCCF-4D52-9C97-2FCD5C7232DE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>
            <a:off x="2185205" y="6421831"/>
            <a:ext cx="0" cy="3607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92544CB-CF87-4E95-97AA-5FC74328512D}"/>
              </a:ext>
            </a:extLst>
          </p:cNvPr>
          <p:cNvSpPr txBox="1"/>
          <p:nvPr/>
        </p:nvSpPr>
        <p:spPr>
          <a:xfrm>
            <a:off x="2258977" y="7243615"/>
            <a:ext cx="417538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/>
              <a:t>true</a:t>
            </a:r>
            <a:endParaRPr lang="ko-KR" altLang="en-US" sz="1467"/>
          </a:p>
        </p:txBody>
      </p:sp>
      <p:cxnSp>
        <p:nvCxnSpPr>
          <p:cNvPr id="3" name="연결선: 꺾임 2">
            <a:extLst>
              <a:ext uri="{FF2B5EF4-FFF2-40B4-BE49-F238E27FC236}">
                <a16:creationId xmlns:a16="http://schemas.microsoft.com/office/drawing/2014/main" id="{6BB897AA-FDD9-4769-B7D1-D5BE7141E965}"/>
              </a:ext>
            </a:extLst>
          </p:cNvPr>
          <p:cNvCxnSpPr>
            <a:stCxn id="13" idx="2"/>
            <a:endCxn id="13" idx="1"/>
          </p:cNvCxnSpPr>
          <p:nvPr/>
        </p:nvCxnSpPr>
        <p:spPr>
          <a:xfrm rot="5400000" flipH="1">
            <a:off x="1438418" y="6535311"/>
            <a:ext cx="249778" cy="1243796"/>
          </a:xfrm>
          <a:prstGeom prst="bentConnector4">
            <a:avLst>
              <a:gd name="adj1" fmla="val -91521"/>
              <a:gd name="adj2" fmla="val 11837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0256A208-4BBA-49A9-9EFB-0B732D24B420}"/>
              </a:ext>
            </a:extLst>
          </p:cNvPr>
          <p:cNvSpPr txBox="1"/>
          <p:nvPr/>
        </p:nvSpPr>
        <p:spPr>
          <a:xfrm>
            <a:off x="3432014" y="6711032"/>
            <a:ext cx="801810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/>
              <a:t>false: p[i]</a:t>
            </a:r>
            <a:endParaRPr lang="ko-KR" altLang="en-US" sz="1467"/>
          </a:p>
        </p:txBody>
      </p:sp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5820090C-0134-4B38-B57B-C2C18AA1172E}"/>
              </a:ext>
            </a:extLst>
          </p:cNvPr>
          <p:cNvCxnSpPr>
            <a:cxnSpLocks/>
            <a:stCxn id="13" idx="3"/>
            <a:endCxn id="32" idx="0"/>
          </p:cNvCxnSpPr>
          <p:nvPr/>
        </p:nvCxnSpPr>
        <p:spPr>
          <a:xfrm>
            <a:off x="3429000" y="7032320"/>
            <a:ext cx="613445" cy="110597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32A5075-A9C4-40AC-8EA9-DF0A9A4B2593}"/>
              </a:ext>
            </a:extLst>
          </p:cNvPr>
          <p:cNvSpPr/>
          <p:nvPr/>
        </p:nvSpPr>
        <p:spPr>
          <a:xfrm>
            <a:off x="941409" y="2008803"/>
            <a:ext cx="2487591" cy="3330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completion</a:t>
            </a:r>
            <a:r>
              <a:rPr lang="ko-KR" altLang="en-US" sz="1467">
                <a:solidFill>
                  <a:sysClr val="windowText" lastClr="000000"/>
                </a:solidFill>
              </a:rPr>
              <a:t>을 </a:t>
            </a:r>
            <a:r>
              <a:rPr lang="en-US" altLang="ko-KR" sz="1467">
                <a:solidFill>
                  <a:sysClr val="windowText" lastClr="000000"/>
                </a:solidFill>
              </a:rPr>
              <a:t>List</a:t>
            </a:r>
            <a:r>
              <a:rPr lang="ko-KR" altLang="en-US" sz="1467">
                <a:solidFill>
                  <a:sysClr val="windowText" lastClr="000000"/>
                </a:solidFill>
              </a:rPr>
              <a:t>에 넣는다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601AC17-E9C7-4DCD-ADBA-BEDB25E52CF3}"/>
              </a:ext>
            </a:extLst>
          </p:cNvPr>
          <p:cNvSpPr/>
          <p:nvPr/>
        </p:nvSpPr>
        <p:spPr>
          <a:xfrm>
            <a:off x="423084" y="2610691"/>
            <a:ext cx="4630173" cy="11670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7">
              <a:solidFill>
                <a:sysClr val="windowText" lastClr="000000"/>
              </a:solidFill>
            </a:endParaRPr>
          </a:p>
        </p:txBody>
      </p:sp>
      <p:sp>
        <p:nvSpPr>
          <p:cNvPr id="18" name="다이아몬드 17">
            <a:extLst>
              <a:ext uri="{FF2B5EF4-FFF2-40B4-BE49-F238E27FC236}">
                <a16:creationId xmlns:a16="http://schemas.microsoft.com/office/drawing/2014/main" id="{A737E115-9900-46A3-9D8A-81ACF1D95278}"/>
              </a:ext>
            </a:extLst>
          </p:cNvPr>
          <p:cNvSpPr/>
          <p:nvPr/>
        </p:nvSpPr>
        <p:spPr>
          <a:xfrm>
            <a:off x="804612" y="2743252"/>
            <a:ext cx="2761186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list contains p[i]</a:t>
            </a:r>
            <a:endParaRPr lang="ko-KR" altLang="en-US" sz="1467">
              <a:solidFill>
                <a:sysClr val="windowText" lastClr="000000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554FE712-BD15-43E7-9F1C-5B20DF7B6C6B}"/>
              </a:ext>
            </a:extLst>
          </p:cNvPr>
          <p:cNvCxnSpPr>
            <a:cxnSpLocks/>
            <a:stCxn id="15" idx="2"/>
            <a:endCxn id="18" idx="0"/>
          </p:cNvCxnSpPr>
          <p:nvPr/>
        </p:nvCxnSpPr>
        <p:spPr>
          <a:xfrm>
            <a:off x="2185205" y="2341841"/>
            <a:ext cx="0" cy="4014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순서도: 수행의 시작/종료 19">
            <a:extLst>
              <a:ext uri="{FF2B5EF4-FFF2-40B4-BE49-F238E27FC236}">
                <a16:creationId xmlns:a16="http://schemas.microsoft.com/office/drawing/2014/main" id="{719268AA-1971-4CDB-ABB6-E83E92893F0F}"/>
              </a:ext>
            </a:extLst>
          </p:cNvPr>
          <p:cNvSpPr/>
          <p:nvPr/>
        </p:nvSpPr>
        <p:spPr>
          <a:xfrm>
            <a:off x="3031632" y="4099005"/>
            <a:ext cx="2021625" cy="287145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answer </a:t>
            </a:r>
            <a:r>
              <a:rPr lang="ko-KR" altLang="en-US" sz="1467">
                <a:solidFill>
                  <a:sysClr val="windowText" lastClr="000000"/>
                </a:solidFill>
              </a:rPr>
              <a:t>출력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2DF3389-CCE0-4545-BA35-C4A25DFB92DA}"/>
              </a:ext>
            </a:extLst>
          </p:cNvPr>
          <p:cNvSpPr txBox="1"/>
          <p:nvPr/>
        </p:nvSpPr>
        <p:spPr>
          <a:xfrm>
            <a:off x="2258977" y="3204326"/>
            <a:ext cx="1465517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/>
              <a:t>true: remove(p[i])</a:t>
            </a:r>
            <a:endParaRPr lang="ko-KR" altLang="en-US" sz="1467"/>
          </a:p>
        </p:txBody>
      </p: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2B2CCCE1-C9F4-4C4C-B66C-ACB72D4E645A}"/>
              </a:ext>
            </a:extLst>
          </p:cNvPr>
          <p:cNvCxnSpPr>
            <a:cxnSpLocks/>
            <a:stCxn id="18" idx="2"/>
            <a:endCxn id="18" idx="1"/>
          </p:cNvCxnSpPr>
          <p:nvPr/>
        </p:nvCxnSpPr>
        <p:spPr>
          <a:xfrm rot="5400000" flipH="1">
            <a:off x="1370020" y="2427624"/>
            <a:ext cx="249778" cy="1380593"/>
          </a:xfrm>
          <a:prstGeom prst="bentConnector4">
            <a:avLst>
              <a:gd name="adj1" fmla="val -91521"/>
              <a:gd name="adj2" fmla="val 11655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6F81C45-8114-4D13-AE63-19F83749BFE6}"/>
              </a:ext>
            </a:extLst>
          </p:cNvPr>
          <p:cNvSpPr txBox="1"/>
          <p:nvPr/>
        </p:nvSpPr>
        <p:spPr>
          <a:xfrm>
            <a:off x="3432014" y="2671743"/>
            <a:ext cx="801810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/>
              <a:t>false: p[i]</a:t>
            </a:r>
            <a:endParaRPr lang="ko-KR" altLang="en-US" sz="1467"/>
          </a:p>
        </p:txBody>
      </p: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C8DC9E0E-3B36-462E-8EE8-57709FDF8541}"/>
              </a:ext>
            </a:extLst>
          </p:cNvPr>
          <p:cNvCxnSpPr>
            <a:cxnSpLocks/>
            <a:stCxn id="18" idx="3"/>
            <a:endCxn id="20" idx="0"/>
          </p:cNvCxnSpPr>
          <p:nvPr/>
        </p:nvCxnSpPr>
        <p:spPr>
          <a:xfrm>
            <a:off x="3565798" y="2993031"/>
            <a:ext cx="476647" cy="110597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순서도: 수행의 시작/종료 26">
            <a:extLst>
              <a:ext uri="{FF2B5EF4-FFF2-40B4-BE49-F238E27FC236}">
                <a16:creationId xmlns:a16="http://schemas.microsoft.com/office/drawing/2014/main" id="{4DA17A96-4C07-4428-B991-A66C7B413925}"/>
              </a:ext>
            </a:extLst>
          </p:cNvPr>
          <p:cNvSpPr/>
          <p:nvPr/>
        </p:nvSpPr>
        <p:spPr>
          <a:xfrm>
            <a:off x="1174392" y="1418045"/>
            <a:ext cx="2021625" cy="287145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List</a:t>
            </a:r>
            <a:r>
              <a:rPr lang="ko-KR" altLang="en-US" sz="1467">
                <a:solidFill>
                  <a:sysClr val="windowText" lastClr="000000"/>
                </a:solidFill>
              </a:rPr>
              <a:t>를 생성한다</a:t>
            </a: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71C6481A-0D81-414F-9038-45298E99020D}"/>
              </a:ext>
            </a:extLst>
          </p:cNvPr>
          <p:cNvCxnSpPr>
            <a:cxnSpLocks/>
            <a:stCxn id="27" idx="2"/>
            <a:endCxn id="15" idx="0"/>
          </p:cNvCxnSpPr>
          <p:nvPr/>
        </p:nvCxnSpPr>
        <p:spPr>
          <a:xfrm>
            <a:off x="2185205" y="1705190"/>
            <a:ext cx="0" cy="303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4B817B7B-EC5C-4216-AE08-5898619EAB9C}"/>
              </a:ext>
            </a:extLst>
          </p:cNvPr>
          <p:cNvSpPr txBox="1"/>
          <p:nvPr/>
        </p:nvSpPr>
        <p:spPr>
          <a:xfrm>
            <a:off x="4297508" y="1200046"/>
            <a:ext cx="1683910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ko-KR" altLang="en-US" sz="1467"/>
              <a:t>효율성 테스트 실패</a:t>
            </a:r>
          </a:p>
        </p:txBody>
      </p:sp>
    </p:spTree>
    <p:extLst>
      <p:ext uri="{BB962C8B-B14F-4D97-AF65-F5344CB8AC3E}">
        <p14:creationId xmlns:p14="http://schemas.microsoft.com/office/powerpoint/2010/main" val="35009094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시저</a:t>
            </a:r>
            <a:r>
              <a:rPr lang="ko-KR" altLang="en-US" dirty="0"/>
              <a:t> 암호 </a:t>
            </a:r>
            <a:r>
              <a:rPr lang="en-US" altLang="ko-KR" dirty="0"/>
              <a:t>(01.17)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3882C51-1F0D-4F1D-AE83-D0C9456E828D}"/>
              </a:ext>
            </a:extLst>
          </p:cNvPr>
          <p:cNvSpPr/>
          <p:nvPr/>
        </p:nvSpPr>
        <p:spPr>
          <a:xfrm>
            <a:off x="355520" y="1175678"/>
            <a:ext cx="3600000" cy="50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문자열을 </a:t>
            </a:r>
            <a:r>
              <a:rPr lang="ko-KR" altLang="en-US" sz="1467" dirty="0" err="1">
                <a:solidFill>
                  <a:sysClr val="windowText" lastClr="000000"/>
                </a:solidFill>
              </a:rPr>
              <a:t>입력받는다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304DBAFC-8442-4E60-89F1-15CD0C9F91C5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>
            <a:off x="2155520" y="1679678"/>
            <a:ext cx="0" cy="346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다이아몬드 8">
            <a:extLst>
              <a:ext uri="{FF2B5EF4-FFF2-40B4-BE49-F238E27FC236}">
                <a16:creationId xmlns:a16="http://schemas.microsoft.com/office/drawing/2014/main" id="{6D843C03-4DF2-4E50-9A8D-CC44AF73BA6E}"/>
              </a:ext>
            </a:extLst>
          </p:cNvPr>
          <p:cNvSpPr/>
          <p:nvPr/>
        </p:nvSpPr>
        <p:spPr>
          <a:xfrm>
            <a:off x="355524" y="2025787"/>
            <a:ext cx="3599992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charAt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(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) == 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대문자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?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1D704D76-182A-48D6-950A-119E69EED203}"/>
              </a:ext>
            </a:extLst>
          </p:cNvPr>
          <p:cNvCxnSpPr>
            <a:cxnSpLocks/>
            <a:stCxn id="9" idx="2"/>
            <a:endCxn id="12" idx="0"/>
          </p:cNvCxnSpPr>
          <p:nvPr/>
        </p:nvCxnSpPr>
        <p:spPr>
          <a:xfrm>
            <a:off x="2155520" y="2525344"/>
            <a:ext cx="0" cy="13946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다이아몬드 11">
            <a:extLst>
              <a:ext uri="{FF2B5EF4-FFF2-40B4-BE49-F238E27FC236}">
                <a16:creationId xmlns:a16="http://schemas.microsoft.com/office/drawing/2014/main" id="{55BEEFBB-6476-4C9E-A4AF-54D1E03B09DC}"/>
              </a:ext>
            </a:extLst>
          </p:cNvPr>
          <p:cNvSpPr/>
          <p:nvPr/>
        </p:nvSpPr>
        <p:spPr>
          <a:xfrm>
            <a:off x="355524" y="3920001"/>
            <a:ext cx="3599992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charAt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(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) == 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소문자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?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6B2BA86B-0023-4BF8-8961-28C14D5D5DED}"/>
              </a:ext>
            </a:extLst>
          </p:cNvPr>
          <p:cNvCxnSpPr>
            <a:cxnSpLocks/>
            <a:stCxn id="12" idx="2"/>
            <a:endCxn id="17" idx="0"/>
          </p:cNvCxnSpPr>
          <p:nvPr/>
        </p:nvCxnSpPr>
        <p:spPr>
          <a:xfrm>
            <a:off x="2155520" y="4419558"/>
            <a:ext cx="0" cy="14044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다이아몬드 16">
            <a:extLst>
              <a:ext uri="{FF2B5EF4-FFF2-40B4-BE49-F238E27FC236}">
                <a16:creationId xmlns:a16="http://schemas.microsoft.com/office/drawing/2014/main" id="{AC382136-CC41-4A52-A938-98E281844834}"/>
              </a:ext>
            </a:extLst>
          </p:cNvPr>
          <p:cNvSpPr/>
          <p:nvPr/>
        </p:nvSpPr>
        <p:spPr>
          <a:xfrm>
            <a:off x="355524" y="5823969"/>
            <a:ext cx="3599992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charAt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(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) == 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공백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?</a:t>
            </a:r>
          </a:p>
        </p:txBody>
      </p:sp>
      <p:sp>
        <p:nvSpPr>
          <p:cNvPr id="21" name="다이아몬드 20">
            <a:extLst>
              <a:ext uri="{FF2B5EF4-FFF2-40B4-BE49-F238E27FC236}">
                <a16:creationId xmlns:a16="http://schemas.microsoft.com/office/drawing/2014/main" id="{A2AA7175-EF35-4F0F-BBD3-C71ED20E0F07}"/>
              </a:ext>
            </a:extLst>
          </p:cNvPr>
          <p:cNvSpPr/>
          <p:nvPr/>
        </p:nvSpPr>
        <p:spPr>
          <a:xfrm>
            <a:off x="3227184" y="2525344"/>
            <a:ext cx="3060000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charAt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(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) + n &gt; ‘Z’?</a:t>
            </a:r>
          </a:p>
        </p:txBody>
      </p:sp>
      <p:sp>
        <p:nvSpPr>
          <p:cNvPr id="22" name="다이아몬드 21">
            <a:extLst>
              <a:ext uri="{FF2B5EF4-FFF2-40B4-BE49-F238E27FC236}">
                <a16:creationId xmlns:a16="http://schemas.microsoft.com/office/drawing/2014/main" id="{04F8720E-F5CB-449D-8B9B-C7520514D287}"/>
              </a:ext>
            </a:extLst>
          </p:cNvPr>
          <p:cNvSpPr/>
          <p:nvPr/>
        </p:nvSpPr>
        <p:spPr>
          <a:xfrm>
            <a:off x="3227184" y="4364299"/>
            <a:ext cx="3060000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charAt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(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) + n &gt; ‘z’?</a:t>
            </a:r>
          </a:p>
        </p:txBody>
      </p: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D79F8FB9-86E8-4D9F-8DCE-04596E24D2D0}"/>
              </a:ext>
            </a:extLst>
          </p:cNvPr>
          <p:cNvCxnSpPr>
            <a:cxnSpLocks/>
            <a:stCxn id="9" idx="3"/>
            <a:endCxn id="21" idx="0"/>
          </p:cNvCxnSpPr>
          <p:nvPr/>
        </p:nvCxnSpPr>
        <p:spPr>
          <a:xfrm>
            <a:off x="3955516" y="2275566"/>
            <a:ext cx="801668" cy="24977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FA180C34-F994-4CD4-AC1A-AEA05197D85E}"/>
              </a:ext>
            </a:extLst>
          </p:cNvPr>
          <p:cNvCxnSpPr>
            <a:cxnSpLocks/>
            <a:stCxn id="12" idx="3"/>
            <a:endCxn id="22" idx="0"/>
          </p:cNvCxnSpPr>
          <p:nvPr/>
        </p:nvCxnSpPr>
        <p:spPr>
          <a:xfrm>
            <a:off x="3955516" y="4169780"/>
            <a:ext cx="801668" cy="19451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4AE730E-F6C3-475A-8DA6-E40D6064E09E}"/>
              </a:ext>
            </a:extLst>
          </p:cNvPr>
          <p:cNvSpPr txBox="1"/>
          <p:nvPr/>
        </p:nvSpPr>
        <p:spPr>
          <a:xfrm>
            <a:off x="3955516" y="2031762"/>
            <a:ext cx="417538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 dirty="0"/>
              <a:t>true</a:t>
            </a:r>
            <a:endParaRPr lang="ko-KR" altLang="en-US" sz="1467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E0D2C00-E618-455C-B80B-E73666C5D0C0}"/>
              </a:ext>
            </a:extLst>
          </p:cNvPr>
          <p:cNvSpPr txBox="1"/>
          <p:nvPr/>
        </p:nvSpPr>
        <p:spPr>
          <a:xfrm>
            <a:off x="3911460" y="3892861"/>
            <a:ext cx="417538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 dirty="0"/>
              <a:t>true</a:t>
            </a:r>
            <a:endParaRPr lang="ko-KR" altLang="en-US" sz="1467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1C65F7E-6C0A-4832-A224-B125D4DF8E35}"/>
              </a:ext>
            </a:extLst>
          </p:cNvPr>
          <p:cNvSpPr txBox="1"/>
          <p:nvPr/>
        </p:nvSpPr>
        <p:spPr>
          <a:xfrm>
            <a:off x="2155520" y="2511774"/>
            <a:ext cx="450752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 dirty="0"/>
              <a:t>false</a:t>
            </a:r>
            <a:endParaRPr lang="ko-KR" altLang="en-US" sz="1467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14C6095-69C5-4D28-B0A5-6C68409454F3}"/>
              </a:ext>
            </a:extLst>
          </p:cNvPr>
          <p:cNvSpPr txBox="1"/>
          <p:nvPr/>
        </p:nvSpPr>
        <p:spPr>
          <a:xfrm>
            <a:off x="2155520" y="4416152"/>
            <a:ext cx="450752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 dirty="0"/>
              <a:t>false</a:t>
            </a:r>
            <a:endParaRPr lang="ko-KR" altLang="en-US" sz="1467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0B7FA5F-8F44-4B96-9A57-13DD9F8F0795}"/>
              </a:ext>
            </a:extLst>
          </p:cNvPr>
          <p:cNvSpPr/>
          <p:nvPr/>
        </p:nvSpPr>
        <p:spPr>
          <a:xfrm>
            <a:off x="3227184" y="3270416"/>
            <a:ext cx="3060000" cy="50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charAt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(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) + n (– ‘Z’)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CBA2BC9-9088-4352-93F1-52B3FFCF8464}"/>
              </a:ext>
            </a:extLst>
          </p:cNvPr>
          <p:cNvSpPr/>
          <p:nvPr/>
        </p:nvSpPr>
        <p:spPr>
          <a:xfrm>
            <a:off x="3227184" y="5173332"/>
            <a:ext cx="3060000" cy="50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charAt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(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) + n (– ‘z’)</a:t>
            </a: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7498FBB9-1EB1-41E0-8DE2-85B903098D5E}"/>
              </a:ext>
            </a:extLst>
          </p:cNvPr>
          <p:cNvCxnSpPr>
            <a:stCxn id="21" idx="2"/>
            <a:endCxn id="46" idx="0"/>
          </p:cNvCxnSpPr>
          <p:nvPr/>
        </p:nvCxnSpPr>
        <p:spPr>
          <a:xfrm>
            <a:off x="4757184" y="3024901"/>
            <a:ext cx="0" cy="2455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B629E5A8-AA06-450E-89FD-F5303008946F}"/>
              </a:ext>
            </a:extLst>
          </p:cNvPr>
          <p:cNvCxnSpPr>
            <a:stCxn id="22" idx="2"/>
            <a:endCxn id="47" idx="0"/>
          </p:cNvCxnSpPr>
          <p:nvPr/>
        </p:nvCxnSpPr>
        <p:spPr>
          <a:xfrm>
            <a:off x="4757184" y="4863856"/>
            <a:ext cx="0" cy="3094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563C1522-C5DF-4768-9CAD-12430D364B37}"/>
              </a:ext>
            </a:extLst>
          </p:cNvPr>
          <p:cNvSpPr/>
          <p:nvPr/>
        </p:nvSpPr>
        <p:spPr>
          <a:xfrm>
            <a:off x="625520" y="6829743"/>
            <a:ext cx="3060000" cy="50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문자를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replace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2D400C20-56F3-431E-A038-A69296B37EF0}"/>
              </a:ext>
            </a:extLst>
          </p:cNvPr>
          <p:cNvCxnSpPr>
            <a:stCxn id="17" idx="2"/>
            <a:endCxn id="56" idx="0"/>
          </p:cNvCxnSpPr>
          <p:nvPr/>
        </p:nvCxnSpPr>
        <p:spPr>
          <a:xfrm>
            <a:off x="2155520" y="6323526"/>
            <a:ext cx="0" cy="5062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연결선: 꺾임 59">
            <a:extLst>
              <a:ext uri="{FF2B5EF4-FFF2-40B4-BE49-F238E27FC236}">
                <a16:creationId xmlns:a16="http://schemas.microsoft.com/office/drawing/2014/main" id="{188F56B5-BA69-4572-A7AE-B661F809CE0C}"/>
              </a:ext>
            </a:extLst>
          </p:cNvPr>
          <p:cNvCxnSpPr>
            <a:stCxn id="47" idx="3"/>
            <a:endCxn id="56" idx="3"/>
          </p:cNvCxnSpPr>
          <p:nvPr/>
        </p:nvCxnSpPr>
        <p:spPr>
          <a:xfrm flipH="1">
            <a:off x="3685520" y="5425332"/>
            <a:ext cx="2601664" cy="1656411"/>
          </a:xfrm>
          <a:prstGeom prst="bentConnector3">
            <a:avLst>
              <a:gd name="adj1" fmla="val -878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81E93406-FAD0-4726-A422-9D5D26D2C421}"/>
              </a:ext>
            </a:extLst>
          </p:cNvPr>
          <p:cNvCxnSpPr>
            <a:stCxn id="46" idx="3"/>
            <a:endCxn id="56" idx="3"/>
          </p:cNvCxnSpPr>
          <p:nvPr/>
        </p:nvCxnSpPr>
        <p:spPr>
          <a:xfrm flipH="1">
            <a:off x="3685520" y="3522416"/>
            <a:ext cx="2601664" cy="3559327"/>
          </a:xfrm>
          <a:prstGeom prst="bentConnector3">
            <a:avLst>
              <a:gd name="adj1" fmla="val -878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0315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완주하지 못한 선수 </a:t>
            </a:r>
            <a:r>
              <a:rPr lang="en-US" altLang="ko-KR"/>
              <a:t>(01.04)</a:t>
            </a:r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6BA433F-7E84-4053-A00F-A1C463A4514D}"/>
              </a:ext>
            </a:extLst>
          </p:cNvPr>
          <p:cNvSpPr/>
          <p:nvPr/>
        </p:nvSpPr>
        <p:spPr>
          <a:xfrm>
            <a:off x="439204" y="1552042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participant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를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map&lt;String, Integer&gt;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에</a:t>
            </a:r>
            <a:endParaRPr lang="en-US" altLang="ko-KR" sz="1467" dirty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Integer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값을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1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씩 증가시키며 넣는다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2F8A3E4-6332-4CD0-90A9-E0C2574E822D}"/>
              </a:ext>
            </a:extLst>
          </p:cNvPr>
          <p:cNvSpPr/>
          <p:nvPr/>
        </p:nvSpPr>
        <p:spPr>
          <a:xfrm>
            <a:off x="439204" y="2381931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completion</a:t>
            </a:r>
            <a:r>
              <a:rPr lang="ko-KR" altLang="en-US" sz="1467">
                <a:solidFill>
                  <a:sysClr val="windowText" lastClr="000000"/>
                </a:solidFill>
              </a:rPr>
              <a:t>를 </a:t>
            </a:r>
            <a:r>
              <a:rPr lang="en-US" altLang="ko-KR" sz="1467">
                <a:solidFill>
                  <a:sysClr val="windowText" lastClr="000000"/>
                </a:solidFill>
              </a:rPr>
              <a:t>map</a:t>
            </a:r>
            <a:r>
              <a:rPr lang="ko-KR" altLang="en-US" sz="1467">
                <a:solidFill>
                  <a:sysClr val="windowText" lastClr="000000"/>
                </a:solidFill>
              </a:rPr>
              <a:t>에</a:t>
            </a:r>
            <a:endParaRPr lang="en-US" altLang="ko-KR" sz="1467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Integer</a:t>
            </a:r>
            <a:r>
              <a:rPr lang="ko-KR" altLang="en-US" sz="1467">
                <a:solidFill>
                  <a:sysClr val="windowText" lastClr="000000"/>
                </a:solidFill>
              </a:rPr>
              <a:t>값을 </a:t>
            </a:r>
            <a:r>
              <a:rPr lang="en-US" altLang="ko-KR" sz="1467">
                <a:solidFill>
                  <a:sysClr val="windowText" lastClr="000000"/>
                </a:solidFill>
              </a:rPr>
              <a:t>1</a:t>
            </a:r>
            <a:r>
              <a:rPr lang="ko-KR" altLang="en-US" sz="1467">
                <a:solidFill>
                  <a:sysClr val="windowText" lastClr="000000"/>
                </a:solidFill>
              </a:rPr>
              <a:t>씩 감소시키며 넣는다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01CB388-C6B5-479F-8D99-7BAB9FF02C5B}"/>
              </a:ext>
            </a:extLst>
          </p:cNvPr>
          <p:cNvSpPr/>
          <p:nvPr/>
        </p:nvSpPr>
        <p:spPr>
          <a:xfrm>
            <a:off x="439204" y="3333788"/>
            <a:ext cx="4397770" cy="11670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7">
              <a:solidFill>
                <a:sysClr val="windowText" lastClr="000000"/>
              </a:solidFill>
            </a:endParaRPr>
          </a:p>
        </p:txBody>
      </p:sp>
      <p:sp>
        <p:nvSpPr>
          <p:cNvPr id="13" name="다이아몬드 12">
            <a:extLst>
              <a:ext uri="{FF2B5EF4-FFF2-40B4-BE49-F238E27FC236}">
                <a16:creationId xmlns:a16="http://schemas.microsoft.com/office/drawing/2014/main" id="{A751D41E-29CA-4739-B1C4-4D39E17AED03}"/>
              </a:ext>
            </a:extLst>
          </p:cNvPr>
          <p:cNvSpPr/>
          <p:nvPr/>
        </p:nvSpPr>
        <p:spPr>
          <a:xfrm>
            <a:off x="909189" y="3466349"/>
            <a:ext cx="2660030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map.get() == 0</a:t>
            </a:r>
            <a:endParaRPr lang="ko-KR" altLang="en-US" sz="1467">
              <a:solidFill>
                <a:sysClr val="windowText" lastClr="000000"/>
              </a:solidFill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01347C76-AF76-4DD7-88E4-B966E34A1E50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2239204" y="2092042"/>
            <a:ext cx="0" cy="2898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순서도: 수행의 시작/종료 31">
            <a:extLst>
              <a:ext uri="{FF2B5EF4-FFF2-40B4-BE49-F238E27FC236}">
                <a16:creationId xmlns:a16="http://schemas.microsoft.com/office/drawing/2014/main" id="{EF2E2EA0-5CC6-463D-84AA-29DC54EC4780}"/>
              </a:ext>
            </a:extLst>
          </p:cNvPr>
          <p:cNvSpPr/>
          <p:nvPr/>
        </p:nvSpPr>
        <p:spPr>
          <a:xfrm>
            <a:off x="2815349" y="4822102"/>
            <a:ext cx="2021625" cy="287145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answer </a:t>
            </a:r>
            <a:r>
              <a:rPr lang="ko-KR" altLang="en-US" sz="1467">
                <a:solidFill>
                  <a:sysClr val="windowText" lastClr="000000"/>
                </a:solidFill>
              </a:rPr>
              <a:t>출력</a:t>
            </a:r>
          </a:p>
        </p:txBody>
      </p: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CE2DFBCF-BCCF-4D52-9C97-2FCD5C7232DE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>
            <a:off x="2239204" y="2921931"/>
            <a:ext cx="0" cy="5444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92544CB-CF87-4E95-97AA-5FC74328512D}"/>
              </a:ext>
            </a:extLst>
          </p:cNvPr>
          <p:cNvSpPr txBox="1"/>
          <p:nvPr/>
        </p:nvSpPr>
        <p:spPr>
          <a:xfrm>
            <a:off x="2312976" y="3927423"/>
            <a:ext cx="417538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 dirty="0"/>
              <a:t>true</a:t>
            </a:r>
            <a:endParaRPr lang="ko-KR" altLang="en-US" sz="1467" dirty="0"/>
          </a:p>
        </p:txBody>
      </p:sp>
      <p:cxnSp>
        <p:nvCxnSpPr>
          <p:cNvPr id="3" name="연결선: 꺾임 2">
            <a:extLst>
              <a:ext uri="{FF2B5EF4-FFF2-40B4-BE49-F238E27FC236}">
                <a16:creationId xmlns:a16="http://schemas.microsoft.com/office/drawing/2014/main" id="{6BB897AA-FDD9-4769-B7D1-D5BE7141E965}"/>
              </a:ext>
            </a:extLst>
          </p:cNvPr>
          <p:cNvCxnSpPr>
            <a:cxnSpLocks/>
            <a:stCxn id="13" idx="2"/>
            <a:endCxn id="13" idx="1"/>
          </p:cNvCxnSpPr>
          <p:nvPr/>
        </p:nvCxnSpPr>
        <p:spPr>
          <a:xfrm rot="5400000" flipH="1">
            <a:off x="1449308" y="3176010"/>
            <a:ext cx="249778" cy="1330015"/>
          </a:xfrm>
          <a:prstGeom prst="bentConnector4">
            <a:avLst>
              <a:gd name="adj1" fmla="val -91521"/>
              <a:gd name="adj2" fmla="val 11718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0256A208-4BBA-49A9-9EFB-0B732D24B420}"/>
              </a:ext>
            </a:extLst>
          </p:cNvPr>
          <p:cNvSpPr txBox="1"/>
          <p:nvPr/>
        </p:nvSpPr>
        <p:spPr>
          <a:xfrm>
            <a:off x="3486013" y="3394840"/>
            <a:ext cx="1290213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/>
              <a:t>false: map.get()</a:t>
            </a:r>
            <a:endParaRPr lang="ko-KR" altLang="en-US" sz="1467"/>
          </a:p>
        </p:txBody>
      </p:sp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5820090C-0134-4B38-B57B-C2C18AA1172E}"/>
              </a:ext>
            </a:extLst>
          </p:cNvPr>
          <p:cNvCxnSpPr>
            <a:cxnSpLocks/>
            <a:stCxn id="13" idx="3"/>
            <a:endCxn id="32" idx="0"/>
          </p:cNvCxnSpPr>
          <p:nvPr/>
        </p:nvCxnSpPr>
        <p:spPr>
          <a:xfrm>
            <a:off x="3569219" y="3716128"/>
            <a:ext cx="256943" cy="110597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A534E42-1FC8-4E1D-B123-CC4649E1A6E0}"/>
              </a:ext>
            </a:extLst>
          </p:cNvPr>
          <p:cNvSpPr txBox="1"/>
          <p:nvPr/>
        </p:nvSpPr>
        <p:spPr>
          <a:xfrm>
            <a:off x="3826162" y="986075"/>
            <a:ext cx="2804538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/>
              <a:t>Map</a:t>
            </a:r>
            <a:r>
              <a:rPr lang="ko-KR" altLang="en-US" sz="1467"/>
              <a:t>의 </a:t>
            </a:r>
            <a:r>
              <a:rPr lang="en-US" altLang="ko-KR" sz="1467"/>
              <a:t>getOrDefault() </a:t>
            </a:r>
            <a:r>
              <a:rPr lang="ko-KR" altLang="en-US" sz="1467"/>
              <a:t>메서드 사용</a:t>
            </a:r>
          </a:p>
        </p:txBody>
      </p:sp>
    </p:spTree>
    <p:extLst>
      <p:ext uri="{BB962C8B-B14F-4D97-AF65-F5344CB8AC3E}">
        <p14:creationId xmlns:p14="http://schemas.microsoft.com/office/powerpoint/2010/main" val="401013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두 개 뽑아서 더하기 </a:t>
            </a:r>
            <a:r>
              <a:rPr lang="en-US" altLang="ko-KR" dirty="0"/>
              <a:t>(01.04)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6BA433F-7E84-4053-A00F-A1C463A4514D}"/>
              </a:ext>
            </a:extLst>
          </p:cNvPr>
          <p:cNvSpPr/>
          <p:nvPr/>
        </p:nvSpPr>
        <p:spPr>
          <a:xfrm>
            <a:off x="439204" y="1552042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Set 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생성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2F8A3E4-6332-4CD0-90A9-E0C2574E822D}"/>
              </a:ext>
            </a:extLst>
          </p:cNvPr>
          <p:cNvSpPr/>
          <p:nvPr/>
        </p:nvSpPr>
        <p:spPr>
          <a:xfrm>
            <a:off x="439204" y="2381931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] + 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[j] 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값을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Set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에 저장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01347C76-AF76-4DD7-88E4-B966E34A1E50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2239204" y="2092042"/>
            <a:ext cx="0" cy="2898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A534E42-1FC8-4E1D-B123-CC4649E1A6E0}"/>
              </a:ext>
            </a:extLst>
          </p:cNvPr>
          <p:cNvSpPr txBox="1"/>
          <p:nvPr/>
        </p:nvSpPr>
        <p:spPr>
          <a:xfrm>
            <a:off x="3826162" y="986075"/>
            <a:ext cx="2804538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/>
              <a:t>Map</a:t>
            </a:r>
            <a:r>
              <a:rPr lang="ko-KR" altLang="en-US" sz="1467"/>
              <a:t>의 </a:t>
            </a:r>
            <a:r>
              <a:rPr lang="en-US" altLang="ko-KR" sz="1467"/>
              <a:t>getOrDefault() </a:t>
            </a:r>
            <a:r>
              <a:rPr lang="ko-KR" altLang="en-US" sz="1467"/>
              <a:t>메서드 사용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D9C8D73-F495-4692-97A8-5434676C5FDD}"/>
              </a:ext>
            </a:extLst>
          </p:cNvPr>
          <p:cNvSpPr/>
          <p:nvPr/>
        </p:nvSpPr>
        <p:spPr>
          <a:xfrm>
            <a:off x="439204" y="3211820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Set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을 이용하여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List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 생성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9E216AB9-AB6E-4C08-8F1E-9C2F441A5980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2239204" y="2921931"/>
            <a:ext cx="0" cy="2898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AE7C15A-D453-48A4-9BE4-F26CADA68D59}"/>
              </a:ext>
            </a:extLst>
          </p:cNvPr>
          <p:cNvSpPr/>
          <p:nvPr/>
        </p:nvSpPr>
        <p:spPr>
          <a:xfrm>
            <a:off x="433628" y="4041709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List 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정렬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FF65FBC3-EBCE-475B-8120-823C3B2349D9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2233628" y="3751820"/>
            <a:ext cx="0" cy="2898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0603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진법 뒤집기 </a:t>
            </a:r>
            <a:r>
              <a:rPr lang="en-US" altLang="ko-KR" dirty="0"/>
              <a:t>(01.07)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6BA433F-7E84-4053-A00F-A1C463A4514D}"/>
              </a:ext>
            </a:extLst>
          </p:cNvPr>
          <p:cNvSpPr/>
          <p:nvPr/>
        </p:nvSpPr>
        <p:spPr>
          <a:xfrm>
            <a:off x="1527194" y="1552042"/>
            <a:ext cx="216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List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를 생성한다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01CB388-C6B5-479F-8D99-7BAB9FF02C5B}"/>
              </a:ext>
            </a:extLst>
          </p:cNvPr>
          <p:cNvSpPr/>
          <p:nvPr/>
        </p:nvSpPr>
        <p:spPr>
          <a:xfrm>
            <a:off x="439203" y="2381930"/>
            <a:ext cx="5638209" cy="30487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7">
              <a:solidFill>
                <a:sysClr val="windowText" lastClr="000000"/>
              </a:solidFill>
            </a:endParaRPr>
          </a:p>
        </p:txBody>
      </p:sp>
      <p:sp>
        <p:nvSpPr>
          <p:cNvPr id="13" name="다이아몬드 12">
            <a:extLst>
              <a:ext uri="{FF2B5EF4-FFF2-40B4-BE49-F238E27FC236}">
                <a16:creationId xmlns:a16="http://schemas.microsoft.com/office/drawing/2014/main" id="{A751D41E-29CA-4739-B1C4-4D39E17AED03}"/>
              </a:ext>
            </a:extLst>
          </p:cNvPr>
          <p:cNvSpPr/>
          <p:nvPr/>
        </p:nvSpPr>
        <p:spPr>
          <a:xfrm>
            <a:off x="1277179" y="2514492"/>
            <a:ext cx="2660030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n /3 == 0</a:t>
            </a:r>
            <a:endParaRPr lang="ko-KR" altLang="en-US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01347C76-AF76-4DD7-88E4-B966E34A1E50}"/>
              </a:ext>
            </a:extLst>
          </p:cNvPr>
          <p:cNvCxnSpPr>
            <a:cxnSpLocks/>
            <a:stCxn id="8" idx="2"/>
            <a:endCxn id="13" idx="0"/>
          </p:cNvCxnSpPr>
          <p:nvPr/>
        </p:nvCxnSpPr>
        <p:spPr>
          <a:xfrm>
            <a:off x="2607194" y="2092042"/>
            <a:ext cx="0" cy="4224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92544CB-CF87-4E95-97AA-5FC74328512D}"/>
              </a:ext>
            </a:extLst>
          </p:cNvPr>
          <p:cNvSpPr txBox="1"/>
          <p:nvPr/>
        </p:nvSpPr>
        <p:spPr>
          <a:xfrm>
            <a:off x="2680965" y="2975566"/>
            <a:ext cx="458467" cy="322705"/>
          </a:xfrm>
          <a:prstGeom prst="rect">
            <a:avLst/>
          </a:prstGeom>
          <a:noFill/>
          <a:ln>
            <a:noFill/>
          </a:ln>
        </p:spPr>
        <p:txBody>
          <a:bodyPr wrap="square" lIns="48000" tIns="48000" rIns="48000" bIns="48000" rtlCol="0">
            <a:spAutoFit/>
          </a:bodyPr>
          <a:lstStyle/>
          <a:p>
            <a:r>
              <a:rPr lang="en-US" altLang="ko-KR" sz="1467" dirty="0"/>
              <a:t>false</a:t>
            </a:r>
            <a:endParaRPr lang="ko-KR" altLang="en-US" sz="1467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256A208-4BBA-49A9-9EFB-0B732D24B420}"/>
              </a:ext>
            </a:extLst>
          </p:cNvPr>
          <p:cNvSpPr txBox="1"/>
          <p:nvPr/>
        </p:nvSpPr>
        <p:spPr>
          <a:xfrm>
            <a:off x="3854003" y="2442983"/>
            <a:ext cx="417538" cy="322705"/>
          </a:xfrm>
          <a:prstGeom prst="rect">
            <a:avLst/>
          </a:prstGeom>
          <a:noFill/>
          <a:ln>
            <a:noFill/>
          </a:ln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 dirty="0"/>
              <a:t>true</a:t>
            </a:r>
            <a:endParaRPr lang="ko-KR" altLang="en-US" sz="1467" dirty="0"/>
          </a:p>
        </p:txBody>
      </p:sp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5820090C-0134-4B38-B57B-C2C18AA1172E}"/>
              </a:ext>
            </a:extLst>
          </p:cNvPr>
          <p:cNvCxnSpPr>
            <a:cxnSpLocks/>
            <a:stCxn id="13" idx="3"/>
            <a:endCxn id="16" idx="0"/>
          </p:cNvCxnSpPr>
          <p:nvPr/>
        </p:nvCxnSpPr>
        <p:spPr>
          <a:xfrm>
            <a:off x="3937209" y="2764271"/>
            <a:ext cx="919985" cy="203985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192D6F2-82BF-45EA-8EF9-BDD7AEC5E79C}"/>
              </a:ext>
            </a:extLst>
          </p:cNvPr>
          <p:cNvSpPr/>
          <p:nvPr/>
        </p:nvSpPr>
        <p:spPr>
          <a:xfrm>
            <a:off x="3687194" y="4804126"/>
            <a:ext cx="234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List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에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을 저장 후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 reverse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678A4D8-421B-4785-A5B5-82E405915E04}"/>
              </a:ext>
            </a:extLst>
          </p:cNvPr>
          <p:cNvSpPr/>
          <p:nvPr/>
        </p:nvSpPr>
        <p:spPr>
          <a:xfrm>
            <a:off x="936703" y="3299393"/>
            <a:ext cx="3340982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list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에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을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3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으로 나눈 나머지를 넣는다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1DA28787-7ED1-4985-AE77-DAF84C1C8E1E}"/>
              </a:ext>
            </a:extLst>
          </p:cNvPr>
          <p:cNvCxnSpPr>
            <a:cxnSpLocks/>
            <a:stCxn id="13" idx="2"/>
            <a:endCxn id="18" idx="0"/>
          </p:cNvCxnSpPr>
          <p:nvPr/>
        </p:nvCxnSpPr>
        <p:spPr>
          <a:xfrm>
            <a:off x="2607194" y="3014049"/>
            <a:ext cx="0" cy="2853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2AA6B7B-0F10-4887-B256-923CC4A8EAE3}"/>
              </a:ext>
            </a:extLst>
          </p:cNvPr>
          <p:cNvSpPr/>
          <p:nvPr/>
        </p:nvSpPr>
        <p:spPr>
          <a:xfrm>
            <a:off x="1527194" y="4133672"/>
            <a:ext cx="216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n = n/3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FAA21C59-11BF-4D0F-942B-8AA215A70688}"/>
              </a:ext>
            </a:extLst>
          </p:cNvPr>
          <p:cNvCxnSpPr>
            <a:cxnSpLocks/>
            <a:stCxn id="18" idx="2"/>
            <a:endCxn id="23" idx="0"/>
          </p:cNvCxnSpPr>
          <p:nvPr/>
        </p:nvCxnSpPr>
        <p:spPr>
          <a:xfrm>
            <a:off x="2607194" y="3839393"/>
            <a:ext cx="0" cy="2942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5A2ADAB9-83B7-4958-A7CE-3C4AACC6CAFD}"/>
              </a:ext>
            </a:extLst>
          </p:cNvPr>
          <p:cNvCxnSpPr>
            <a:cxnSpLocks/>
            <a:stCxn id="23" idx="2"/>
            <a:endCxn id="13" idx="1"/>
          </p:cNvCxnSpPr>
          <p:nvPr/>
        </p:nvCxnSpPr>
        <p:spPr>
          <a:xfrm rot="5400000" flipH="1">
            <a:off x="987486" y="3053965"/>
            <a:ext cx="1909401" cy="1330015"/>
          </a:xfrm>
          <a:prstGeom prst="bentConnector4">
            <a:avLst>
              <a:gd name="adj1" fmla="val -11972"/>
              <a:gd name="adj2" fmla="val 14653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CD54D8B-A6B7-4782-B284-ED6D34837736}"/>
              </a:ext>
            </a:extLst>
          </p:cNvPr>
          <p:cNvSpPr/>
          <p:nvPr/>
        </p:nvSpPr>
        <p:spPr>
          <a:xfrm>
            <a:off x="2440368" y="5964348"/>
            <a:ext cx="3662345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sum += 3</a:t>
            </a:r>
            <a:r>
              <a:rPr lang="en-US" altLang="ko-KR" sz="1467" baseline="30000" dirty="0">
                <a:solidFill>
                  <a:sysClr val="windowText" lastClr="000000"/>
                </a:solidFill>
              </a:rPr>
              <a:t>index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 * List[index]</a:t>
            </a: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A23A4220-A76F-4172-BEEE-5B835C8291B6}"/>
              </a:ext>
            </a:extLst>
          </p:cNvPr>
          <p:cNvCxnSpPr>
            <a:stCxn id="16" idx="2"/>
          </p:cNvCxnSpPr>
          <p:nvPr/>
        </p:nvCxnSpPr>
        <p:spPr>
          <a:xfrm>
            <a:off x="4857194" y="5344126"/>
            <a:ext cx="0" cy="6202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7043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체육복 </a:t>
            </a:r>
            <a:r>
              <a:rPr lang="en-US" altLang="ko-KR" dirty="0"/>
              <a:t>(01.08)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6BA433F-7E84-4053-A00F-A1C463A4514D}"/>
              </a:ext>
            </a:extLst>
          </p:cNvPr>
          <p:cNvSpPr/>
          <p:nvPr/>
        </p:nvSpPr>
        <p:spPr>
          <a:xfrm>
            <a:off x="518068" y="1552042"/>
            <a:ext cx="266003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크기가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인 배열을 생성한다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FF41B02-F604-4B83-A77C-C2DBC8B8BE7E}"/>
              </a:ext>
            </a:extLst>
          </p:cNvPr>
          <p:cNvSpPr/>
          <p:nvPr/>
        </p:nvSpPr>
        <p:spPr>
          <a:xfrm>
            <a:off x="518068" y="2366081"/>
            <a:ext cx="266003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[lost[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] – 1]—;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8EBDB9F2-8D6C-44FE-979D-8CABD5FF501D}"/>
              </a:ext>
            </a:extLst>
          </p:cNvPr>
          <p:cNvCxnSpPr>
            <a:stCxn id="8" idx="2"/>
            <a:endCxn id="20" idx="0"/>
          </p:cNvCxnSpPr>
          <p:nvPr/>
        </p:nvCxnSpPr>
        <p:spPr>
          <a:xfrm>
            <a:off x="1848083" y="2092042"/>
            <a:ext cx="0" cy="2740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3861A3F-BC93-48F7-ACD6-8B65C95A2544}"/>
              </a:ext>
            </a:extLst>
          </p:cNvPr>
          <p:cNvSpPr/>
          <p:nvPr/>
        </p:nvSpPr>
        <p:spPr>
          <a:xfrm>
            <a:off x="518068" y="3180120"/>
            <a:ext cx="266003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[reserve[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] – 1]++;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B7041489-BFBA-4625-81B4-431DF08BEA6B}"/>
              </a:ext>
            </a:extLst>
          </p:cNvPr>
          <p:cNvCxnSpPr>
            <a:cxnSpLocks/>
            <a:stCxn id="20" idx="2"/>
            <a:endCxn id="25" idx="0"/>
          </p:cNvCxnSpPr>
          <p:nvPr/>
        </p:nvCxnSpPr>
        <p:spPr>
          <a:xfrm>
            <a:off x="1848083" y="2906081"/>
            <a:ext cx="0" cy="2740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오른쪽 중괄호 13">
            <a:extLst>
              <a:ext uri="{FF2B5EF4-FFF2-40B4-BE49-F238E27FC236}">
                <a16:creationId xmlns:a16="http://schemas.microsoft.com/office/drawing/2014/main" id="{D631FFFB-02EC-4ED9-8ED9-4F73B1D14CDF}"/>
              </a:ext>
            </a:extLst>
          </p:cNvPr>
          <p:cNvSpPr/>
          <p:nvPr/>
        </p:nvSpPr>
        <p:spPr>
          <a:xfrm>
            <a:off x="3388316" y="2366081"/>
            <a:ext cx="189544" cy="1354039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7A20AEE-77FF-4283-9023-C7A762F06BE4}"/>
              </a:ext>
            </a:extLst>
          </p:cNvPr>
          <p:cNvSpPr txBox="1"/>
          <p:nvPr/>
        </p:nvSpPr>
        <p:spPr>
          <a:xfrm>
            <a:off x="3640355" y="2906081"/>
            <a:ext cx="1077975" cy="322705"/>
          </a:xfrm>
          <a:prstGeom prst="rect">
            <a:avLst/>
          </a:prstGeom>
          <a:noFill/>
          <a:ln>
            <a:noFill/>
          </a:ln>
        </p:spPr>
        <p:txBody>
          <a:bodyPr wrap="none" lIns="48000" tIns="48000" rIns="48000" bIns="48000" rtlCol="0">
            <a:spAutoFit/>
          </a:bodyPr>
          <a:lstStyle/>
          <a:p>
            <a:r>
              <a:rPr lang="ko-KR" altLang="en-US" sz="1467" dirty="0"/>
              <a:t>배열 초기화</a:t>
            </a: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84D7F1AD-E543-4E96-B8FE-96182C58D4E1}"/>
              </a:ext>
            </a:extLst>
          </p:cNvPr>
          <p:cNvCxnSpPr>
            <a:cxnSpLocks/>
            <a:stCxn id="25" idx="2"/>
            <a:endCxn id="38" idx="0"/>
          </p:cNvCxnSpPr>
          <p:nvPr/>
        </p:nvCxnSpPr>
        <p:spPr>
          <a:xfrm>
            <a:off x="1848083" y="3720120"/>
            <a:ext cx="0" cy="2740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07C354C4-3AB2-4B73-BE0C-4D1430A26815}"/>
              </a:ext>
            </a:extLst>
          </p:cNvPr>
          <p:cNvCxnSpPr>
            <a:cxnSpLocks/>
            <a:stCxn id="38" idx="2"/>
            <a:endCxn id="48" idx="0"/>
          </p:cNvCxnSpPr>
          <p:nvPr/>
        </p:nvCxnSpPr>
        <p:spPr>
          <a:xfrm>
            <a:off x="1848083" y="4493716"/>
            <a:ext cx="0" cy="2497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다이아몬드 37">
            <a:extLst>
              <a:ext uri="{FF2B5EF4-FFF2-40B4-BE49-F238E27FC236}">
                <a16:creationId xmlns:a16="http://schemas.microsoft.com/office/drawing/2014/main" id="{4C920F34-CF80-428E-92D6-89772206616A}"/>
              </a:ext>
            </a:extLst>
          </p:cNvPr>
          <p:cNvSpPr/>
          <p:nvPr/>
        </p:nvSpPr>
        <p:spPr>
          <a:xfrm>
            <a:off x="412962" y="3994159"/>
            <a:ext cx="2870242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[index]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==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-1</a:t>
            </a:r>
            <a:endParaRPr lang="ko-KR" altLang="en-US" sz="1467" dirty="0">
              <a:solidFill>
                <a:sysClr val="windowText" lastClr="000000"/>
              </a:solidFill>
            </a:endParaRPr>
          </a:p>
        </p:txBody>
      </p:sp>
      <p:sp>
        <p:nvSpPr>
          <p:cNvPr id="48" name="다이아몬드 47">
            <a:extLst>
              <a:ext uri="{FF2B5EF4-FFF2-40B4-BE49-F238E27FC236}">
                <a16:creationId xmlns:a16="http://schemas.microsoft.com/office/drawing/2014/main" id="{1CD5F92D-15BF-4F64-886F-CA4EBFA9F2F0}"/>
              </a:ext>
            </a:extLst>
          </p:cNvPr>
          <p:cNvSpPr/>
          <p:nvPr/>
        </p:nvSpPr>
        <p:spPr>
          <a:xfrm>
            <a:off x="264908" y="4743494"/>
            <a:ext cx="3166350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[index - 1] == 1</a:t>
            </a:r>
            <a:endParaRPr lang="ko-KR" altLang="en-US" sz="1467" dirty="0">
              <a:solidFill>
                <a:sysClr val="windowText" lastClr="000000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39E05DE7-ACCF-4795-9C5E-B230256772C8}"/>
              </a:ext>
            </a:extLst>
          </p:cNvPr>
          <p:cNvSpPr/>
          <p:nvPr/>
        </p:nvSpPr>
        <p:spPr>
          <a:xfrm>
            <a:off x="518068" y="5578360"/>
            <a:ext cx="266003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[index-1]--</a:t>
            </a:r>
          </a:p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[index]++</a:t>
            </a: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861F0F02-20DE-43F0-BCDB-570174326DCD}"/>
              </a:ext>
            </a:extLst>
          </p:cNvPr>
          <p:cNvCxnSpPr>
            <a:cxnSpLocks/>
            <a:stCxn id="48" idx="2"/>
            <a:endCxn id="51" idx="0"/>
          </p:cNvCxnSpPr>
          <p:nvPr/>
        </p:nvCxnSpPr>
        <p:spPr>
          <a:xfrm>
            <a:off x="1848083" y="5243051"/>
            <a:ext cx="0" cy="3353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다이아몬드 53">
            <a:extLst>
              <a:ext uri="{FF2B5EF4-FFF2-40B4-BE49-F238E27FC236}">
                <a16:creationId xmlns:a16="http://schemas.microsoft.com/office/drawing/2014/main" id="{15A882D8-434B-4AAB-9E4F-6001E69DD956}"/>
              </a:ext>
            </a:extLst>
          </p:cNvPr>
          <p:cNvSpPr/>
          <p:nvPr/>
        </p:nvSpPr>
        <p:spPr>
          <a:xfrm>
            <a:off x="3615484" y="4743494"/>
            <a:ext cx="3166350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[index + 1] == 1</a:t>
            </a:r>
            <a:endParaRPr lang="ko-KR" altLang="en-US" sz="1467" dirty="0">
              <a:solidFill>
                <a:sysClr val="windowText" lastClr="000000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D102CA27-C7CB-46AE-B5A6-B07962D57964}"/>
              </a:ext>
            </a:extLst>
          </p:cNvPr>
          <p:cNvSpPr/>
          <p:nvPr/>
        </p:nvSpPr>
        <p:spPr>
          <a:xfrm>
            <a:off x="3868644" y="5578360"/>
            <a:ext cx="266003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[index+1]--</a:t>
            </a:r>
          </a:p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[index]++</a:t>
            </a:r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7E0BE64D-658D-44DD-8053-420983DAB589}"/>
              </a:ext>
            </a:extLst>
          </p:cNvPr>
          <p:cNvCxnSpPr>
            <a:cxnSpLocks/>
            <a:stCxn id="54" idx="2"/>
            <a:endCxn id="55" idx="0"/>
          </p:cNvCxnSpPr>
          <p:nvPr/>
        </p:nvCxnSpPr>
        <p:spPr>
          <a:xfrm>
            <a:off x="5198659" y="5243051"/>
            <a:ext cx="0" cy="3353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543BEC56-501F-4589-8C7B-28EDA7D24651}"/>
              </a:ext>
            </a:extLst>
          </p:cNvPr>
          <p:cNvSpPr/>
          <p:nvPr/>
        </p:nvSpPr>
        <p:spPr>
          <a:xfrm>
            <a:off x="518068" y="6895871"/>
            <a:ext cx="266003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[index]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가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1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인 개수 출력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096A2D2F-CC59-48A3-951A-C14416127384}"/>
              </a:ext>
            </a:extLst>
          </p:cNvPr>
          <p:cNvCxnSpPr>
            <a:cxnSpLocks/>
            <a:stCxn id="51" idx="2"/>
            <a:endCxn id="60" idx="0"/>
          </p:cNvCxnSpPr>
          <p:nvPr/>
        </p:nvCxnSpPr>
        <p:spPr>
          <a:xfrm>
            <a:off x="1848083" y="6118360"/>
            <a:ext cx="0" cy="7775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연결선: 꺾임 65">
            <a:extLst>
              <a:ext uri="{FF2B5EF4-FFF2-40B4-BE49-F238E27FC236}">
                <a16:creationId xmlns:a16="http://schemas.microsoft.com/office/drawing/2014/main" id="{313023DF-E8AE-4170-8E63-548B0660FEEF}"/>
              </a:ext>
            </a:extLst>
          </p:cNvPr>
          <p:cNvCxnSpPr>
            <a:cxnSpLocks/>
            <a:stCxn id="55" idx="2"/>
          </p:cNvCxnSpPr>
          <p:nvPr/>
        </p:nvCxnSpPr>
        <p:spPr>
          <a:xfrm rot="5400000">
            <a:off x="3299576" y="4666867"/>
            <a:ext cx="447591" cy="335057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60A33FBE-6230-470A-BA71-021FBEA870DA}"/>
              </a:ext>
            </a:extLst>
          </p:cNvPr>
          <p:cNvCxnSpPr>
            <a:cxnSpLocks/>
            <a:stCxn id="48" idx="3"/>
            <a:endCxn id="54" idx="1"/>
          </p:cNvCxnSpPr>
          <p:nvPr/>
        </p:nvCxnSpPr>
        <p:spPr>
          <a:xfrm>
            <a:off x="3431258" y="4993273"/>
            <a:ext cx="1842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E3B25979-675A-49AB-A3D8-954C4760E331}"/>
              </a:ext>
            </a:extLst>
          </p:cNvPr>
          <p:cNvSpPr txBox="1"/>
          <p:nvPr/>
        </p:nvSpPr>
        <p:spPr>
          <a:xfrm>
            <a:off x="3265786" y="4644029"/>
            <a:ext cx="450752" cy="322705"/>
          </a:xfrm>
          <a:prstGeom prst="rect">
            <a:avLst/>
          </a:prstGeom>
          <a:noFill/>
          <a:ln>
            <a:noFill/>
          </a:ln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 dirty="0"/>
              <a:t>false</a:t>
            </a:r>
            <a:endParaRPr lang="ko-KR" altLang="en-US" sz="1467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7CE8F57-6C62-4504-9766-1E908ECB8F4D}"/>
              </a:ext>
            </a:extLst>
          </p:cNvPr>
          <p:cNvSpPr txBox="1"/>
          <p:nvPr/>
        </p:nvSpPr>
        <p:spPr>
          <a:xfrm>
            <a:off x="1931334" y="5191632"/>
            <a:ext cx="417538" cy="322705"/>
          </a:xfrm>
          <a:prstGeom prst="rect">
            <a:avLst/>
          </a:prstGeom>
          <a:noFill/>
          <a:ln>
            <a:noFill/>
          </a:ln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 dirty="0"/>
              <a:t>true</a:t>
            </a:r>
            <a:endParaRPr lang="ko-KR" altLang="en-US" sz="1467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2A7284B-1367-447A-AEA8-387FA80099FD}"/>
              </a:ext>
            </a:extLst>
          </p:cNvPr>
          <p:cNvSpPr txBox="1"/>
          <p:nvPr/>
        </p:nvSpPr>
        <p:spPr>
          <a:xfrm>
            <a:off x="5302953" y="5191632"/>
            <a:ext cx="417538" cy="322705"/>
          </a:xfrm>
          <a:prstGeom prst="rect">
            <a:avLst/>
          </a:prstGeom>
          <a:noFill/>
          <a:ln>
            <a:noFill/>
          </a:ln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 dirty="0"/>
              <a:t>true</a:t>
            </a:r>
            <a:endParaRPr lang="ko-KR" altLang="en-US" sz="1467" dirty="0"/>
          </a:p>
        </p:txBody>
      </p:sp>
    </p:spTree>
    <p:extLst>
      <p:ext uri="{BB962C8B-B14F-4D97-AF65-F5344CB8AC3E}">
        <p14:creationId xmlns:p14="http://schemas.microsoft.com/office/powerpoint/2010/main" val="854572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모의고사 </a:t>
            </a:r>
            <a:r>
              <a:rPr lang="en-US" altLang="ko-KR" dirty="0"/>
              <a:t>(01.09)</a:t>
            </a:r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02F220B0-6078-4658-B396-E1A8E893FB69}"/>
              </a:ext>
            </a:extLst>
          </p:cNvPr>
          <p:cNvSpPr/>
          <p:nvPr/>
        </p:nvSpPr>
        <p:spPr>
          <a:xfrm>
            <a:off x="466804" y="2191052"/>
            <a:ext cx="504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answer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과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solution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을 비교하여 정답 개수를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list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에 저장한다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1F4A0532-E08E-45A5-AB2D-B017210274DE}"/>
              </a:ext>
            </a:extLst>
          </p:cNvPr>
          <p:cNvSpPr/>
          <p:nvPr/>
        </p:nvSpPr>
        <p:spPr>
          <a:xfrm>
            <a:off x="1186804" y="3308829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가장 높은 점수를 받은 사람을 구한다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60A6D399-4F29-492F-8F26-2B1EFB109066}"/>
              </a:ext>
            </a:extLst>
          </p:cNvPr>
          <p:cNvCxnSpPr>
            <a:cxnSpLocks/>
            <a:stCxn id="33" idx="2"/>
            <a:endCxn id="39" idx="0"/>
          </p:cNvCxnSpPr>
          <p:nvPr/>
        </p:nvCxnSpPr>
        <p:spPr>
          <a:xfrm>
            <a:off x="2986804" y="2731052"/>
            <a:ext cx="0" cy="5777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216A066-C882-482E-898A-0D385B192A79}"/>
              </a:ext>
            </a:extLst>
          </p:cNvPr>
          <p:cNvSpPr txBox="1"/>
          <p:nvPr/>
        </p:nvSpPr>
        <p:spPr>
          <a:xfrm>
            <a:off x="2986804" y="2731052"/>
            <a:ext cx="2540696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answer[</a:t>
            </a:r>
            <a:r>
              <a:rPr lang="en-US" altLang="ko-KR" sz="1400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00" dirty="0">
                <a:solidFill>
                  <a:sysClr val="windowText" lastClr="000000"/>
                </a:solidFill>
              </a:rPr>
              <a:t>] == solution[</a:t>
            </a:r>
            <a:r>
              <a:rPr lang="en-US" altLang="ko-KR" sz="1400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00" dirty="0">
                <a:solidFill>
                  <a:sysClr val="windowText" lastClr="000000"/>
                </a:solidFill>
              </a:rPr>
              <a:t> % length]</a:t>
            </a:r>
          </a:p>
        </p:txBody>
      </p:sp>
    </p:spTree>
    <p:extLst>
      <p:ext uri="{BB962C8B-B14F-4D97-AF65-F5344CB8AC3E}">
        <p14:creationId xmlns:p14="http://schemas.microsoft.com/office/powerpoint/2010/main" val="4257922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</a:t>
            </a:r>
            <a:r>
              <a:rPr lang="ko-KR" altLang="en-US" dirty="0" err="1"/>
              <a:t>번째수</a:t>
            </a:r>
            <a:r>
              <a:rPr lang="ko-KR" altLang="en-US" dirty="0"/>
              <a:t> </a:t>
            </a:r>
            <a:r>
              <a:rPr lang="en-US" altLang="ko-KR" dirty="0"/>
              <a:t>(01.10)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21F3E1-F3C7-4375-B8E7-0210E50030D0}"/>
              </a:ext>
            </a:extLst>
          </p:cNvPr>
          <p:cNvSpPr/>
          <p:nvPr/>
        </p:nvSpPr>
        <p:spPr>
          <a:xfrm>
            <a:off x="439204" y="1552042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배열을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i ~ j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까지 자른다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01E1DC9-6A43-47AA-B3CB-30427F6E44FC}"/>
              </a:ext>
            </a:extLst>
          </p:cNvPr>
          <p:cNvSpPr/>
          <p:nvPr/>
        </p:nvSpPr>
        <p:spPr>
          <a:xfrm>
            <a:off x="439204" y="2381931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자른 배열을 정렬한다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074B81A-8660-4E3D-B69A-3DEA51705F3F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2239204" y="2092042"/>
            <a:ext cx="0" cy="2898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83D6BA-2971-48F2-9043-7919E96E46B0}"/>
              </a:ext>
            </a:extLst>
          </p:cNvPr>
          <p:cNvSpPr/>
          <p:nvPr/>
        </p:nvSpPr>
        <p:spPr>
          <a:xfrm>
            <a:off x="439204" y="3211820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배열의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k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번째 값을 꺼낸다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54293A9-39B4-4529-8CE1-02889F0341B3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2239204" y="2921931"/>
            <a:ext cx="0" cy="2898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17492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2016</a:t>
            </a:r>
            <a:r>
              <a:rPr lang="ko-KR" altLang="en-US" dirty="0"/>
              <a:t>년 </a:t>
            </a:r>
            <a:r>
              <a:rPr lang="en-US" altLang="ko-KR" dirty="0"/>
              <a:t>(01.11)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21F3E1-F3C7-4375-B8E7-0210E50030D0}"/>
              </a:ext>
            </a:extLst>
          </p:cNvPr>
          <p:cNvSpPr/>
          <p:nvPr/>
        </p:nvSpPr>
        <p:spPr>
          <a:xfrm>
            <a:off x="471489" y="1552042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1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월부터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월까지 일의 합을 구한다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01E1DC9-6A43-47AA-B3CB-30427F6E44FC}"/>
              </a:ext>
            </a:extLst>
          </p:cNvPr>
          <p:cNvSpPr/>
          <p:nvPr/>
        </p:nvSpPr>
        <p:spPr>
          <a:xfrm>
            <a:off x="476701" y="2381931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1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일부터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일까지 일의 합을 구한다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074B81A-8660-4E3D-B69A-3DEA51705F3F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2271489" y="2092042"/>
            <a:ext cx="5212" cy="2898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83D6BA-2971-48F2-9043-7919E96E46B0}"/>
              </a:ext>
            </a:extLst>
          </p:cNvPr>
          <p:cNvSpPr/>
          <p:nvPr/>
        </p:nvSpPr>
        <p:spPr>
          <a:xfrm>
            <a:off x="471489" y="3211820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합을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7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로 나눈 나머지로 요일을 구한다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54293A9-39B4-4529-8CE1-02889F0341B3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 flipH="1">
            <a:off x="2271489" y="2921931"/>
            <a:ext cx="5212" cy="2898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032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510</TotalTime>
  <Words>907</Words>
  <Application>Microsoft Office PowerPoint</Application>
  <PresentationFormat>화면 슬라이드 쇼(4:3)</PresentationFormat>
  <Paragraphs>181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5" baseType="lpstr">
      <vt:lpstr>Inter</vt:lpstr>
      <vt:lpstr>Arial</vt:lpstr>
      <vt:lpstr>Calibri</vt:lpstr>
      <vt:lpstr>Calibri Light</vt:lpstr>
      <vt:lpstr>Office 테마</vt:lpstr>
      <vt:lpstr>크레인 인형뽑기 게임 (01.03)</vt:lpstr>
      <vt:lpstr>완주하지 못한 선수 (01.04)</vt:lpstr>
      <vt:lpstr>완주하지 못한 선수 (01.04)</vt:lpstr>
      <vt:lpstr>두 개 뽑아서 더하기 (01.04)</vt:lpstr>
      <vt:lpstr>3진법 뒤집기 (01.07)</vt:lpstr>
      <vt:lpstr>체육복 (01.08)</vt:lpstr>
      <vt:lpstr>모의고사 (01.09)</vt:lpstr>
      <vt:lpstr>K번째수 (01.10)</vt:lpstr>
      <vt:lpstr>2016년 (01.11)</vt:lpstr>
      <vt:lpstr>가운데 글자 가져오기 (01.12)</vt:lpstr>
      <vt:lpstr>나누어 떨어지는 숫자 배열 (01.12)</vt:lpstr>
      <vt:lpstr>두 정수 사이의 합 (01.13)</vt:lpstr>
      <vt:lpstr>두 정수 사이의 합 (01.14)</vt:lpstr>
      <vt:lpstr>문자열 내 p와 y의 개수 (01.15)</vt:lpstr>
      <vt:lpstr>문자열 다루기 기본 (01.15)</vt:lpstr>
      <vt:lpstr>소수 찾기 (01.16)</vt:lpstr>
      <vt:lpstr>문자열을 정수로 바꾸기 (01.17)</vt:lpstr>
      <vt:lpstr>수박수박수박수박수박수? (01.17)</vt:lpstr>
      <vt:lpstr>내적 (01.17)</vt:lpstr>
      <vt:lpstr>시저 암호 (01.17)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크레인 인형뽑기 게임</dc:title>
  <dc:creator>송준희</dc:creator>
  <cp:lastModifiedBy>송준희</cp:lastModifiedBy>
  <cp:revision>145</cp:revision>
  <dcterms:created xsi:type="dcterms:W3CDTF">2021-01-03T05:29:32Z</dcterms:created>
  <dcterms:modified xsi:type="dcterms:W3CDTF">2021-01-17T07:28:23Z</dcterms:modified>
</cp:coreProperties>
</file>