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292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8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668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900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6"/>
            <a:ext cx="1478756" cy="774911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6"/>
            <a:ext cx="4350544" cy="77491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195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031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7" y="2279655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7" y="6119288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651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890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8"/>
            <a:ext cx="5915025" cy="176741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2" y="2241553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2" y="3340100"/>
            <a:ext cx="2901255" cy="4912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4" y="2241553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4" y="3340100"/>
            <a:ext cx="2915543" cy="4912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783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013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782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4" y="1316571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2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1088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4" y="1316571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2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757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9" y="348285"/>
            <a:ext cx="5915025" cy="559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9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8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DCB2C-481A-4B20-92AC-CEC756183F8E}" type="datetimeFigureOut">
              <a:rPr lang="ko-KR" altLang="en-US" smtClean="0"/>
              <a:t>2021-01-08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4" y="8475138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8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334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크레인 인형뽑기 게임 </a:t>
            </a:r>
            <a:r>
              <a:rPr lang="en-US" altLang="ko-KR"/>
              <a:t>(01.03)</a:t>
            </a:r>
            <a:endParaRPr lang="ko-KR" altLang="en-US"/>
          </a:p>
        </p:txBody>
      </p: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0435B156-C858-4993-8288-CD8D61FC8812}"/>
              </a:ext>
            </a:extLst>
          </p:cNvPr>
          <p:cNvGrpSpPr/>
          <p:nvPr/>
        </p:nvGrpSpPr>
        <p:grpSpPr>
          <a:xfrm>
            <a:off x="371519" y="1418045"/>
            <a:ext cx="5915025" cy="6570047"/>
            <a:chOff x="132211" y="1399213"/>
            <a:chExt cx="5136076" cy="5326455"/>
          </a:xfrm>
        </p:grpSpPr>
        <p:sp>
          <p:nvSpPr>
            <p:cNvPr id="7" name="순서도: 수행의 시작/종료 6">
              <a:extLst>
                <a:ext uri="{FF2B5EF4-FFF2-40B4-BE49-F238E27FC236}">
                  <a16:creationId xmlns:a16="http://schemas.microsoft.com/office/drawing/2014/main" id="{08BF71BA-890E-47DA-A047-C46D68C291BC}"/>
                </a:ext>
              </a:extLst>
            </p:cNvPr>
            <p:cNvSpPr/>
            <p:nvPr/>
          </p:nvSpPr>
          <p:spPr>
            <a:xfrm>
              <a:off x="769732" y="1399213"/>
              <a:ext cx="1755397" cy="232794"/>
            </a:xfrm>
            <a:prstGeom prst="flowChartTermina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stack</a:t>
              </a:r>
              <a:r>
                <a:rPr lang="ko-KR" altLang="en-US" sz="1467">
                  <a:solidFill>
                    <a:sysClr val="windowText" lastClr="000000"/>
                  </a:solidFill>
                </a:rPr>
                <a:t>을 생성한다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6BA433F-7E84-4053-A00F-A1C463A4514D}"/>
                </a:ext>
              </a:extLst>
            </p:cNvPr>
            <p:cNvSpPr/>
            <p:nvPr/>
          </p:nvSpPr>
          <p:spPr>
            <a:xfrm>
              <a:off x="567430" y="2100125"/>
              <a:ext cx="2160000" cy="27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moves</a:t>
              </a:r>
              <a:r>
                <a:rPr lang="ko-KR" altLang="en-US" sz="1467">
                  <a:solidFill>
                    <a:sysClr val="windowText" lastClr="000000"/>
                  </a:solidFill>
                </a:rPr>
                <a:t>에 있는 값을 가져온다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2F8A3E4-6332-4CD0-90A9-E0C2574E822D}"/>
                </a:ext>
              </a:extLst>
            </p:cNvPr>
            <p:cNvSpPr/>
            <p:nvPr/>
          </p:nvSpPr>
          <p:spPr>
            <a:xfrm>
              <a:off x="567430" y="2555088"/>
              <a:ext cx="2160000" cy="27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board</a:t>
              </a:r>
              <a:r>
                <a:rPr lang="ko-KR" altLang="en-US" sz="1467">
                  <a:solidFill>
                    <a:sysClr val="windowText" lastClr="000000"/>
                  </a:solidFill>
                </a:rPr>
                <a:t>에서 </a:t>
              </a:r>
              <a:r>
                <a:rPr lang="en-US" altLang="ko-KR" sz="1467">
                  <a:solidFill>
                    <a:sysClr val="windowText" lastClr="000000"/>
                  </a:solidFill>
                </a:rPr>
                <a:t>doll</a:t>
              </a:r>
              <a:r>
                <a:rPr lang="ko-KR" altLang="en-US" sz="1467">
                  <a:solidFill>
                    <a:sysClr val="windowText" lastClr="000000"/>
                  </a:solidFill>
                </a:rPr>
                <a:t>을 꺼낸다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01CB388-C6B5-479F-8D99-7BAB9FF02C5B}"/>
                </a:ext>
              </a:extLst>
            </p:cNvPr>
            <p:cNvSpPr/>
            <p:nvPr/>
          </p:nvSpPr>
          <p:spPr>
            <a:xfrm>
              <a:off x="369115" y="3010052"/>
              <a:ext cx="4479721" cy="21192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7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92B3735-DADB-4B06-960F-E117E06A1146}"/>
                </a:ext>
              </a:extLst>
            </p:cNvPr>
            <p:cNvSpPr/>
            <p:nvPr/>
          </p:nvSpPr>
          <p:spPr>
            <a:xfrm>
              <a:off x="1287430" y="4398496"/>
              <a:ext cx="720000" cy="27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push()</a:t>
              </a:r>
              <a:endParaRPr lang="ko-KR" altLang="en-US" sz="1467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다이아몬드 12">
              <a:extLst>
                <a:ext uri="{FF2B5EF4-FFF2-40B4-BE49-F238E27FC236}">
                  <a16:creationId xmlns:a16="http://schemas.microsoft.com/office/drawing/2014/main" id="{A751D41E-29CA-4739-B1C4-4D39E17AED03}"/>
                </a:ext>
              </a:extLst>
            </p:cNvPr>
            <p:cNvSpPr/>
            <p:nvPr/>
          </p:nvSpPr>
          <p:spPr>
            <a:xfrm>
              <a:off x="567430" y="3117522"/>
              <a:ext cx="2160000" cy="405000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doll == 0</a:t>
              </a:r>
              <a:endParaRPr lang="ko-KR" altLang="en-US" sz="1467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A8595C4-BAEE-4015-98EC-226B60482EF1}"/>
                </a:ext>
              </a:extLst>
            </p:cNvPr>
            <p:cNvSpPr/>
            <p:nvPr/>
          </p:nvSpPr>
          <p:spPr>
            <a:xfrm>
              <a:off x="567430" y="5316011"/>
              <a:ext cx="2160000" cy="27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>
                  <a:solidFill>
                    <a:sysClr val="windowText" lastClr="000000"/>
                  </a:solidFill>
                </a:rPr>
                <a:t>결과값을 </a:t>
              </a:r>
              <a:r>
                <a:rPr lang="en-US" altLang="ko-KR" sz="1467">
                  <a:solidFill>
                    <a:sysClr val="windowText" lastClr="000000"/>
                  </a:solidFill>
                </a:rPr>
                <a:t>answer</a:t>
              </a:r>
              <a:r>
                <a:rPr lang="ko-KR" altLang="en-US" sz="1467">
                  <a:solidFill>
                    <a:sysClr val="windowText" lastClr="000000"/>
                  </a:solidFill>
                </a:rPr>
                <a:t>에 더한다</a:t>
              </a:r>
            </a:p>
          </p:txBody>
        </p:sp>
        <p:sp>
          <p:nvSpPr>
            <p:cNvPr id="15" name="다이아몬드 14">
              <a:extLst>
                <a:ext uri="{FF2B5EF4-FFF2-40B4-BE49-F238E27FC236}">
                  <a16:creationId xmlns:a16="http://schemas.microsoft.com/office/drawing/2014/main" id="{275EFA26-C4ED-4D78-983D-18139B2BA751}"/>
                </a:ext>
              </a:extLst>
            </p:cNvPr>
            <p:cNvSpPr/>
            <p:nvPr/>
          </p:nvSpPr>
          <p:spPr>
            <a:xfrm>
              <a:off x="567430" y="3748727"/>
              <a:ext cx="2160000" cy="405000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doll == peek()</a:t>
              </a:r>
              <a:endParaRPr lang="ko-KR" altLang="en-US" sz="1467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8CEB7F9A-BE33-4500-876F-9A6BF4EC6CC8}"/>
                </a:ext>
              </a:extLst>
            </p:cNvPr>
            <p:cNvCxnSpPr>
              <a:cxnSpLocks/>
              <a:stCxn id="7" idx="2"/>
              <a:endCxn id="8" idx="0"/>
            </p:cNvCxnSpPr>
            <p:nvPr/>
          </p:nvCxnSpPr>
          <p:spPr>
            <a:xfrm flipH="1">
              <a:off x="1647430" y="1632007"/>
              <a:ext cx="1" cy="4681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01347C76-AF76-4DD7-88E4-B966E34A1E50}"/>
                </a:ext>
              </a:extLst>
            </p:cNvPr>
            <p:cNvCxnSpPr>
              <a:cxnSpLocks/>
              <a:stCxn id="8" idx="2"/>
              <a:endCxn id="9" idx="0"/>
            </p:cNvCxnSpPr>
            <p:nvPr/>
          </p:nvCxnSpPr>
          <p:spPr>
            <a:xfrm>
              <a:off x="1647430" y="2370125"/>
              <a:ext cx="0" cy="1849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7E7225D4-E294-4A91-9BDA-54F722536AA4}"/>
                </a:ext>
              </a:extLst>
            </p:cNvPr>
            <p:cNvCxnSpPr>
              <a:cxnSpLocks/>
              <a:stCxn id="13" idx="2"/>
              <a:endCxn id="15" idx="0"/>
            </p:cNvCxnSpPr>
            <p:nvPr/>
          </p:nvCxnSpPr>
          <p:spPr>
            <a:xfrm>
              <a:off x="1647430" y="3522522"/>
              <a:ext cx="0" cy="2262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25404D5A-E614-411F-AC03-0B17E7C40A41}"/>
                </a:ext>
              </a:extLst>
            </p:cNvPr>
            <p:cNvCxnSpPr>
              <a:cxnSpLocks/>
              <a:stCxn id="15" idx="2"/>
              <a:endCxn id="12" idx="0"/>
            </p:cNvCxnSpPr>
            <p:nvPr/>
          </p:nvCxnSpPr>
          <p:spPr>
            <a:xfrm>
              <a:off x="1647430" y="4153727"/>
              <a:ext cx="0" cy="24476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BB8A8A28-3585-4970-B531-E8485AFBA0D5}"/>
                </a:ext>
              </a:extLst>
            </p:cNvPr>
            <p:cNvCxnSpPr>
              <a:cxnSpLocks/>
              <a:stCxn id="12" idx="2"/>
              <a:endCxn id="14" idx="0"/>
            </p:cNvCxnSpPr>
            <p:nvPr/>
          </p:nvCxnSpPr>
          <p:spPr>
            <a:xfrm>
              <a:off x="1647430" y="4668496"/>
              <a:ext cx="0" cy="64751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순서도: 수행의 시작/종료 31">
              <a:extLst>
                <a:ext uri="{FF2B5EF4-FFF2-40B4-BE49-F238E27FC236}">
                  <a16:creationId xmlns:a16="http://schemas.microsoft.com/office/drawing/2014/main" id="{EF2E2EA0-5CC6-463D-84AA-29DC54EC4780}"/>
                </a:ext>
              </a:extLst>
            </p:cNvPr>
            <p:cNvSpPr/>
            <p:nvPr/>
          </p:nvSpPr>
          <p:spPr>
            <a:xfrm>
              <a:off x="769732" y="6492874"/>
              <a:ext cx="1755397" cy="232794"/>
            </a:xfrm>
            <a:prstGeom prst="flowChartTermina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answer </a:t>
              </a:r>
              <a:r>
                <a:rPr lang="ko-KR" altLang="en-US" sz="1467">
                  <a:solidFill>
                    <a:sysClr val="windowText" lastClr="000000"/>
                  </a:solidFill>
                </a:rPr>
                <a:t>출력</a:t>
              </a:r>
            </a:p>
          </p:txBody>
        </p: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23D55790-7BB7-4304-88B0-A2D6BFA63544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 flipH="1">
              <a:off x="1647429" y="3320022"/>
              <a:ext cx="1080001" cy="1592405"/>
            </a:xfrm>
            <a:prstGeom prst="bentConnector4">
              <a:avLst>
                <a:gd name="adj1" fmla="val -84861"/>
                <a:gd name="adj2" fmla="val 100084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0C20D7CF-3C13-4C8B-B5B7-291A48C695E1}"/>
                </a:ext>
              </a:extLst>
            </p:cNvPr>
            <p:cNvSpPr/>
            <p:nvPr/>
          </p:nvSpPr>
          <p:spPr>
            <a:xfrm>
              <a:off x="4007768" y="3816227"/>
              <a:ext cx="720000" cy="27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pop()</a:t>
              </a:r>
              <a:endParaRPr lang="ko-KR" altLang="en-US" sz="1467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17A530A3-5E98-4509-B093-1030F7A05A90}"/>
                </a:ext>
              </a:extLst>
            </p:cNvPr>
            <p:cNvCxnSpPr>
              <a:cxnSpLocks/>
              <a:stCxn id="15" idx="3"/>
              <a:endCxn id="46" idx="1"/>
            </p:cNvCxnSpPr>
            <p:nvPr/>
          </p:nvCxnSpPr>
          <p:spPr>
            <a:xfrm>
              <a:off x="2727430" y="3951227"/>
              <a:ext cx="12803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연결선: 꺾임 50">
              <a:extLst>
                <a:ext uri="{FF2B5EF4-FFF2-40B4-BE49-F238E27FC236}">
                  <a16:creationId xmlns:a16="http://schemas.microsoft.com/office/drawing/2014/main" id="{5EC7A97D-F522-48EC-A85D-ABBF15B938A2}"/>
                </a:ext>
              </a:extLst>
            </p:cNvPr>
            <p:cNvCxnSpPr>
              <a:cxnSpLocks/>
              <a:stCxn id="46" idx="2"/>
            </p:cNvCxnSpPr>
            <p:nvPr/>
          </p:nvCxnSpPr>
          <p:spPr>
            <a:xfrm rot="5400000">
              <a:off x="2527706" y="3205949"/>
              <a:ext cx="959784" cy="272034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3C3569E-B45E-49B7-B725-28A4D411479B}"/>
                </a:ext>
              </a:extLst>
            </p:cNvPr>
            <p:cNvSpPr txBox="1"/>
            <p:nvPr/>
          </p:nvSpPr>
          <p:spPr>
            <a:xfrm>
              <a:off x="2747498" y="3086652"/>
              <a:ext cx="981671" cy="261623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/>
                <a:t>true: return</a:t>
              </a:r>
              <a:r>
                <a:rPr lang="ko-KR" altLang="en-US" sz="1467"/>
                <a:t> </a:t>
              </a:r>
              <a:r>
                <a:rPr lang="en-US" altLang="ko-KR" sz="1467"/>
                <a:t>0</a:t>
              </a:r>
              <a:endParaRPr lang="ko-KR" altLang="en-US" sz="1467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F4543BB-5A20-4492-80B5-D4E60C058C6E}"/>
                </a:ext>
              </a:extLst>
            </p:cNvPr>
            <p:cNvSpPr txBox="1"/>
            <p:nvPr/>
          </p:nvSpPr>
          <p:spPr>
            <a:xfrm>
              <a:off x="1647430" y="4653468"/>
              <a:ext cx="622560" cy="261623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/>
                <a:t>return 0</a:t>
              </a:r>
              <a:endParaRPr lang="ko-KR" altLang="en-US" sz="1467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52F8E9B-0739-462C-A87C-6EDB5369E942}"/>
                </a:ext>
              </a:extLst>
            </p:cNvPr>
            <p:cNvSpPr txBox="1"/>
            <p:nvPr/>
          </p:nvSpPr>
          <p:spPr>
            <a:xfrm>
              <a:off x="2693158" y="3730873"/>
              <a:ext cx="981671" cy="261623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/>
                <a:t>true: return 2</a:t>
              </a:r>
              <a:endParaRPr lang="ko-KR" altLang="en-US" sz="1467"/>
            </a:p>
          </p:txBody>
        </p:sp>
        <p:cxnSp>
          <p:nvCxnSpPr>
            <p:cNvPr id="86" name="직선 화살표 연결선 85">
              <a:extLst>
                <a:ext uri="{FF2B5EF4-FFF2-40B4-BE49-F238E27FC236}">
                  <a16:creationId xmlns:a16="http://schemas.microsoft.com/office/drawing/2014/main" id="{CE2DFBCF-BCCF-4D52-9C97-2FCD5C7232DE}"/>
                </a:ext>
              </a:extLst>
            </p:cNvPr>
            <p:cNvCxnSpPr>
              <a:cxnSpLocks/>
              <a:stCxn id="9" idx="2"/>
              <a:endCxn id="13" idx="0"/>
            </p:cNvCxnSpPr>
            <p:nvPr/>
          </p:nvCxnSpPr>
          <p:spPr>
            <a:xfrm>
              <a:off x="1647430" y="2825088"/>
              <a:ext cx="0" cy="2924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연결선: 꺾임 111">
              <a:extLst>
                <a:ext uri="{FF2B5EF4-FFF2-40B4-BE49-F238E27FC236}">
                  <a16:creationId xmlns:a16="http://schemas.microsoft.com/office/drawing/2014/main" id="{F168CE4F-6570-4C72-BA33-4A998CB541D5}"/>
                </a:ext>
              </a:extLst>
            </p:cNvPr>
            <p:cNvCxnSpPr>
              <a:cxnSpLocks/>
              <a:stCxn id="126" idx="3"/>
            </p:cNvCxnSpPr>
            <p:nvPr/>
          </p:nvCxnSpPr>
          <p:spPr>
            <a:xfrm flipV="1">
              <a:off x="3162649" y="1840899"/>
              <a:ext cx="2105638" cy="4198543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화살표 연결선 119">
              <a:extLst>
                <a:ext uri="{FF2B5EF4-FFF2-40B4-BE49-F238E27FC236}">
                  <a16:creationId xmlns:a16="http://schemas.microsoft.com/office/drawing/2014/main" id="{6A4B3265-604A-4DEC-BCE3-35600FFC3CE8}"/>
                </a:ext>
              </a:extLst>
            </p:cNvPr>
            <p:cNvCxnSpPr/>
            <p:nvPr/>
          </p:nvCxnSpPr>
          <p:spPr>
            <a:xfrm flipH="1">
              <a:off x="1647428" y="1840899"/>
              <a:ext cx="362085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다이아몬드 125">
              <a:extLst>
                <a:ext uri="{FF2B5EF4-FFF2-40B4-BE49-F238E27FC236}">
                  <a16:creationId xmlns:a16="http://schemas.microsoft.com/office/drawing/2014/main" id="{D7063E77-5FDF-444B-97DF-FBDDEFA55BCC}"/>
                </a:ext>
              </a:extLst>
            </p:cNvPr>
            <p:cNvSpPr/>
            <p:nvPr/>
          </p:nvSpPr>
          <p:spPr>
            <a:xfrm>
              <a:off x="132211" y="5836942"/>
              <a:ext cx="3030438" cy="405000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index == moves.length</a:t>
              </a:r>
              <a:endParaRPr lang="ko-KR" altLang="en-US" sz="1467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29" name="직선 화살표 연결선 128">
              <a:extLst>
                <a:ext uri="{FF2B5EF4-FFF2-40B4-BE49-F238E27FC236}">
                  <a16:creationId xmlns:a16="http://schemas.microsoft.com/office/drawing/2014/main" id="{43C554C1-82B8-4674-837B-58DF29BECCDD}"/>
                </a:ext>
              </a:extLst>
            </p:cNvPr>
            <p:cNvCxnSpPr>
              <a:cxnSpLocks/>
              <a:stCxn id="14" idx="2"/>
              <a:endCxn id="126" idx="0"/>
            </p:cNvCxnSpPr>
            <p:nvPr/>
          </p:nvCxnSpPr>
          <p:spPr>
            <a:xfrm>
              <a:off x="1647430" y="5586011"/>
              <a:ext cx="0" cy="25093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화살표 연결선 130">
              <a:extLst>
                <a:ext uri="{FF2B5EF4-FFF2-40B4-BE49-F238E27FC236}">
                  <a16:creationId xmlns:a16="http://schemas.microsoft.com/office/drawing/2014/main" id="{9D362C9B-35D9-425F-8475-5FE1ACA5907A}"/>
                </a:ext>
              </a:extLst>
            </p:cNvPr>
            <p:cNvCxnSpPr>
              <a:cxnSpLocks/>
              <a:stCxn id="126" idx="2"/>
              <a:endCxn id="32" idx="0"/>
            </p:cNvCxnSpPr>
            <p:nvPr/>
          </p:nvCxnSpPr>
          <p:spPr>
            <a:xfrm>
              <a:off x="1647430" y="6241942"/>
              <a:ext cx="1" cy="2509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9CB09999-AE86-4A07-96CE-BF7BFA829F70}"/>
                </a:ext>
              </a:extLst>
            </p:cNvPr>
            <p:cNvSpPr txBox="1"/>
            <p:nvPr/>
          </p:nvSpPr>
          <p:spPr>
            <a:xfrm>
              <a:off x="3257463" y="5839129"/>
              <a:ext cx="391393" cy="261623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/>
                <a:t>false</a:t>
              </a:r>
              <a:endParaRPr lang="ko-KR" altLang="en-US" sz="1467"/>
            </a:p>
          </p:txBody>
        </p:sp>
      </p:grpSp>
    </p:spTree>
    <p:extLst>
      <p:ext uri="{BB962C8B-B14F-4D97-AF65-F5344CB8AC3E}">
        <p14:creationId xmlns:p14="http://schemas.microsoft.com/office/powerpoint/2010/main" val="3953311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완주하지 못한 선수 </a:t>
            </a:r>
            <a:r>
              <a:rPr lang="en-US" altLang="ko-KR"/>
              <a:t>(01.04)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BA433F-7E84-4053-A00F-A1C463A4514D}"/>
              </a:ext>
            </a:extLst>
          </p:cNvPr>
          <p:cNvSpPr/>
          <p:nvPr/>
        </p:nvSpPr>
        <p:spPr>
          <a:xfrm>
            <a:off x="941409" y="5527607"/>
            <a:ext cx="2487591" cy="3330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participant</a:t>
            </a:r>
            <a:r>
              <a:rPr lang="ko-KR" altLang="en-US" sz="1467">
                <a:solidFill>
                  <a:sysClr val="windowText" lastClr="000000"/>
                </a:solidFill>
              </a:rPr>
              <a:t>를 정렬한다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2F8A3E4-6332-4CD0-90A9-E0C2574E822D}"/>
              </a:ext>
            </a:extLst>
          </p:cNvPr>
          <p:cNvSpPr/>
          <p:nvPr/>
        </p:nvSpPr>
        <p:spPr>
          <a:xfrm>
            <a:off x="941409" y="6088792"/>
            <a:ext cx="2487591" cy="3330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completion</a:t>
            </a:r>
            <a:r>
              <a:rPr lang="ko-KR" altLang="en-US" sz="1467">
                <a:solidFill>
                  <a:sysClr val="windowText" lastClr="000000"/>
                </a:solidFill>
              </a:rPr>
              <a:t>을 정렬한다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1CB388-C6B5-479F-8D99-7BAB9FF02C5B}"/>
              </a:ext>
            </a:extLst>
          </p:cNvPr>
          <p:cNvSpPr/>
          <p:nvPr/>
        </p:nvSpPr>
        <p:spPr>
          <a:xfrm>
            <a:off x="423084" y="6649980"/>
            <a:ext cx="4630173" cy="11670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7">
              <a:solidFill>
                <a:sysClr val="windowText" lastClr="000000"/>
              </a:solidFill>
            </a:endParaRPr>
          </a:p>
        </p:txBody>
      </p:sp>
      <p:sp>
        <p:nvSpPr>
          <p:cNvPr id="13" name="다이아몬드 12">
            <a:extLst>
              <a:ext uri="{FF2B5EF4-FFF2-40B4-BE49-F238E27FC236}">
                <a16:creationId xmlns:a16="http://schemas.microsoft.com/office/drawing/2014/main" id="{A751D41E-29CA-4739-B1C4-4D39E17AED03}"/>
              </a:ext>
            </a:extLst>
          </p:cNvPr>
          <p:cNvSpPr/>
          <p:nvPr/>
        </p:nvSpPr>
        <p:spPr>
          <a:xfrm>
            <a:off x="941409" y="6782541"/>
            <a:ext cx="2487591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p[i] == c[i]</a:t>
            </a:r>
            <a:endParaRPr lang="ko-KR" altLang="en-US" sz="1467">
              <a:solidFill>
                <a:sysClr val="windowText" lastClr="000000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1347C76-AF76-4DD7-88E4-B966E34A1E50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2185205" y="5860645"/>
            <a:ext cx="0" cy="2281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순서도: 수행의 시작/종료 31">
            <a:extLst>
              <a:ext uri="{FF2B5EF4-FFF2-40B4-BE49-F238E27FC236}">
                <a16:creationId xmlns:a16="http://schemas.microsoft.com/office/drawing/2014/main" id="{EF2E2EA0-5CC6-463D-84AA-29DC54EC4780}"/>
              </a:ext>
            </a:extLst>
          </p:cNvPr>
          <p:cNvSpPr/>
          <p:nvPr/>
        </p:nvSpPr>
        <p:spPr>
          <a:xfrm>
            <a:off x="3031632" y="8138294"/>
            <a:ext cx="2021625" cy="287145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answer </a:t>
            </a:r>
            <a:r>
              <a:rPr lang="ko-KR" altLang="en-US" sz="1467">
                <a:solidFill>
                  <a:sysClr val="windowText" lastClr="000000"/>
                </a:solidFill>
              </a:rPr>
              <a:t>출력</a:t>
            </a: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CE2DFBCF-BCCF-4D52-9C97-2FCD5C7232DE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2185205" y="6421831"/>
            <a:ext cx="0" cy="3607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92544CB-CF87-4E95-97AA-5FC74328512D}"/>
              </a:ext>
            </a:extLst>
          </p:cNvPr>
          <p:cNvSpPr txBox="1"/>
          <p:nvPr/>
        </p:nvSpPr>
        <p:spPr>
          <a:xfrm>
            <a:off x="2258977" y="7243615"/>
            <a:ext cx="417538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true</a:t>
            </a:r>
            <a:endParaRPr lang="ko-KR" altLang="en-US" sz="1467"/>
          </a:p>
        </p:txBody>
      </p: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6BB897AA-FDD9-4769-B7D1-D5BE7141E965}"/>
              </a:ext>
            </a:extLst>
          </p:cNvPr>
          <p:cNvCxnSpPr>
            <a:stCxn id="13" idx="2"/>
            <a:endCxn id="13" idx="1"/>
          </p:cNvCxnSpPr>
          <p:nvPr/>
        </p:nvCxnSpPr>
        <p:spPr>
          <a:xfrm rot="5400000" flipH="1">
            <a:off x="1438418" y="6535311"/>
            <a:ext cx="249778" cy="1243796"/>
          </a:xfrm>
          <a:prstGeom prst="bentConnector4">
            <a:avLst>
              <a:gd name="adj1" fmla="val -91521"/>
              <a:gd name="adj2" fmla="val 11837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256A208-4BBA-49A9-9EFB-0B732D24B420}"/>
              </a:ext>
            </a:extLst>
          </p:cNvPr>
          <p:cNvSpPr txBox="1"/>
          <p:nvPr/>
        </p:nvSpPr>
        <p:spPr>
          <a:xfrm>
            <a:off x="3432014" y="6711032"/>
            <a:ext cx="801810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false: p[i]</a:t>
            </a:r>
            <a:endParaRPr lang="ko-KR" altLang="en-US" sz="1467"/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5820090C-0134-4B38-B57B-C2C18AA1172E}"/>
              </a:ext>
            </a:extLst>
          </p:cNvPr>
          <p:cNvCxnSpPr>
            <a:cxnSpLocks/>
            <a:stCxn id="13" idx="3"/>
            <a:endCxn id="32" idx="0"/>
          </p:cNvCxnSpPr>
          <p:nvPr/>
        </p:nvCxnSpPr>
        <p:spPr>
          <a:xfrm>
            <a:off x="3429000" y="7032320"/>
            <a:ext cx="613445" cy="11059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32A5075-A9C4-40AC-8EA9-DF0A9A4B2593}"/>
              </a:ext>
            </a:extLst>
          </p:cNvPr>
          <p:cNvSpPr/>
          <p:nvPr/>
        </p:nvSpPr>
        <p:spPr>
          <a:xfrm>
            <a:off x="941409" y="2008803"/>
            <a:ext cx="2487591" cy="3330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completion</a:t>
            </a:r>
            <a:r>
              <a:rPr lang="ko-KR" altLang="en-US" sz="1467">
                <a:solidFill>
                  <a:sysClr val="windowText" lastClr="000000"/>
                </a:solidFill>
              </a:rPr>
              <a:t>을 </a:t>
            </a:r>
            <a:r>
              <a:rPr lang="en-US" altLang="ko-KR" sz="1467">
                <a:solidFill>
                  <a:sysClr val="windowText" lastClr="000000"/>
                </a:solidFill>
              </a:rPr>
              <a:t>List</a:t>
            </a:r>
            <a:r>
              <a:rPr lang="ko-KR" altLang="en-US" sz="1467">
                <a:solidFill>
                  <a:sysClr val="windowText" lastClr="000000"/>
                </a:solidFill>
              </a:rPr>
              <a:t>에 넣는다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601AC17-E9C7-4DCD-ADBA-BEDB25E52CF3}"/>
              </a:ext>
            </a:extLst>
          </p:cNvPr>
          <p:cNvSpPr/>
          <p:nvPr/>
        </p:nvSpPr>
        <p:spPr>
          <a:xfrm>
            <a:off x="423084" y="2610691"/>
            <a:ext cx="4630173" cy="11670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7">
              <a:solidFill>
                <a:sysClr val="windowText" lastClr="000000"/>
              </a:solidFill>
            </a:endParaRPr>
          </a:p>
        </p:txBody>
      </p:sp>
      <p:sp>
        <p:nvSpPr>
          <p:cNvPr id="18" name="다이아몬드 17">
            <a:extLst>
              <a:ext uri="{FF2B5EF4-FFF2-40B4-BE49-F238E27FC236}">
                <a16:creationId xmlns:a16="http://schemas.microsoft.com/office/drawing/2014/main" id="{A737E115-9900-46A3-9D8A-81ACF1D95278}"/>
              </a:ext>
            </a:extLst>
          </p:cNvPr>
          <p:cNvSpPr/>
          <p:nvPr/>
        </p:nvSpPr>
        <p:spPr>
          <a:xfrm>
            <a:off x="804612" y="2743252"/>
            <a:ext cx="2761186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list contains p[i]</a:t>
            </a:r>
            <a:endParaRPr lang="ko-KR" altLang="en-US" sz="1467">
              <a:solidFill>
                <a:sysClr val="windowText" lastClr="00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54FE712-BD15-43E7-9F1C-5B20DF7B6C6B}"/>
              </a:ext>
            </a:extLst>
          </p:cNvPr>
          <p:cNvCxnSpPr>
            <a:cxnSpLocks/>
            <a:stCxn id="15" idx="2"/>
            <a:endCxn id="18" idx="0"/>
          </p:cNvCxnSpPr>
          <p:nvPr/>
        </p:nvCxnSpPr>
        <p:spPr>
          <a:xfrm>
            <a:off x="2185205" y="2341841"/>
            <a:ext cx="0" cy="4014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순서도: 수행의 시작/종료 19">
            <a:extLst>
              <a:ext uri="{FF2B5EF4-FFF2-40B4-BE49-F238E27FC236}">
                <a16:creationId xmlns:a16="http://schemas.microsoft.com/office/drawing/2014/main" id="{719268AA-1971-4CDB-ABB6-E83E92893F0F}"/>
              </a:ext>
            </a:extLst>
          </p:cNvPr>
          <p:cNvSpPr/>
          <p:nvPr/>
        </p:nvSpPr>
        <p:spPr>
          <a:xfrm>
            <a:off x="3031632" y="4099005"/>
            <a:ext cx="2021625" cy="287145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answer </a:t>
            </a:r>
            <a:r>
              <a:rPr lang="ko-KR" altLang="en-US" sz="1467">
                <a:solidFill>
                  <a:sysClr val="windowText" lastClr="000000"/>
                </a:solidFill>
              </a:rPr>
              <a:t>출력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DF3389-CCE0-4545-BA35-C4A25DFB92DA}"/>
              </a:ext>
            </a:extLst>
          </p:cNvPr>
          <p:cNvSpPr txBox="1"/>
          <p:nvPr/>
        </p:nvSpPr>
        <p:spPr>
          <a:xfrm>
            <a:off x="2258977" y="3204326"/>
            <a:ext cx="1465517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true: remove(p[i])</a:t>
            </a:r>
            <a:endParaRPr lang="ko-KR" altLang="en-US" sz="1467"/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2B2CCCE1-C9F4-4C4C-B66C-ACB72D4E645A}"/>
              </a:ext>
            </a:extLst>
          </p:cNvPr>
          <p:cNvCxnSpPr>
            <a:cxnSpLocks/>
            <a:stCxn id="18" idx="2"/>
            <a:endCxn id="18" idx="1"/>
          </p:cNvCxnSpPr>
          <p:nvPr/>
        </p:nvCxnSpPr>
        <p:spPr>
          <a:xfrm rot="5400000" flipH="1">
            <a:off x="1370020" y="2427624"/>
            <a:ext cx="249778" cy="1380593"/>
          </a:xfrm>
          <a:prstGeom prst="bentConnector4">
            <a:avLst>
              <a:gd name="adj1" fmla="val -91521"/>
              <a:gd name="adj2" fmla="val 11655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6F81C45-8114-4D13-AE63-19F83749BFE6}"/>
              </a:ext>
            </a:extLst>
          </p:cNvPr>
          <p:cNvSpPr txBox="1"/>
          <p:nvPr/>
        </p:nvSpPr>
        <p:spPr>
          <a:xfrm>
            <a:off x="3432014" y="2671743"/>
            <a:ext cx="801810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false: p[i]</a:t>
            </a:r>
            <a:endParaRPr lang="ko-KR" altLang="en-US" sz="1467"/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C8DC9E0E-3B36-462E-8EE8-57709FDF8541}"/>
              </a:ext>
            </a:extLst>
          </p:cNvPr>
          <p:cNvCxnSpPr>
            <a:cxnSpLocks/>
            <a:stCxn id="18" idx="3"/>
            <a:endCxn id="20" idx="0"/>
          </p:cNvCxnSpPr>
          <p:nvPr/>
        </p:nvCxnSpPr>
        <p:spPr>
          <a:xfrm>
            <a:off x="3565798" y="2993031"/>
            <a:ext cx="476647" cy="11059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순서도: 수행의 시작/종료 26">
            <a:extLst>
              <a:ext uri="{FF2B5EF4-FFF2-40B4-BE49-F238E27FC236}">
                <a16:creationId xmlns:a16="http://schemas.microsoft.com/office/drawing/2014/main" id="{4DA17A96-4C07-4428-B991-A66C7B413925}"/>
              </a:ext>
            </a:extLst>
          </p:cNvPr>
          <p:cNvSpPr/>
          <p:nvPr/>
        </p:nvSpPr>
        <p:spPr>
          <a:xfrm>
            <a:off x="1174392" y="1418045"/>
            <a:ext cx="2021625" cy="287145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List</a:t>
            </a:r>
            <a:r>
              <a:rPr lang="ko-KR" altLang="en-US" sz="1467">
                <a:solidFill>
                  <a:sysClr val="windowText" lastClr="000000"/>
                </a:solidFill>
              </a:rPr>
              <a:t>를 생성한다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1C6481A-0D81-414F-9038-45298E99020D}"/>
              </a:ext>
            </a:extLst>
          </p:cNvPr>
          <p:cNvCxnSpPr>
            <a:cxnSpLocks/>
            <a:stCxn id="27" idx="2"/>
            <a:endCxn id="15" idx="0"/>
          </p:cNvCxnSpPr>
          <p:nvPr/>
        </p:nvCxnSpPr>
        <p:spPr>
          <a:xfrm>
            <a:off x="2185205" y="1705190"/>
            <a:ext cx="0" cy="303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B817B7B-EC5C-4216-AE08-5898619EAB9C}"/>
              </a:ext>
            </a:extLst>
          </p:cNvPr>
          <p:cNvSpPr txBox="1"/>
          <p:nvPr/>
        </p:nvSpPr>
        <p:spPr>
          <a:xfrm>
            <a:off x="4297508" y="1200046"/>
            <a:ext cx="1683910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ko-KR" altLang="en-US" sz="1467"/>
              <a:t>효율성 테스트 실패</a:t>
            </a:r>
          </a:p>
        </p:txBody>
      </p:sp>
    </p:spTree>
    <p:extLst>
      <p:ext uri="{BB962C8B-B14F-4D97-AF65-F5344CB8AC3E}">
        <p14:creationId xmlns:p14="http://schemas.microsoft.com/office/powerpoint/2010/main" val="3500909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완주하지 못한 선수 </a:t>
            </a:r>
            <a:r>
              <a:rPr lang="en-US" altLang="ko-KR"/>
              <a:t>(01.04)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BA433F-7E84-4053-A00F-A1C463A4514D}"/>
              </a:ext>
            </a:extLst>
          </p:cNvPr>
          <p:cNvSpPr/>
          <p:nvPr/>
        </p:nvSpPr>
        <p:spPr>
          <a:xfrm>
            <a:off x="439204" y="1552042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participant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map&lt;String, Integer&gt;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</a:t>
            </a:r>
            <a:endParaRPr lang="en-US" altLang="ko-KR" sz="1467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Integer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값을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씩 증가시키며 넣는다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2F8A3E4-6332-4CD0-90A9-E0C2574E822D}"/>
              </a:ext>
            </a:extLst>
          </p:cNvPr>
          <p:cNvSpPr/>
          <p:nvPr/>
        </p:nvSpPr>
        <p:spPr>
          <a:xfrm>
            <a:off x="439204" y="2381931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completion</a:t>
            </a:r>
            <a:r>
              <a:rPr lang="ko-KR" altLang="en-US" sz="1467">
                <a:solidFill>
                  <a:sysClr val="windowText" lastClr="000000"/>
                </a:solidFill>
              </a:rPr>
              <a:t>를 </a:t>
            </a:r>
            <a:r>
              <a:rPr lang="en-US" altLang="ko-KR" sz="1467">
                <a:solidFill>
                  <a:sysClr val="windowText" lastClr="000000"/>
                </a:solidFill>
              </a:rPr>
              <a:t>map</a:t>
            </a:r>
            <a:r>
              <a:rPr lang="ko-KR" altLang="en-US" sz="1467">
                <a:solidFill>
                  <a:sysClr val="windowText" lastClr="000000"/>
                </a:solidFill>
              </a:rPr>
              <a:t>에</a:t>
            </a:r>
            <a:endParaRPr lang="en-US" altLang="ko-KR" sz="1467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Integer</a:t>
            </a:r>
            <a:r>
              <a:rPr lang="ko-KR" altLang="en-US" sz="1467">
                <a:solidFill>
                  <a:sysClr val="windowText" lastClr="000000"/>
                </a:solidFill>
              </a:rPr>
              <a:t>값을 </a:t>
            </a:r>
            <a:r>
              <a:rPr lang="en-US" altLang="ko-KR" sz="1467">
                <a:solidFill>
                  <a:sysClr val="windowText" lastClr="000000"/>
                </a:solidFill>
              </a:rPr>
              <a:t>1</a:t>
            </a:r>
            <a:r>
              <a:rPr lang="ko-KR" altLang="en-US" sz="1467">
                <a:solidFill>
                  <a:sysClr val="windowText" lastClr="000000"/>
                </a:solidFill>
              </a:rPr>
              <a:t>씩 감소시키며 넣는다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1CB388-C6B5-479F-8D99-7BAB9FF02C5B}"/>
              </a:ext>
            </a:extLst>
          </p:cNvPr>
          <p:cNvSpPr/>
          <p:nvPr/>
        </p:nvSpPr>
        <p:spPr>
          <a:xfrm>
            <a:off x="439204" y="3333788"/>
            <a:ext cx="4397770" cy="11670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7">
              <a:solidFill>
                <a:sysClr val="windowText" lastClr="000000"/>
              </a:solidFill>
            </a:endParaRPr>
          </a:p>
        </p:txBody>
      </p:sp>
      <p:sp>
        <p:nvSpPr>
          <p:cNvPr id="13" name="다이아몬드 12">
            <a:extLst>
              <a:ext uri="{FF2B5EF4-FFF2-40B4-BE49-F238E27FC236}">
                <a16:creationId xmlns:a16="http://schemas.microsoft.com/office/drawing/2014/main" id="{A751D41E-29CA-4739-B1C4-4D39E17AED03}"/>
              </a:ext>
            </a:extLst>
          </p:cNvPr>
          <p:cNvSpPr/>
          <p:nvPr/>
        </p:nvSpPr>
        <p:spPr>
          <a:xfrm>
            <a:off x="909189" y="3466349"/>
            <a:ext cx="266003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map.get() == 0</a:t>
            </a:r>
            <a:endParaRPr lang="ko-KR" altLang="en-US" sz="1467">
              <a:solidFill>
                <a:sysClr val="windowText" lastClr="000000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1347C76-AF76-4DD7-88E4-B966E34A1E50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2239204" y="2092042"/>
            <a:ext cx="0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순서도: 수행의 시작/종료 31">
            <a:extLst>
              <a:ext uri="{FF2B5EF4-FFF2-40B4-BE49-F238E27FC236}">
                <a16:creationId xmlns:a16="http://schemas.microsoft.com/office/drawing/2014/main" id="{EF2E2EA0-5CC6-463D-84AA-29DC54EC4780}"/>
              </a:ext>
            </a:extLst>
          </p:cNvPr>
          <p:cNvSpPr/>
          <p:nvPr/>
        </p:nvSpPr>
        <p:spPr>
          <a:xfrm>
            <a:off x="2815349" y="4822102"/>
            <a:ext cx="2021625" cy="287145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answer </a:t>
            </a:r>
            <a:r>
              <a:rPr lang="ko-KR" altLang="en-US" sz="1467">
                <a:solidFill>
                  <a:sysClr val="windowText" lastClr="000000"/>
                </a:solidFill>
              </a:rPr>
              <a:t>출력</a:t>
            </a: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CE2DFBCF-BCCF-4D52-9C97-2FCD5C7232DE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2239204" y="2921931"/>
            <a:ext cx="0" cy="5444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92544CB-CF87-4E95-97AA-5FC74328512D}"/>
              </a:ext>
            </a:extLst>
          </p:cNvPr>
          <p:cNvSpPr txBox="1"/>
          <p:nvPr/>
        </p:nvSpPr>
        <p:spPr>
          <a:xfrm>
            <a:off x="2312976" y="3927423"/>
            <a:ext cx="417538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true</a:t>
            </a:r>
            <a:endParaRPr lang="ko-KR" altLang="en-US" sz="1467"/>
          </a:p>
        </p:txBody>
      </p: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6BB897AA-FDD9-4769-B7D1-D5BE7141E965}"/>
              </a:ext>
            </a:extLst>
          </p:cNvPr>
          <p:cNvCxnSpPr>
            <a:cxnSpLocks/>
            <a:stCxn id="13" idx="2"/>
            <a:endCxn id="13" idx="1"/>
          </p:cNvCxnSpPr>
          <p:nvPr/>
        </p:nvCxnSpPr>
        <p:spPr>
          <a:xfrm rot="5400000" flipH="1">
            <a:off x="1449308" y="3176010"/>
            <a:ext cx="249778" cy="1330015"/>
          </a:xfrm>
          <a:prstGeom prst="bentConnector4">
            <a:avLst>
              <a:gd name="adj1" fmla="val -91521"/>
              <a:gd name="adj2" fmla="val 1171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256A208-4BBA-49A9-9EFB-0B732D24B420}"/>
              </a:ext>
            </a:extLst>
          </p:cNvPr>
          <p:cNvSpPr txBox="1"/>
          <p:nvPr/>
        </p:nvSpPr>
        <p:spPr>
          <a:xfrm>
            <a:off x="3486013" y="3394840"/>
            <a:ext cx="1290213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false: map.get()</a:t>
            </a:r>
            <a:endParaRPr lang="ko-KR" altLang="en-US" sz="1467"/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5820090C-0134-4B38-B57B-C2C18AA1172E}"/>
              </a:ext>
            </a:extLst>
          </p:cNvPr>
          <p:cNvCxnSpPr>
            <a:cxnSpLocks/>
            <a:stCxn id="13" idx="3"/>
            <a:endCxn id="32" idx="0"/>
          </p:cNvCxnSpPr>
          <p:nvPr/>
        </p:nvCxnSpPr>
        <p:spPr>
          <a:xfrm>
            <a:off x="3569219" y="3716128"/>
            <a:ext cx="256943" cy="11059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A534E42-1FC8-4E1D-B123-CC4649E1A6E0}"/>
              </a:ext>
            </a:extLst>
          </p:cNvPr>
          <p:cNvSpPr txBox="1"/>
          <p:nvPr/>
        </p:nvSpPr>
        <p:spPr>
          <a:xfrm>
            <a:off x="3826162" y="986075"/>
            <a:ext cx="2804538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Map</a:t>
            </a:r>
            <a:r>
              <a:rPr lang="ko-KR" altLang="en-US" sz="1467"/>
              <a:t>의 </a:t>
            </a:r>
            <a:r>
              <a:rPr lang="en-US" altLang="ko-KR" sz="1467"/>
              <a:t>getOrDefault() </a:t>
            </a:r>
            <a:r>
              <a:rPr lang="ko-KR" altLang="en-US" sz="1467"/>
              <a:t>메서드 사용</a:t>
            </a:r>
          </a:p>
        </p:txBody>
      </p:sp>
    </p:spTree>
    <p:extLst>
      <p:ext uri="{BB962C8B-B14F-4D97-AF65-F5344CB8AC3E}">
        <p14:creationId xmlns:p14="http://schemas.microsoft.com/office/powerpoint/2010/main" val="401013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두 개 뽑아서 더하기 </a:t>
            </a:r>
            <a:r>
              <a:rPr lang="en-US" altLang="ko-KR" dirty="0"/>
              <a:t>(01.04)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BA433F-7E84-4053-A00F-A1C463A4514D}"/>
              </a:ext>
            </a:extLst>
          </p:cNvPr>
          <p:cNvSpPr/>
          <p:nvPr/>
        </p:nvSpPr>
        <p:spPr>
          <a:xfrm>
            <a:off x="439204" y="1552042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Set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생성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2F8A3E4-6332-4CD0-90A9-E0C2574E822D}"/>
              </a:ext>
            </a:extLst>
          </p:cNvPr>
          <p:cNvSpPr/>
          <p:nvPr/>
        </p:nvSpPr>
        <p:spPr>
          <a:xfrm>
            <a:off x="439204" y="2381931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 + 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[j]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값을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Set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저장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1347C76-AF76-4DD7-88E4-B966E34A1E50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2239204" y="2092042"/>
            <a:ext cx="0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A534E42-1FC8-4E1D-B123-CC4649E1A6E0}"/>
              </a:ext>
            </a:extLst>
          </p:cNvPr>
          <p:cNvSpPr txBox="1"/>
          <p:nvPr/>
        </p:nvSpPr>
        <p:spPr>
          <a:xfrm>
            <a:off x="3826162" y="986075"/>
            <a:ext cx="2804538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Map</a:t>
            </a:r>
            <a:r>
              <a:rPr lang="ko-KR" altLang="en-US" sz="1467"/>
              <a:t>의 </a:t>
            </a:r>
            <a:r>
              <a:rPr lang="en-US" altLang="ko-KR" sz="1467"/>
              <a:t>getOrDefault() </a:t>
            </a:r>
            <a:r>
              <a:rPr lang="ko-KR" altLang="en-US" sz="1467"/>
              <a:t>메서드 사용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D9C8D73-F495-4692-97A8-5434676C5FDD}"/>
              </a:ext>
            </a:extLst>
          </p:cNvPr>
          <p:cNvSpPr/>
          <p:nvPr/>
        </p:nvSpPr>
        <p:spPr>
          <a:xfrm>
            <a:off x="439204" y="3211820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Set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이용하여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생성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E216AB9-AB6E-4C08-8F1E-9C2F441A5980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2239204" y="2921931"/>
            <a:ext cx="0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AE7C15A-D453-48A4-9BE4-F26CADA68D59}"/>
              </a:ext>
            </a:extLst>
          </p:cNvPr>
          <p:cNvSpPr/>
          <p:nvPr/>
        </p:nvSpPr>
        <p:spPr>
          <a:xfrm>
            <a:off x="433628" y="4041709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정렬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F65FBC3-EBCE-475B-8120-823C3B2349D9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2233628" y="3751820"/>
            <a:ext cx="0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0603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진법 뒤집기 </a:t>
            </a:r>
            <a:r>
              <a:rPr lang="en-US" altLang="ko-KR" dirty="0"/>
              <a:t>(01.07)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BA433F-7E84-4053-A00F-A1C463A4514D}"/>
              </a:ext>
            </a:extLst>
          </p:cNvPr>
          <p:cNvSpPr/>
          <p:nvPr/>
        </p:nvSpPr>
        <p:spPr>
          <a:xfrm>
            <a:off x="1527194" y="1552042"/>
            <a:ext cx="216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생성한다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1CB388-C6B5-479F-8D99-7BAB9FF02C5B}"/>
              </a:ext>
            </a:extLst>
          </p:cNvPr>
          <p:cNvSpPr/>
          <p:nvPr/>
        </p:nvSpPr>
        <p:spPr>
          <a:xfrm>
            <a:off x="439203" y="2381930"/>
            <a:ext cx="5638209" cy="30487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7">
              <a:solidFill>
                <a:sysClr val="windowText" lastClr="000000"/>
              </a:solidFill>
            </a:endParaRPr>
          </a:p>
        </p:txBody>
      </p:sp>
      <p:sp>
        <p:nvSpPr>
          <p:cNvPr id="13" name="다이아몬드 12">
            <a:extLst>
              <a:ext uri="{FF2B5EF4-FFF2-40B4-BE49-F238E27FC236}">
                <a16:creationId xmlns:a16="http://schemas.microsoft.com/office/drawing/2014/main" id="{A751D41E-29CA-4739-B1C4-4D39E17AED03}"/>
              </a:ext>
            </a:extLst>
          </p:cNvPr>
          <p:cNvSpPr/>
          <p:nvPr/>
        </p:nvSpPr>
        <p:spPr>
          <a:xfrm>
            <a:off x="1277179" y="2514492"/>
            <a:ext cx="266003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n /3 == 0</a:t>
            </a:r>
            <a:endParaRPr lang="ko-KR" altLang="en-US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1347C76-AF76-4DD7-88E4-B966E34A1E50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>
            <a:off x="2607194" y="2092042"/>
            <a:ext cx="0" cy="422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92544CB-CF87-4E95-97AA-5FC74328512D}"/>
              </a:ext>
            </a:extLst>
          </p:cNvPr>
          <p:cNvSpPr txBox="1"/>
          <p:nvPr/>
        </p:nvSpPr>
        <p:spPr>
          <a:xfrm>
            <a:off x="2680965" y="2975566"/>
            <a:ext cx="458467" cy="322705"/>
          </a:xfrm>
          <a:prstGeom prst="rect">
            <a:avLst/>
          </a:prstGeom>
          <a:noFill/>
          <a:ln>
            <a:noFill/>
          </a:ln>
        </p:spPr>
        <p:txBody>
          <a:bodyPr wrap="square" lIns="48000" tIns="48000" rIns="48000" bIns="48000" rtlCol="0">
            <a:spAutoFit/>
          </a:bodyPr>
          <a:lstStyle/>
          <a:p>
            <a:r>
              <a:rPr lang="en-US" altLang="ko-KR" sz="1467" dirty="0"/>
              <a:t>false</a:t>
            </a:r>
            <a:endParaRPr lang="ko-KR" altLang="en-US" sz="1467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256A208-4BBA-49A9-9EFB-0B732D24B420}"/>
              </a:ext>
            </a:extLst>
          </p:cNvPr>
          <p:cNvSpPr txBox="1"/>
          <p:nvPr/>
        </p:nvSpPr>
        <p:spPr>
          <a:xfrm>
            <a:off x="3854003" y="2442983"/>
            <a:ext cx="417538" cy="322705"/>
          </a:xfrm>
          <a:prstGeom prst="rect">
            <a:avLst/>
          </a:prstGeom>
          <a:noFill/>
          <a:ln>
            <a:noFill/>
          </a:ln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true</a:t>
            </a:r>
            <a:endParaRPr lang="ko-KR" altLang="en-US" sz="1467" dirty="0"/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5820090C-0134-4B38-B57B-C2C18AA1172E}"/>
              </a:ext>
            </a:extLst>
          </p:cNvPr>
          <p:cNvCxnSpPr>
            <a:cxnSpLocks/>
            <a:stCxn id="13" idx="3"/>
            <a:endCxn id="16" idx="0"/>
          </p:cNvCxnSpPr>
          <p:nvPr/>
        </p:nvCxnSpPr>
        <p:spPr>
          <a:xfrm>
            <a:off x="3937209" y="2764271"/>
            <a:ext cx="919985" cy="203985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192D6F2-82BF-45EA-8EF9-BDD7AEC5E79C}"/>
              </a:ext>
            </a:extLst>
          </p:cNvPr>
          <p:cNvSpPr/>
          <p:nvPr/>
        </p:nvSpPr>
        <p:spPr>
          <a:xfrm>
            <a:off x="3687194" y="4804126"/>
            <a:ext cx="23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저장 후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 reverse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678A4D8-421B-4785-A5B5-82E405915E04}"/>
              </a:ext>
            </a:extLst>
          </p:cNvPr>
          <p:cNvSpPr/>
          <p:nvPr/>
        </p:nvSpPr>
        <p:spPr>
          <a:xfrm>
            <a:off x="936703" y="3299393"/>
            <a:ext cx="3340982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3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으로 나눈 나머지를 넣는다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DA28787-7ED1-4985-AE77-DAF84C1C8E1E}"/>
              </a:ext>
            </a:extLst>
          </p:cNvPr>
          <p:cNvCxnSpPr>
            <a:cxnSpLocks/>
            <a:stCxn id="13" idx="2"/>
            <a:endCxn id="18" idx="0"/>
          </p:cNvCxnSpPr>
          <p:nvPr/>
        </p:nvCxnSpPr>
        <p:spPr>
          <a:xfrm>
            <a:off x="2607194" y="3014049"/>
            <a:ext cx="0" cy="2853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2AA6B7B-0F10-4887-B256-923CC4A8EAE3}"/>
              </a:ext>
            </a:extLst>
          </p:cNvPr>
          <p:cNvSpPr/>
          <p:nvPr/>
        </p:nvSpPr>
        <p:spPr>
          <a:xfrm>
            <a:off x="1527194" y="4133672"/>
            <a:ext cx="216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n = n/3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AA21C59-11BF-4D0F-942B-8AA215A70688}"/>
              </a:ext>
            </a:extLst>
          </p:cNvPr>
          <p:cNvCxnSpPr>
            <a:cxnSpLocks/>
            <a:stCxn id="18" idx="2"/>
            <a:endCxn id="23" idx="0"/>
          </p:cNvCxnSpPr>
          <p:nvPr/>
        </p:nvCxnSpPr>
        <p:spPr>
          <a:xfrm>
            <a:off x="2607194" y="3839393"/>
            <a:ext cx="0" cy="2942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5A2ADAB9-83B7-4958-A7CE-3C4AACC6CAFD}"/>
              </a:ext>
            </a:extLst>
          </p:cNvPr>
          <p:cNvCxnSpPr>
            <a:cxnSpLocks/>
            <a:stCxn id="23" idx="2"/>
            <a:endCxn id="13" idx="1"/>
          </p:cNvCxnSpPr>
          <p:nvPr/>
        </p:nvCxnSpPr>
        <p:spPr>
          <a:xfrm rot="5400000" flipH="1">
            <a:off x="987486" y="3053965"/>
            <a:ext cx="1909401" cy="1330015"/>
          </a:xfrm>
          <a:prstGeom prst="bentConnector4">
            <a:avLst>
              <a:gd name="adj1" fmla="val -11972"/>
              <a:gd name="adj2" fmla="val 14653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CD54D8B-A6B7-4782-B284-ED6D34837736}"/>
              </a:ext>
            </a:extLst>
          </p:cNvPr>
          <p:cNvSpPr/>
          <p:nvPr/>
        </p:nvSpPr>
        <p:spPr>
          <a:xfrm>
            <a:off x="2440368" y="5964348"/>
            <a:ext cx="3662345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sum += 3</a:t>
            </a:r>
            <a:r>
              <a:rPr lang="en-US" altLang="ko-KR" sz="1467" baseline="30000" dirty="0">
                <a:solidFill>
                  <a:sysClr val="windowText" lastClr="000000"/>
                </a:solidFill>
              </a:rPr>
              <a:t>index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 * List[index]</a:t>
            </a: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23A4220-A76F-4172-BEEE-5B835C8291B6}"/>
              </a:ext>
            </a:extLst>
          </p:cNvPr>
          <p:cNvCxnSpPr>
            <a:stCxn id="16" idx="2"/>
          </p:cNvCxnSpPr>
          <p:nvPr/>
        </p:nvCxnSpPr>
        <p:spPr>
          <a:xfrm>
            <a:off x="4857194" y="5344126"/>
            <a:ext cx="0" cy="6202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7043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체육복 </a:t>
            </a:r>
            <a:r>
              <a:rPr lang="en-US" altLang="ko-KR" dirty="0"/>
              <a:t>(01.08)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BA433F-7E84-4053-A00F-A1C463A4514D}"/>
              </a:ext>
            </a:extLst>
          </p:cNvPr>
          <p:cNvSpPr/>
          <p:nvPr/>
        </p:nvSpPr>
        <p:spPr>
          <a:xfrm>
            <a:off x="518068" y="1552042"/>
            <a:ext cx="266003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크기가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인 배열을 생성한다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FF41B02-F604-4B83-A77C-C2DBC8B8BE7E}"/>
              </a:ext>
            </a:extLst>
          </p:cNvPr>
          <p:cNvSpPr/>
          <p:nvPr/>
        </p:nvSpPr>
        <p:spPr>
          <a:xfrm>
            <a:off x="518068" y="2366081"/>
            <a:ext cx="266003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[lost[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 – 1]—;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EBDB9F2-8D6C-44FE-979D-8CABD5FF501D}"/>
              </a:ext>
            </a:extLst>
          </p:cNvPr>
          <p:cNvCxnSpPr>
            <a:stCxn id="8" idx="2"/>
            <a:endCxn id="20" idx="0"/>
          </p:cNvCxnSpPr>
          <p:nvPr/>
        </p:nvCxnSpPr>
        <p:spPr>
          <a:xfrm>
            <a:off x="1848083" y="2092042"/>
            <a:ext cx="0" cy="2740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3861A3F-BC93-48F7-ACD6-8B65C95A2544}"/>
              </a:ext>
            </a:extLst>
          </p:cNvPr>
          <p:cNvSpPr/>
          <p:nvPr/>
        </p:nvSpPr>
        <p:spPr>
          <a:xfrm>
            <a:off x="518068" y="3180120"/>
            <a:ext cx="266003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[reserve[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 – 1]++;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B7041489-BFBA-4625-81B4-431DF08BEA6B}"/>
              </a:ext>
            </a:extLst>
          </p:cNvPr>
          <p:cNvCxnSpPr>
            <a:cxnSpLocks/>
            <a:stCxn id="20" idx="2"/>
            <a:endCxn id="25" idx="0"/>
          </p:cNvCxnSpPr>
          <p:nvPr/>
        </p:nvCxnSpPr>
        <p:spPr>
          <a:xfrm>
            <a:off x="1848083" y="2906081"/>
            <a:ext cx="0" cy="2740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오른쪽 중괄호 13">
            <a:extLst>
              <a:ext uri="{FF2B5EF4-FFF2-40B4-BE49-F238E27FC236}">
                <a16:creationId xmlns:a16="http://schemas.microsoft.com/office/drawing/2014/main" id="{D631FFFB-02EC-4ED9-8ED9-4F73B1D14CDF}"/>
              </a:ext>
            </a:extLst>
          </p:cNvPr>
          <p:cNvSpPr/>
          <p:nvPr/>
        </p:nvSpPr>
        <p:spPr>
          <a:xfrm>
            <a:off x="3388316" y="2366081"/>
            <a:ext cx="189544" cy="135403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7A20AEE-77FF-4283-9023-C7A762F06BE4}"/>
              </a:ext>
            </a:extLst>
          </p:cNvPr>
          <p:cNvSpPr txBox="1"/>
          <p:nvPr/>
        </p:nvSpPr>
        <p:spPr>
          <a:xfrm>
            <a:off x="3640355" y="2906081"/>
            <a:ext cx="1077975" cy="322705"/>
          </a:xfrm>
          <a:prstGeom prst="rect">
            <a:avLst/>
          </a:prstGeom>
          <a:noFill/>
          <a:ln>
            <a:noFill/>
          </a:ln>
        </p:spPr>
        <p:txBody>
          <a:bodyPr wrap="none" lIns="48000" tIns="48000" rIns="48000" bIns="48000" rtlCol="0">
            <a:spAutoFit/>
          </a:bodyPr>
          <a:lstStyle/>
          <a:p>
            <a:r>
              <a:rPr lang="ko-KR" altLang="en-US" sz="1467" dirty="0"/>
              <a:t>배열 초기화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84D7F1AD-E543-4E96-B8FE-96182C58D4E1}"/>
              </a:ext>
            </a:extLst>
          </p:cNvPr>
          <p:cNvCxnSpPr>
            <a:cxnSpLocks/>
            <a:stCxn id="25" idx="2"/>
            <a:endCxn id="38" idx="0"/>
          </p:cNvCxnSpPr>
          <p:nvPr/>
        </p:nvCxnSpPr>
        <p:spPr>
          <a:xfrm>
            <a:off x="1848083" y="3720120"/>
            <a:ext cx="0" cy="2740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7C354C4-3AB2-4B73-BE0C-4D1430A26815}"/>
              </a:ext>
            </a:extLst>
          </p:cNvPr>
          <p:cNvCxnSpPr>
            <a:cxnSpLocks/>
            <a:stCxn id="38" idx="2"/>
            <a:endCxn id="48" idx="0"/>
          </p:cNvCxnSpPr>
          <p:nvPr/>
        </p:nvCxnSpPr>
        <p:spPr>
          <a:xfrm>
            <a:off x="1848083" y="4493716"/>
            <a:ext cx="0" cy="2497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다이아몬드 37">
            <a:extLst>
              <a:ext uri="{FF2B5EF4-FFF2-40B4-BE49-F238E27FC236}">
                <a16:creationId xmlns:a16="http://schemas.microsoft.com/office/drawing/2014/main" id="{4C920F34-CF80-428E-92D6-89772206616A}"/>
              </a:ext>
            </a:extLst>
          </p:cNvPr>
          <p:cNvSpPr/>
          <p:nvPr/>
        </p:nvSpPr>
        <p:spPr>
          <a:xfrm>
            <a:off x="412962" y="3994159"/>
            <a:ext cx="2870242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==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-1</a:t>
            </a:r>
            <a:endParaRPr lang="ko-KR" altLang="en-US" sz="1467" dirty="0">
              <a:solidFill>
                <a:sysClr val="windowText" lastClr="000000"/>
              </a:solidFill>
            </a:endParaRPr>
          </a:p>
        </p:txBody>
      </p:sp>
      <p:sp>
        <p:nvSpPr>
          <p:cNvPr id="48" name="다이아몬드 47">
            <a:extLst>
              <a:ext uri="{FF2B5EF4-FFF2-40B4-BE49-F238E27FC236}">
                <a16:creationId xmlns:a16="http://schemas.microsoft.com/office/drawing/2014/main" id="{1CD5F92D-15BF-4F64-886F-CA4EBFA9F2F0}"/>
              </a:ext>
            </a:extLst>
          </p:cNvPr>
          <p:cNvSpPr/>
          <p:nvPr/>
        </p:nvSpPr>
        <p:spPr>
          <a:xfrm>
            <a:off x="264908" y="4743494"/>
            <a:ext cx="316635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 - 1] == 1</a:t>
            </a:r>
            <a:endParaRPr lang="ko-KR" altLang="en-US" sz="1467" dirty="0">
              <a:solidFill>
                <a:sysClr val="windowText" lastClr="000000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9E05DE7-ACCF-4795-9C5E-B230256772C8}"/>
              </a:ext>
            </a:extLst>
          </p:cNvPr>
          <p:cNvSpPr/>
          <p:nvPr/>
        </p:nvSpPr>
        <p:spPr>
          <a:xfrm>
            <a:off x="518068" y="5578360"/>
            <a:ext cx="266003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[index-1]--</a:t>
            </a:r>
          </a:p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[index]++</a:t>
            </a: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861F0F02-20DE-43F0-BCDB-570174326DCD}"/>
              </a:ext>
            </a:extLst>
          </p:cNvPr>
          <p:cNvCxnSpPr>
            <a:cxnSpLocks/>
            <a:stCxn id="48" idx="2"/>
            <a:endCxn id="51" idx="0"/>
          </p:cNvCxnSpPr>
          <p:nvPr/>
        </p:nvCxnSpPr>
        <p:spPr>
          <a:xfrm>
            <a:off x="1848083" y="5243051"/>
            <a:ext cx="0" cy="3353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다이아몬드 53">
            <a:extLst>
              <a:ext uri="{FF2B5EF4-FFF2-40B4-BE49-F238E27FC236}">
                <a16:creationId xmlns:a16="http://schemas.microsoft.com/office/drawing/2014/main" id="{15A882D8-434B-4AAB-9E4F-6001E69DD956}"/>
              </a:ext>
            </a:extLst>
          </p:cNvPr>
          <p:cNvSpPr/>
          <p:nvPr/>
        </p:nvSpPr>
        <p:spPr>
          <a:xfrm>
            <a:off x="3615484" y="4743494"/>
            <a:ext cx="316635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 + 1] == 1</a:t>
            </a:r>
            <a:endParaRPr lang="ko-KR" altLang="en-US" sz="1467" dirty="0">
              <a:solidFill>
                <a:sysClr val="windowText" lastClr="000000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102CA27-C7CB-46AE-B5A6-B07962D57964}"/>
              </a:ext>
            </a:extLst>
          </p:cNvPr>
          <p:cNvSpPr/>
          <p:nvPr/>
        </p:nvSpPr>
        <p:spPr>
          <a:xfrm>
            <a:off x="3868644" y="5578360"/>
            <a:ext cx="266003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[index+1]--</a:t>
            </a:r>
          </a:p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[index]++</a:t>
            </a: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7E0BE64D-658D-44DD-8053-420983DAB589}"/>
              </a:ext>
            </a:extLst>
          </p:cNvPr>
          <p:cNvCxnSpPr>
            <a:cxnSpLocks/>
            <a:stCxn id="54" idx="2"/>
            <a:endCxn id="55" idx="0"/>
          </p:cNvCxnSpPr>
          <p:nvPr/>
        </p:nvCxnSpPr>
        <p:spPr>
          <a:xfrm>
            <a:off x="5198659" y="5243051"/>
            <a:ext cx="0" cy="3353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43BEC56-501F-4589-8C7B-28EDA7D24651}"/>
              </a:ext>
            </a:extLst>
          </p:cNvPr>
          <p:cNvSpPr/>
          <p:nvPr/>
        </p:nvSpPr>
        <p:spPr>
          <a:xfrm>
            <a:off x="518068" y="6895871"/>
            <a:ext cx="266003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인 개수 출력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096A2D2F-CC59-48A3-951A-C14416127384}"/>
              </a:ext>
            </a:extLst>
          </p:cNvPr>
          <p:cNvCxnSpPr>
            <a:cxnSpLocks/>
            <a:stCxn id="51" idx="2"/>
            <a:endCxn id="60" idx="0"/>
          </p:cNvCxnSpPr>
          <p:nvPr/>
        </p:nvCxnSpPr>
        <p:spPr>
          <a:xfrm>
            <a:off x="1848083" y="6118360"/>
            <a:ext cx="0" cy="7775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313023DF-E8AE-4170-8E63-548B0660FEEF}"/>
              </a:ext>
            </a:extLst>
          </p:cNvPr>
          <p:cNvCxnSpPr>
            <a:cxnSpLocks/>
            <a:stCxn id="55" idx="2"/>
          </p:cNvCxnSpPr>
          <p:nvPr/>
        </p:nvCxnSpPr>
        <p:spPr>
          <a:xfrm rot="5400000">
            <a:off x="3299576" y="4666867"/>
            <a:ext cx="447591" cy="335057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60A33FBE-6230-470A-BA71-021FBEA870DA}"/>
              </a:ext>
            </a:extLst>
          </p:cNvPr>
          <p:cNvCxnSpPr>
            <a:cxnSpLocks/>
            <a:stCxn id="48" idx="3"/>
            <a:endCxn id="54" idx="1"/>
          </p:cNvCxnSpPr>
          <p:nvPr/>
        </p:nvCxnSpPr>
        <p:spPr>
          <a:xfrm>
            <a:off x="3431258" y="4993273"/>
            <a:ext cx="1842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E3B25979-675A-49AB-A3D8-954C4760E331}"/>
              </a:ext>
            </a:extLst>
          </p:cNvPr>
          <p:cNvSpPr txBox="1"/>
          <p:nvPr/>
        </p:nvSpPr>
        <p:spPr>
          <a:xfrm>
            <a:off x="3265786" y="4644029"/>
            <a:ext cx="450752" cy="322705"/>
          </a:xfrm>
          <a:prstGeom prst="rect">
            <a:avLst/>
          </a:prstGeom>
          <a:noFill/>
          <a:ln>
            <a:noFill/>
          </a:ln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false</a:t>
            </a:r>
            <a:endParaRPr lang="ko-KR" altLang="en-US" sz="1467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7CE8F57-6C62-4504-9766-1E908ECB8F4D}"/>
              </a:ext>
            </a:extLst>
          </p:cNvPr>
          <p:cNvSpPr txBox="1"/>
          <p:nvPr/>
        </p:nvSpPr>
        <p:spPr>
          <a:xfrm>
            <a:off x="1931334" y="5191632"/>
            <a:ext cx="417538" cy="322705"/>
          </a:xfrm>
          <a:prstGeom prst="rect">
            <a:avLst/>
          </a:prstGeom>
          <a:noFill/>
          <a:ln>
            <a:noFill/>
          </a:ln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true</a:t>
            </a:r>
            <a:endParaRPr lang="ko-KR" altLang="en-US" sz="1467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2A7284B-1367-447A-AEA8-387FA80099FD}"/>
              </a:ext>
            </a:extLst>
          </p:cNvPr>
          <p:cNvSpPr txBox="1"/>
          <p:nvPr/>
        </p:nvSpPr>
        <p:spPr>
          <a:xfrm>
            <a:off x="5302953" y="5191632"/>
            <a:ext cx="417538" cy="322705"/>
          </a:xfrm>
          <a:prstGeom prst="rect">
            <a:avLst/>
          </a:prstGeom>
          <a:noFill/>
          <a:ln>
            <a:noFill/>
          </a:ln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true</a:t>
            </a:r>
            <a:endParaRPr lang="ko-KR" altLang="en-US" sz="1467" dirty="0"/>
          </a:p>
        </p:txBody>
      </p:sp>
    </p:spTree>
    <p:extLst>
      <p:ext uri="{BB962C8B-B14F-4D97-AF65-F5344CB8AC3E}">
        <p14:creationId xmlns:p14="http://schemas.microsoft.com/office/powerpoint/2010/main" val="854572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149</TotalTime>
  <Words>329</Words>
  <Application>Microsoft Office PowerPoint</Application>
  <PresentationFormat>화면 슬라이드 쇼(4:3)</PresentationFormat>
  <Paragraphs>70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테마</vt:lpstr>
      <vt:lpstr>크레인 인형뽑기 게임 (01.03)</vt:lpstr>
      <vt:lpstr>완주하지 못한 선수 (01.04)</vt:lpstr>
      <vt:lpstr>완주하지 못한 선수 (01.04)</vt:lpstr>
      <vt:lpstr>두 개 뽑아서 더하기 (01.04)</vt:lpstr>
      <vt:lpstr>3진법 뒤집기 (01.07)</vt:lpstr>
      <vt:lpstr>체육복 (01.08)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크레인 인형뽑기 게임</dc:title>
  <dc:creator>송준희</dc:creator>
  <cp:lastModifiedBy>송준희</cp:lastModifiedBy>
  <cp:revision>70</cp:revision>
  <dcterms:created xsi:type="dcterms:W3CDTF">2021-01-03T05:29:32Z</dcterms:created>
  <dcterms:modified xsi:type="dcterms:W3CDTF">2021-01-08T10:07:21Z</dcterms:modified>
</cp:coreProperties>
</file>