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4" r:id="rId4"/>
    <p:sldId id="261" r:id="rId5"/>
    <p:sldId id="263" r:id="rId6"/>
    <p:sldId id="260" r:id="rId7"/>
    <p:sldId id="265" r:id="rId8"/>
    <p:sldId id="267" r:id="rId9"/>
    <p:sldId id="268" r:id="rId10"/>
    <p:sldId id="287" r:id="rId11"/>
    <p:sldId id="273" r:id="rId12"/>
    <p:sldId id="275" r:id="rId13"/>
    <p:sldId id="283" r:id="rId14"/>
    <p:sldId id="285" r:id="rId15"/>
    <p:sldId id="284" r:id="rId16"/>
    <p:sldId id="277" r:id="rId17"/>
    <p:sldId id="286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00"/>
    <a:srgbClr val="FFFF99"/>
    <a:srgbClr val="FFFFCC"/>
    <a:srgbClr val="FFAFAF"/>
    <a:srgbClr val="FF8585"/>
    <a:srgbClr val="FF0000"/>
    <a:srgbClr val="896AFA"/>
    <a:srgbClr val="2908EE"/>
    <a:srgbClr val="547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929F9F4-4A8F-4326-A1B4-22849713DDAB}" styleName="Stile scuro 1 - Color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Stile medio 4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Stile chiaro 2 - Color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49" autoAdjust="0"/>
  </p:normalViewPr>
  <p:slideViewPr>
    <p:cSldViewPr snapToGrid="0">
      <p:cViewPr varScale="1">
        <p:scale>
          <a:sx n="76" d="100"/>
          <a:sy n="76" d="100"/>
        </p:scale>
        <p:origin x="952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8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0EAF277D-5833-A0FC-3382-6267666A66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A573BFB-28EB-25CD-468F-7048F8E74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8BD14-45C6-404C-8DC1-9E812B092395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51688C5-9E57-D06B-FF2D-A932692708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8BEB120-C1C6-D54F-3F3F-3008264EEF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9D157-95C6-4F0B-98B2-CC40EB361DC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4791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38AEF1-DBC1-4D9F-BAAB-8628B2CE584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5BA50-5495-48A0-A7E9-90FE63E0D34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35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E22D4-9667-4DD3-B4BB-C344B8B088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87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638B0-A610-1344-6B29-08E86DC7D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8A9A05C-8FA7-F867-BD8C-B7A6F483F8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861094D-E6E1-B431-05FB-E7F3C6AA8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B3A89D-85AE-B810-D9BE-984918DEC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A50-5495-48A0-A7E9-90FE63E0D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61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573FF-B0CC-810A-4FE5-9B4186EEA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7F04697-F71B-A455-1210-CE6184816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3BA4259-7A01-6F14-3B90-ACA5F0B81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ED4502-FDA4-E0E6-DE00-8A52AA312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A50-5495-48A0-A7E9-90FE63E0D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8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ED0DB-C0E9-CBFF-C808-812FDF5E2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45B10B-9977-CDA5-5AFD-1F9B106A57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A8E3286-962C-0BF3-E36A-DE674192E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C066BDF-D3CA-68CC-3B8D-7777E0A14A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A50-5495-48A0-A7E9-90FE63E0D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49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C6FCF-A2C0-79C0-56F3-86D141A9F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51C1E93-EB19-B637-D4F6-FC8177FCD8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E5437E2-ADA8-27EF-DC15-71A3BABE4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5933A9-5C27-EA70-42BE-EC6077425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A50-5495-48A0-A7E9-90FE63E0D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1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A50-5495-48A0-A7E9-90FE63E0D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3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A50-5495-48A0-A7E9-90FE63E0D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1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81B15-1864-213B-A46E-062D8FEB7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A5FC124-010C-F4AB-4CFD-551A095B7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81E8BD3-2D44-735B-B7A3-2C83F248A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9928D7-BF1B-2AFE-E6E1-FFC620D129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A50-5495-48A0-A7E9-90FE63E0D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32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EB3B0-B526-CC22-50F9-7F52745A5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5536F36-A119-66FE-F717-62F5B6430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D710567-ED51-F584-3460-CE10625A9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sommatoria parte da –M/2 per includere anche componenti negative che servono per la rappresentazione e inoltre si sfrutta la proprietà di </a:t>
            </a:r>
            <a:r>
              <a:rPr lang="it-IT" dirty="0" err="1"/>
              <a:t>fourier</a:t>
            </a:r>
            <a:r>
              <a:rPr lang="it-IT" dirty="0"/>
              <a:t> della simmetria dove ci basta conoscere la prima metà positiva e negativa per avere l’intero </a:t>
            </a:r>
            <a:r>
              <a:rPr lang="it-IT"/>
              <a:t>segnale ricostruito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945A97-42E9-5302-B626-AD4A52D6F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A50-5495-48A0-A7E9-90FE63E0D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78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t-IT" sz="12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</m:oMath>
                </a14:m>
                <a:r>
                  <a:rPr lang="en-US" dirty="0"/>
                  <a:t> è lambda</a:t>
                </a:r>
              </a:p>
            </p:txBody>
          </p:sp>
        </mc:Choice>
        <mc:Fallback xmlns="">
          <p:sp>
            <p:nvSpPr>
              <p:cNvPr id="3" name="Segnaposto note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t-IT" sz="1200" b="1" i="0">
                    <a:highlight>
                      <a:srgbClr val="FF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𝚲</a:t>
                </a:r>
                <a:r>
                  <a:rPr lang="en-US" dirty="0"/>
                  <a:t> è lambda</a:t>
                </a:r>
              </a:p>
            </p:txBody>
          </p:sp>
        </mc:Fallback>
      </mc:AlternateContent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A50-5495-48A0-A7E9-90FE63E0D3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9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Siccome ogni componente della differenza (errore) è ^2, gli errori più grandi verranno ingranditi ancora di più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A50-5495-48A0-A7E9-90FE63E0D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85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wiggles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a 9% more size of the </a:t>
            </a:r>
            <a:r>
              <a:rPr lang="it-IT" dirty="0" err="1"/>
              <a:t>overshoot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A50-5495-48A0-A7E9-90FE63E0D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07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A50-5495-48A0-A7E9-90FE63E0D3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6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FB8D0-FA7B-449D-B0F7-C9D7CEC58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6D578A4-1046-2603-A2F1-5DA003B264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326942F-8622-C2E0-9359-8517E2452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78BFA1-F6AD-287E-729C-0B9D4C257E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A50-5495-48A0-A7E9-90FE63E0D3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8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E23347-9BF5-0811-E152-151ADC055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757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0E45953-43A5-D884-9CDC-4522464D1441}"/>
              </a:ext>
            </a:extLst>
          </p:cNvPr>
          <p:cNvSpPr/>
          <p:nvPr userDrawn="1"/>
        </p:nvSpPr>
        <p:spPr>
          <a:xfrm>
            <a:off x="-44387" y="-3543"/>
            <a:ext cx="12263021" cy="108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FC680B-655B-A3D0-9834-7ED032130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7247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ADC128-44EC-B341-B58D-A4A35A36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9614-711B-4421-B7D2-AED00AC71FE6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F14038-7EC6-9BEA-7B2C-94F65ED2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D14DB5-6137-F976-7366-D24CD026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ECD-610B-4B82-B072-F6FD105049EA}" type="slidenum">
              <a:rPr lang="it-IT" smtClean="0"/>
              <a:t>‹N›</a:t>
            </a:fld>
            <a:endParaRPr lang="it-IT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72BC4A8-1D56-0EA6-18D9-683FB2E61BA3}"/>
              </a:ext>
            </a:extLst>
          </p:cNvPr>
          <p:cNvGrpSpPr/>
          <p:nvPr userDrawn="1"/>
        </p:nvGrpSpPr>
        <p:grpSpPr>
          <a:xfrm>
            <a:off x="11096918" y="37535"/>
            <a:ext cx="994299" cy="997843"/>
            <a:chOff x="363202" y="35763"/>
            <a:chExt cx="994299" cy="997843"/>
          </a:xfrm>
        </p:grpSpPr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9D272A64-417F-4CCD-3126-CA542FB8B382}"/>
                </a:ext>
              </a:extLst>
            </p:cNvPr>
            <p:cNvSpPr/>
            <p:nvPr userDrawn="1"/>
          </p:nvSpPr>
          <p:spPr>
            <a:xfrm>
              <a:off x="363202" y="35763"/>
              <a:ext cx="993600" cy="993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F0D4A52C-86B7-D955-96B5-8736CF173D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202" y="39307"/>
              <a:ext cx="994299" cy="994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922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9683A1-FD6F-859B-BB48-B2CD5A29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BB5A58-689A-424F-7FE5-E3AC827AC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B52E8BD-D0CD-F8F4-4BD7-2111F41D4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C01B51-CADE-749D-40A1-E790B62C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9614-711B-4421-B7D2-AED00AC71FE6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7EE6FD-3BF9-A995-4DCF-E5A9B81B4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7D1735-B177-71F6-1721-1AD7F8F9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ECD-610B-4B82-B072-F6FD105049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57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AC29D6-BCED-EF74-D951-F7B3581B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C3AB443-4F92-649A-93DE-5086ECBB7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EE45D01-756D-A2D4-190C-231DA65FC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067EAA-BA6E-4375-343C-B5415B2E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9614-711B-4421-B7D2-AED00AC71FE6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66BEB0-A32F-DA9F-BACC-A19E80DC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2B01EF-2A5F-4AC4-1EBA-65D3CDA4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ECD-610B-4B82-B072-F6FD105049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9049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5E42A1-EDF9-DCF3-3F6E-EF762FBB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F86E9DB-982C-527F-07A5-6EDB9826D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573F4B-DD93-4370-FB99-16001493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9614-711B-4421-B7D2-AED00AC71FE6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B405C5-65A7-AE20-3FBB-BF6AD373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4A25B4-1146-66A0-B3CA-2C0E12B7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ECD-610B-4B82-B072-F6FD105049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5155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2E16232-AADE-1F3F-97BD-21E62EFA4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2E35D88-655D-8359-FD85-60639142E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357E74-4D38-FDC1-6BF6-013451B1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9614-711B-4421-B7D2-AED00AC71FE6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7CC7DA-B950-A836-A38C-375E647D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92C9CC-CFC5-F0BB-5050-70B010B8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ECD-610B-4B82-B072-F6FD105049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098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8C73B-14BC-28A4-86DE-DA34FF1A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9336"/>
            <a:ext cx="10515600" cy="1325563"/>
          </a:xfr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224F2B-CBD4-5DCB-2DF6-CDD18A686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9831"/>
            <a:ext cx="10515600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97B056-EE05-8A95-2FCB-D00758F8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9614-711B-4421-B7D2-AED00AC71FE6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07226F-AF4D-7E39-48C5-ADA94A1F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1524FB-2A04-1EF9-708B-E5434859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ECD-610B-4B82-B072-F6FD105049EA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DDCE439-4279-1843-4328-303524F69F12}"/>
              </a:ext>
            </a:extLst>
          </p:cNvPr>
          <p:cNvSpPr/>
          <p:nvPr userDrawn="1"/>
        </p:nvSpPr>
        <p:spPr>
          <a:xfrm>
            <a:off x="0" y="-4"/>
            <a:ext cx="12263021" cy="90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8C13BE3-47A8-B0BF-A383-83C6D44A8ADA}"/>
              </a:ext>
            </a:extLst>
          </p:cNvPr>
          <p:cNvGrpSpPr/>
          <p:nvPr userDrawn="1"/>
        </p:nvGrpSpPr>
        <p:grpSpPr>
          <a:xfrm>
            <a:off x="11295208" y="26943"/>
            <a:ext cx="864000" cy="828000"/>
            <a:chOff x="363202" y="35763"/>
            <a:chExt cx="994299" cy="997843"/>
          </a:xfrm>
        </p:grpSpPr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1C1195F-5C9A-269B-F1A5-1BD72F4A32C9}"/>
                </a:ext>
              </a:extLst>
            </p:cNvPr>
            <p:cNvSpPr/>
            <p:nvPr userDrawn="1"/>
          </p:nvSpPr>
          <p:spPr>
            <a:xfrm>
              <a:off x="363202" y="35763"/>
              <a:ext cx="993600" cy="993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DEE17599-1753-63E6-1CD2-3FA4C0F8FC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202" y="39307"/>
              <a:ext cx="994299" cy="994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880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8C73B-14BC-28A4-86DE-DA34FF1A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2478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224F2B-CBD4-5DCB-2DF6-CDD18A686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2978"/>
            <a:ext cx="10515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97B056-EE05-8A95-2FCB-D00758F8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8393"/>
            <a:ext cx="2743200" cy="365125"/>
          </a:xfrm>
        </p:spPr>
        <p:txBody>
          <a:bodyPr/>
          <a:lstStyle/>
          <a:p>
            <a:fld id="{DC7B9614-711B-4421-B7D2-AED00AC71FE6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07226F-AF4D-7E39-48C5-ADA94A1F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8393"/>
            <a:ext cx="4114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1524FB-2A04-1EF9-708B-E5434859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8393"/>
            <a:ext cx="2743200" cy="365125"/>
          </a:xfrm>
        </p:spPr>
        <p:txBody>
          <a:bodyPr/>
          <a:lstStyle/>
          <a:p>
            <a:fld id="{1370BECD-610B-4B82-B072-F6FD105049EA}" type="slidenum">
              <a:rPr lang="it-IT" smtClean="0"/>
              <a:t>‹N›</a:t>
            </a:fld>
            <a:endParaRPr lang="it-IT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8C13BE3-47A8-B0BF-A383-83C6D44A8ADA}"/>
              </a:ext>
            </a:extLst>
          </p:cNvPr>
          <p:cNvGrpSpPr/>
          <p:nvPr userDrawn="1"/>
        </p:nvGrpSpPr>
        <p:grpSpPr>
          <a:xfrm>
            <a:off x="177557" y="43175"/>
            <a:ext cx="864000" cy="828000"/>
            <a:chOff x="363202" y="35763"/>
            <a:chExt cx="994299" cy="997843"/>
          </a:xfrm>
        </p:grpSpPr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1C1195F-5C9A-269B-F1A5-1BD72F4A32C9}"/>
                </a:ext>
              </a:extLst>
            </p:cNvPr>
            <p:cNvSpPr/>
            <p:nvPr userDrawn="1"/>
          </p:nvSpPr>
          <p:spPr>
            <a:xfrm>
              <a:off x="363202" y="35763"/>
              <a:ext cx="993600" cy="993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DEE17599-1753-63E6-1CD2-3FA4C0F8FC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202" y="39307"/>
              <a:ext cx="994299" cy="9942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1039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8C73B-14BC-28A4-86DE-DA34FF1A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2478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224F2B-CBD4-5DCB-2DF6-CDD18A686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2978"/>
            <a:ext cx="10515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97B056-EE05-8A95-2FCB-D00758F8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8393"/>
            <a:ext cx="2743200" cy="365125"/>
          </a:xfrm>
        </p:spPr>
        <p:txBody>
          <a:bodyPr/>
          <a:lstStyle/>
          <a:p>
            <a:fld id="{DC7B9614-711B-4421-B7D2-AED00AC71FE6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0C2DA30-0F21-5CC2-9EE0-49D183B918EE}"/>
              </a:ext>
            </a:extLst>
          </p:cNvPr>
          <p:cNvSpPr/>
          <p:nvPr userDrawn="1"/>
        </p:nvSpPr>
        <p:spPr>
          <a:xfrm>
            <a:off x="-35511" y="-9061"/>
            <a:ext cx="12263021" cy="2087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07226F-AF4D-7E39-48C5-ADA94A1F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8393"/>
            <a:ext cx="4114800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1524FB-2A04-1EF9-708B-E5434859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8393"/>
            <a:ext cx="2743200" cy="365125"/>
          </a:xfrm>
        </p:spPr>
        <p:txBody>
          <a:bodyPr/>
          <a:lstStyle/>
          <a:p>
            <a:fld id="{1370BECD-610B-4B82-B072-F6FD105049EA}" type="slidenum">
              <a:rPr lang="it-IT" smtClean="0"/>
              <a:t>‹N›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A6414F3-7850-2AEC-4F89-2E981C5D36E1}"/>
              </a:ext>
            </a:extLst>
          </p:cNvPr>
          <p:cNvSpPr/>
          <p:nvPr userDrawn="1"/>
        </p:nvSpPr>
        <p:spPr>
          <a:xfrm>
            <a:off x="0" y="199686"/>
            <a:ext cx="12263021" cy="1508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8C13BE3-47A8-B0BF-A383-83C6D44A8ADA}"/>
              </a:ext>
            </a:extLst>
          </p:cNvPr>
          <p:cNvGrpSpPr/>
          <p:nvPr userDrawn="1"/>
        </p:nvGrpSpPr>
        <p:grpSpPr>
          <a:xfrm>
            <a:off x="11258999" y="34916"/>
            <a:ext cx="864000" cy="828000"/>
            <a:chOff x="363202" y="35763"/>
            <a:chExt cx="994299" cy="997843"/>
          </a:xfrm>
        </p:grpSpPr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01C1195F-5C9A-269B-F1A5-1BD72F4A32C9}"/>
                </a:ext>
              </a:extLst>
            </p:cNvPr>
            <p:cNvSpPr/>
            <p:nvPr userDrawn="1"/>
          </p:nvSpPr>
          <p:spPr>
            <a:xfrm>
              <a:off x="363202" y="35763"/>
              <a:ext cx="993600" cy="993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3" name="Elemento grafico 12">
              <a:extLst>
                <a:ext uri="{FF2B5EF4-FFF2-40B4-BE49-F238E27FC236}">
                  <a16:creationId xmlns:a16="http://schemas.microsoft.com/office/drawing/2014/main" id="{DEE17599-1753-63E6-1CD2-3FA4C0F8FC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3202" y="39307"/>
              <a:ext cx="994299" cy="994299"/>
            </a:xfrm>
            <a:prstGeom prst="rect">
              <a:avLst/>
            </a:prstGeom>
          </p:spPr>
        </p:pic>
      </p:grpSp>
      <p:sp>
        <p:nvSpPr>
          <p:cNvPr id="7" name="Rettangolo 6">
            <a:extLst>
              <a:ext uri="{FF2B5EF4-FFF2-40B4-BE49-F238E27FC236}">
                <a16:creationId xmlns:a16="http://schemas.microsoft.com/office/drawing/2014/main" id="{7459E0A6-AE0F-D375-B62B-EDBAF6817AE4}"/>
              </a:ext>
            </a:extLst>
          </p:cNvPr>
          <p:cNvSpPr/>
          <p:nvPr userDrawn="1"/>
        </p:nvSpPr>
        <p:spPr>
          <a:xfrm>
            <a:off x="0" y="6649252"/>
            <a:ext cx="12263021" cy="20874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CB2EE340-95AE-FCF4-0A4C-72221DBA08FF}"/>
              </a:ext>
            </a:extLst>
          </p:cNvPr>
          <p:cNvSpPr/>
          <p:nvPr userDrawn="1"/>
        </p:nvSpPr>
        <p:spPr>
          <a:xfrm>
            <a:off x="0" y="6232124"/>
            <a:ext cx="12263021" cy="4206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92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DEAAA4-512B-5A4B-083E-C74CBDC8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7C75D5-5C86-1ED4-2FD8-238760172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5C315D-D54A-F494-63F4-96F4522D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9614-711B-4421-B7D2-AED00AC71FE6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08F72-AEB3-6992-C81B-A6BADBF7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5FF24F-A58B-2C55-8DA1-7BE7DBEF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ECD-610B-4B82-B072-F6FD105049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295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335A79-A773-406E-7465-43F48790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979624-6B53-1004-E65E-AAF143AEB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F6FBD5-02F7-AFBB-AED9-B5E9FF322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EE8FB1-620E-BEF0-7A67-9D9C20DC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9614-711B-4421-B7D2-AED00AC71FE6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8127ED-17CD-063C-94BC-679D06A7F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D2C111A-0FE1-2079-7C54-9E59FF71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ECD-610B-4B82-B072-F6FD105049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05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9CA0C6-9169-A1FD-168E-D4981B00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C93C65-23EF-634E-A65F-524DFAD1C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8FCB52-0A78-454B-2F1D-0114B23DD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4BC84B0-0034-7BE8-3963-6B734F6A84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C2B40D3-2DA6-AD9C-0494-A30B2D022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E4C577C-AAF0-72F2-CD62-69AAEB7F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9614-711B-4421-B7D2-AED00AC71FE6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5B9261-DF10-D489-E4B2-7C944AA1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EC4F924-2393-C131-0DA0-3814CB15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ECD-610B-4B82-B072-F6FD105049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82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09B207-D3D0-7885-F428-1F65E925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A662D1-0C08-2BB2-F568-E4451810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9614-711B-4421-B7D2-AED00AC71FE6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F62AA6C-74A9-26DD-82A4-30C661342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B8C124-DBCD-7B3A-678A-A38C953C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ECD-610B-4B82-B072-F6FD105049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01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F365756-3F7D-A463-85D2-2C7C3EEA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9614-711B-4421-B7D2-AED00AC71FE6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481562F-EC10-363B-094B-F351D1E7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1BBA6A-3C64-CA20-A1BE-33C6EF2E3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0BECD-610B-4B82-B072-F6FD105049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40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8EFF9A3-9A84-D4B3-BD25-887B4AB53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4AF189-C1D9-4B5D-9B65-22D519EF9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1333B1-E4C4-1B55-BE2A-7E9756E49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9614-711B-4421-B7D2-AED00AC71FE6}" type="datetimeFigureOut">
              <a:rPr lang="it-IT" smtClean="0"/>
              <a:t>15/06/2025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F6704D-C0F4-0355-A378-C20939587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1C61DA-CF91-3F18-D122-2532373B6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0BECD-610B-4B82-B072-F6FD105049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47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47.png"/><Relationship Id="rId7" Type="http://schemas.openxmlformats.org/officeDocument/2006/relationships/image" Target="../media/image42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1.png"/><Relationship Id="rId5" Type="http://schemas.openxmlformats.org/officeDocument/2006/relationships/image" Target="../media/image401.png"/><Relationship Id="rId4" Type="http://schemas.openxmlformats.org/officeDocument/2006/relationships/image" Target="../media/image48.png"/><Relationship Id="rId9" Type="http://schemas.openxmlformats.org/officeDocument/2006/relationships/image" Target="../media/image4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49.png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0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49.png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0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13" Type="http://schemas.openxmlformats.org/officeDocument/2006/relationships/image" Target="../media/image501.png"/><Relationship Id="rId7" Type="http://schemas.openxmlformats.org/officeDocument/2006/relationships/image" Target="../media/image470.png"/><Relationship Id="rId12" Type="http://schemas.openxmlformats.org/officeDocument/2006/relationships/image" Target="../media/image49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0.png"/><Relationship Id="rId11" Type="http://schemas.openxmlformats.org/officeDocument/2006/relationships/image" Target="../media/image54.png"/><Relationship Id="rId10" Type="http://schemas.openxmlformats.org/officeDocument/2006/relationships/image" Target="../media/image53.png"/><Relationship Id="rId9" Type="http://schemas.openxmlformats.org/officeDocument/2006/relationships/image" Target="../media/image52.png"/><Relationship Id="rId14" Type="http://schemas.openxmlformats.org/officeDocument/2006/relationships/image" Target="../media/image5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90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570.png"/><Relationship Id="rId5" Type="http://schemas.openxmlformats.org/officeDocument/2006/relationships/image" Target="../media/image510.png"/><Relationship Id="rId10" Type="http://schemas.openxmlformats.org/officeDocument/2006/relationships/image" Target="../media/image560.png"/><Relationship Id="rId4" Type="http://schemas.openxmlformats.org/officeDocument/2006/relationships/image" Target="../media/image500.png"/><Relationship Id="rId9" Type="http://schemas.openxmlformats.org/officeDocument/2006/relationships/image" Target="../media/image5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png"/><Relationship Id="rId3" Type="http://schemas.openxmlformats.org/officeDocument/2006/relationships/image" Target="../media/image58.png"/><Relationship Id="rId7" Type="http://schemas.openxmlformats.org/officeDocument/2006/relationships/image" Target="../media/image4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0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61.png"/><Relationship Id="rId7" Type="http://schemas.openxmlformats.org/officeDocument/2006/relationships/image" Target="../media/image4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0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0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0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31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0E716C-0B6B-FCDF-147E-1BC0D715C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68302"/>
            <a:ext cx="9144000" cy="2387600"/>
          </a:xfrm>
        </p:spPr>
        <p:txBody>
          <a:bodyPr/>
          <a:lstStyle/>
          <a:p>
            <a:r>
              <a:rPr lang="it-IT" dirty="0" err="1"/>
              <a:t>Biomedical</a:t>
            </a:r>
            <a:r>
              <a:rPr lang="it-IT" dirty="0"/>
              <a:t> </a:t>
            </a:r>
            <a:r>
              <a:rPr lang="it-IT" dirty="0" err="1"/>
              <a:t>Signal</a:t>
            </a:r>
            <a:r>
              <a:rPr lang="it-IT" dirty="0"/>
              <a:t> Processing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F16AA7-8802-1EFE-773E-5DD6CA94C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5816"/>
            <a:ext cx="9144000" cy="1360675"/>
          </a:xfrm>
        </p:spPr>
        <p:txBody>
          <a:bodyPr>
            <a:normAutofit/>
          </a:bodyPr>
          <a:lstStyle/>
          <a:p>
            <a:r>
              <a:rPr lang="en-US" sz="3300" dirty="0"/>
              <a:t>ECG signal decomposition using Fourier </a:t>
            </a:r>
          </a:p>
          <a:p>
            <a:r>
              <a:rPr lang="en-US" sz="3300" dirty="0"/>
              <a:t>analysis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ECD0949A-8EFD-8CE3-ED4A-C84CC11879E7}"/>
              </a:ext>
            </a:extLst>
          </p:cNvPr>
          <p:cNvSpPr txBox="1">
            <a:spLocks/>
          </p:cNvSpPr>
          <p:nvPr/>
        </p:nvSpPr>
        <p:spPr>
          <a:xfrm>
            <a:off x="6324597" y="5829316"/>
            <a:ext cx="5252185" cy="508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2800" dirty="0"/>
              <a:t>Andrea Moretti</a:t>
            </a:r>
          </a:p>
        </p:txBody>
      </p:sp>
    </p:spTree>
    <p:extLst>
      <p:ext uri="{BB962C8B-B14F-4D97-AF65-F5344CB8AC3E}">
        <p14:creationId xmlns:p14="http://schemas.microsoft.com/office/powerpoint/2010/main" val="297697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FEF494-F555-2AE7-E387-38783D3A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900"/>
            <a:ext cx="10515600" cy="1136645"/>
          </a:xfrm>
        </p:spPr>
        <p:txBody>
          <a:bodyPr/>
          <a:lstStyle/>
          <a:p>
            <a:r>
              <a:rPr lang="it-IT" dirty="0"/>
              <a:t>How to separate T-</a:t>
            </a:r>
            <a:r>
              <a:rPr lang="it-IT" dirty="0" err="1"/>
              <a:t>wave</a:t>
            </a:r>
            <a:r>
              <a:rPr lang="it-IT" dirty="0"/>
              <a:t> and QRS-</a:t>
            </a:r>
            <a:r>
              <a:rPr lang="it-IT" dirty="0" err="1"/>
              <a:t>complex</a:t>
            </a:r>
            <a:r>
              <a:rPr lang="it-IT" dirty="0"/>
              <a:t>?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C5353E6-2093-E5DD-CB5A-ECD1E44D9E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136"/>
          <a:stretch>
            <a:fillRect/>
          </a:stretch>
        </p:blipFill>
        <p:spPr>
          <a:xfrm>
            <a:off x="5464864" y="1782984"/>
            <a:ext cx="6260538" cy="114890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24B9D03-19F3-157D-CD10-7B30122986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0136"/>
          <a:stretch>
            <a:fillRect/>
          </a:stretch>
        </p:blipFill>
        <p:spPr>
          <a:xfrm>
            <a:off x="5464864" y="3312228"/>
            <a:ext cx="6260534" cy="11527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A741CED-5169-95A8-2D0A-41CDD5C23B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0136"/>
          <a:stretch>
            <a:fillRect/>
          </a:stretch>
        </p:blipFill>
        <p:spPr>
          <a:xfrm>
            <a:off x="5507105" y="4844928"/>
            <a:ext cx="6260534" cy="115278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408E474-3BC0-7DF8-3051-04D54FCD433A}"/>
              </a:ext>
            </a:extLst>
          </p:cNvPr>
          <p:cNvSpPr txBox="1"/>
          <p:nvPr/>
        </p:nvSpPr>
        <p:spPr>
          <a:xfrm>
            <a:off x="8532743" y="2677009"/>
            <a:ext cx="4621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-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08ED274-E69B-5A9E-B002-7AFD01B6F515}"/>
              </a:ext>
            </a:extLst>
          </p:cNvPr>
          <p:cNvSpPr txBox="1"/>
          <p:nvPr/>
        </p:nvSpPr>
        <p:spPr>
          <a:xfrm>
            <a:off x="8532743" y="4340476"/>
            <a:ext cx="4621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3200" dirty="0"/>
              <a:t>=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AFA6D3E-32F2-296D-3E9B-EF871355AB9E}"/>
                  </a:ext>
                </a:extLst>
              </p:cNvPr>
              <p:cNvSpPr txBox="1"/>
              <p:nvPr/>
            </p:nvSpPr>
            <p:spPr>
              <a:xfrm>
                <a:off x="5691814" y="4910088"/>
                <a:ext cx="8199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AFA6D3E-32F2-296D-3E9B-EF871355A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814" y="4910088"/>
                <a:ext cx="819978" cy="400110"/>
              </a:xfrm>
              <a:prstGeom prst="rect">
                <a:avLst/>
              </a:prstGeom>
              <a:blipFill>
                <a:blip r:embed="rId5"/>
                <a:stretch>
                  <a:fillRect r="-32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28FF84A-ECEC-C4FE-80B8-7DEA47D10E8A}"/>
                  </a:ext>
                </a:extLst>
              </p:cNvPr>
              <p:cNvSpPr txBox="1"/>
              <p:nvPr/>
            </p:nvSpPr>
            <p:spPr>
              <a:xfrm>
                <a:off x="5567575" y="3359409"/>
                <a:ext cx="8199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28FF84A-ECEC-C4FE-80B8-7DEA47D10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575" y="3359409"/>
                <a:ext cx="819978" cy="400110"/>
              </a:xfrm>
              <a:prstGeom prst="rect">
                <a:avLst/>
              </a:prstGeom>
              <a:blipFill>
                <a:blip r:embed="rId6"/>
                <a:stretch>
                  <a:fillRect r="-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F3B8314-59CA-B4A5-734A-7F9623F10499}"/>
                  </a:ext>
                </a:extLst>
              </p:cNvPr>
              <p:cNvSpPr txBox="1"/>
              <p:nvPr/>
            </p:nvSpPr>
            <p:spPr>
              <a:xfrm>
                <a:off x="5557636" y="1813017"/>
                <a:ext cx="8199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9F3B8314-59CA-B4A5-734A-7F9623F10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636" y="1813017"/>
                <a:ext cx="81997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58AC6A31-205E-7872-7868-5DF03CE1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12" y="1709095"/>
            <a:ext cx="5121954" cy="12926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The separation consists in reconstructing the original signal with a cutoff frequency at 8 Hz</a:t>
            </a:r>
          </a:p>
          <a:p>
            <a:pPr marL="0" indent="0">
              <a:lnSpc>
                <a:spcPct val="100000"/>
              </a:lnSpc>
              <a:buNone/>
            </a:pPr>
            <a:endParaRPr lang="it-IT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1A534CF-653C-22BD-8E11-281CCD14B4E6}"/>
                  </a:ext>
                </a:extLst>
              </p:cNvPr>
              <p:cNvSpPr txBox="1"/>
              <p:nvPr/>
            </p:nvSpPr>
            <p:spPr>
              <a:xfrm>
                <a:off x="2087156" y="3739939"/>
                <a:ext cx="2166875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𝑐𝑢𝑡𝑜𝑓𝑓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it-IT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1A534CF-653C-22BD-8E11-281CCD14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156" y="3739939"/>
                <a:ext cx="2166875" cy="6890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212B334-6F76-8C9E-51A0-38DC3D673E5D}"/>
                  </a:ext>
                </a:extLst>
              </p:cNvPr>
              <p:cNvSpPr txBox="1"/>
              <p:nvPr/>
            </p:nvSpPr>
            <p:spPr>
              <a:xfrm>
                <a:off x="533411" y="4775393"/>
                <a:ext cx="4643230" cy="1292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2600" dirty="0" err="1"/>
                  <a:t>Then</a:t>
                </a:r>
                <a:r>
                  <a:rPr lang="it-IT" sz="2600" dirty="0"/>
                  <a:t> </a:t>
                </a:r>
                <a:r>
                  <a:rPr lang="it-IT" sz="2600" dirty="0" err="1"/>
                  <a:t>subctracting</a:t>
                </a:r>
                <a:r>
                  <a:rPr lang="it-IT" sz="2600" dirty="0"/>
                  <a:t> the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2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60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2600" dirty="0"/>
                  <a:t> from the </a:t>
                </a:r>
                <a:r>
                  <a:rPr lang="it-IT" sz="2600" dirty="0" err="1"/>
                  <a:t>original</a:t>
                </a:r>
                <a:r>
                  <a:rPr lang="it-IT" sz="2600" dirty="0"/>
                  <a:t> </a:t>
                </a:r>
                <a:r>
                  <a:rPr lang="it-IT" sz="2600" dirty="0" err="1"/>
                  <a:t>signal</a:t>
                </a:r>
                <a:r>
                  <a:rPr lang="it-IT" sz="2600" dirty="0"/>
                  <a:t> in </a:t>
                </a:r>
                <a:r>
                  <a:rPr lang="it-IT" sz="2600" dirty="0" err="1"/>
                  <a:t>order</a:t>
                </a:r>
                <a:r>
                  <a:rPr lang="it-IT" sz="2600" dirty="0"/>
                  <a:t> to </a:t>
                </a:r>
                <a:r>
                  <a:rPr lang="it-IT" sz="2600" dirty="0" err="1"/>
                  <a:t>exclude</a:t>
                </a:r>
                <a:r>
                  <a:rPr lang="it-IT" sz="2600" dirty="0"/>
                  <a:t> the slow </a:t>
                </a:r>
                <a:r>
                  <a:rPr lang="it-IT" sz="2600" dirty="0" err="1"/>
                  <a:t>components</a:t>
                </a:r>
                <a:endParaRPr lang="it-IT" sz="2600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212B334-6F76-8C9E-51A0-38DC3D673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11" y="4775393"/>
                <a:ext cx="4643230" cy="1292662"/>
              </a:xfrm>
              <a:prstGeom prst="rect">
                <a:avLst/>
              </a:prstGeom>
              <a:blipFill>
                <a:blip r:embed="rId9"/>
                <a:stretch>
                  <a:fillRect l="-2365" t="-3774" r="-3285" b="-1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52860BF-E5B5-3E06-699F-7239F3C8B561}"/>
              </a:ext>
            </a:extLst>
          </p:cNvPr>
          <p:cNvSpPr txBox="1"/>
          <p:nvPr/>
        </p:nvSpPr>
        <p:spPr>
          <a:xfrm>
            <a:off x="533411" y="3285624"/>
            <a:ext cx="384974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sz="2600" dirty="0"/>
              <a:t>The formula </a:t>
            </a:r>
            <a:r>
              <a:rPr lang="it-IT" sz="2600" dirty="0" err="1"/>
              <a:t>is</a:t>
            </a:r>
            <a:r>
              <a:rPr lang="it-IT" sz="2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54585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6B70E42E-D94D-F1BE-70F4-CAA0745D8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67" y="1252638"/>
            <a:ext cx="11052000" cy="163524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1BD3091-4057-2607-7CFD-DCACAF00A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67" y="3084616"/>
            <a:ext cx="11052000" cy="167471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5211874-444B-5AA8-8D1D-004DD9F81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67" y="5001133"/>
            <a:ext cx="11052000" cy="1674716"/>
          </a:xfrm>
          <a:prstGeom prst="rect">
            <a:avLst/>
          </a:prstGeo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EC1C3CAF-8DC2-9AE4-525D-FA14E608C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665" y="29817"/>
            <a:ext cx="8272670" cy="1325563"/>
          </a:xfrm>
        </p:spPr>
        <p:txBody>
          <a:bodyPr/>
          <a:lstStyle/>
          <a:p>
            <a:r>
              <a:rPr lang="it-IT" b="1" dirty="0"/>
              <a:t>Some </a:t>
            </a:r>
            <a:r>
              <a:rPr lang="it-IT" b="1" dirty="0" err="1"/>
              <a:t>examples</a:t>
            </a:r>
            <a:r>
              <a:rPr lang="it-IT" b="1" dirty="0"/>
              <a:t> of </a:t>
            </a:r>
            <a:r>
              <a:rPr lang="it-IT" sz="4400" b="1" dirty="0"/>
              <a:t>T-</a:t>
            </a:r>
            <a:r>
              <a:rPr lang="it-IT" sz="4400" b="1" dirty="0" err="1"/>
              <a:t>wave</a:t>
            </a:r>
            <a:r>
              <a:rPr lang="it-IT" b="1" dirty="0"/>
              <a:t> </a:t>
            </a:r>
            <a:r>
              <a:rPr lang="it-IT" b="1" dirty="0" err="1"/>
              <a:t>detection</a:t>
            </a:r>
            <a:endParaRPr lang="en-US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49949DF-2062-B959-0884-F636F95B510D}"/>
              </a:ext>
            </a:extLst>
          </p:cNvPr>
          <p:cNvSpPr txBox="1"/>
          <p:nvPr/>
        </p:nvSpPr>
        <p:spPr>
          <a:xfrm>
            <a:off x="11252750" y="1911389"/>
            <a:ext cx="87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0.0558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A30E39E-F879-0BE6-A85A-C85E65140ABD}"/>
              </a:ext>
            </a:extLst>
          </p:cNvPr>
          <p:cNvSpPr txBox="1"/>
          <p:nvPr/>
        </p:nvSpPr>
        <p:spPr>
          <a:xfrm>
            <a:off x="11252750" y="3782607"/>
            <a:ext cx="87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0.0467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D21AB3B-7237-8E75-A78B-83772DDC6782}"/>
              </a:ext>
            </a:extLst>
          </p:cNvPr>
          <p:cNvSpPr txBox="1"/>
          <p:nvPr/>
        </p:nvSpPr>
        <p:spPr>
          <a:xfrm>
            <a:off x="11252750" y="5653825"/>
            <a:ext cx="936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0.0457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ECD3A49-C138-BAE4-1C45-CE4789D56137}"/>
                  </a:ext>
                </a:extLst>
              </p:cNvPr>
              <p:cNvSpPr txBox="1"/>
              <p:nvPr/>
            </p:nvSpPr>
            <p:spPr>
              <a:xfrm>
                <a:off x="566530" y="1385717"/>
                <a:ext cx="5267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CECD3A49-C138-BAE4-1C45-CE4789D56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30" y="1385717"/>
                <a:ext cx="5267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73D93F4-F4A0-5C81-B8A9-7812A8DAAF58}"/>
                  </a:ext>
                </a:extLst>
              </p:cNvPr>
              <p:cNvSpPr txBox="1"/>
              <p:nvPr/>
            </p:nvSpPr>
            <p:spPr>
              <a:xfrm>
                <a:off x="566530" y="3307021"/>
                <a:ext cx="5267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73D93F4-F4A0-5C81-B8A9-7812A8DAA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30" y="3307021"/>
                <a:ext cx="5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C27264A-2E74-9DC3-6E46-0A8E6B92DA6A}"/>
                  </a:ext>
                </a:extLst>
              </p:cNvPr>
              <p:cNvSpPr txBox="1"/>
              <p:nvPr/>
            </p:nvSpPr>
            <p:spPr>
              <a:xfrm>
                <a:off x="516834" y="5088004"/>
                <a:ext cx="16300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𝑢𝑡𝑡𝑒𝑟𝑤𝑜𝑟𝑡h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6C27264A-2E74-9DC3-6E46-0A8E6B92D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4" y="5088004"/>
                <a:ext cx="16300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33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E140E-B1C5-3BF6-F9E5-DD59A2372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BD3CDB4-0CAA-E1B3-4F40-F2010915D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854" y="29817"/>
            <a:ext cx="8824293" cy="1325563"/>
          </a:xfrm>
        </p:spPr>
        <p:txBody>
          <a:bodyPr/>
          <a:lstStyle/>
          <a:p>
            <a:r>
              <a:rPr lang="it-IT" dirty="0"/>
              <a:t>ECG of a </a:t>
            </a:r>
            <a:r>
              <a:rPr lang="it-IT" dirty="0" err="1"/>
              <a:t>patient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heart</a:t>
            </a:r>
            <a:r>
              <a:rPr lang="it-IT" dirty="0"/>
              <a:t> </a:t>
            </a:r>
            <a:r>
              <a:rPr lang="it-IT" dirty="0" err="1"/>
              <a:t>disease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0ACA9B2-99E1-0899-A872-6ACF689BA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67" y="1252638"/>
            <a:ext cx="11052000" cy="163524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C930CE0-8071-ECD3-A51E-407C849D0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67" y="3084616"/>
            <a:ext cx="11052000" cy="167471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0E3F706-29B5-9AD4-6708-2B644D477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67" y="5001133"/>
            <a:ext cx="11052000" cy="167471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7B790E6-0386-A1A1-0532-2FDC2E49681B}"/>
              </a:ext>
            </a:extLst>
          </p:cNvPr>
          <p:cNvSpPr txBox="1"/>
          <p:nvPr/>
        </p:nvSpPr>
        <p:spPr>
          <a:xfrm>
            <a:off x="11252750" y="1911389"/>
            <a:ext cx="87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0.0558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295674-6121-F61B-3CDD-37FAFD59C52D}"/>
              </a:ext>
            </a:extLst>
          </p:cNvPr>
          <p:cNvSpPr txBox="1"/>
          <p:nvPr/>
        </p:nvSpPr>
        <p:spPr>
          <a:xfrm>
            <a:off x="11252750" y="3782607"/>
            <a:ext cx="87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0.0467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81CC796-3C95-11BF-F9AA-39D63540F054}"/>
              </a:ext>
            </a:extLst>
          </p:cNvPr>
          <p:cNvSpPr txBox="1"/>
          <p:nvPr/>
        </p:nvSpPr>
        <p:spPr>
          <a:xfrm>
            <a:off x="11252750" y="5653825"/>
            <a:ext cx="936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0.0457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FCE63AA-8BB0-0797-97FC-8728B1296582}"/>
                  </a:ext>
                </a:extLst>
              </p:cNvPr>
              <p:cNvSpPr txBox="1"/>
              <p:nvPr/>
            </p:nvSpPr>
            <p:spPr>
              <a:xfrm>
                <a:off x="566530" y="1385717"/>
                <a:ext cx="5267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FCE63AA-8BB0-0797-97FC-8728B1296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30" y="1385717"/>
                <a:ext cx="5267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623EAF4-D29A-A710-822B-254A4D3BB39E}"/>
                  </a:ext>
                </a:extLst>
              </p:cNvPr>
              <p:cNvSpPr txBox="1"/>
              <p:nvPr/>
            </p:nvSpPr>
            <p:spPr>
              <a:xfrm>
                <a:off x="566530" y="3307021"/>
                <a:ext cx="5267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623EAF4-D29A-A710-822B-254A4D3BB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30" y="3307021"/>
                <a:ext cx="5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940164A-D743-9D33-2D52-AD764C0974CF}"/>
                  </a:ext>
                </a:extLst>
              </p:cNvPr>
              <p:cNvSpPr txBox="1"/>
              <p:nvPr/>
            </p:nvSpPr>
            <p:spPr>
              <a:xfrm>
                <a:off x="516834" y="5088004"/>
                <a:ext cx="16300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𝑢𝑡𝑡𝑒𝑟𝑤𝑜𝑟𝑡h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940164A-D743-9D33-2D52-AD764C097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4" y="5088004"/>
                <a:ext cx="16300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42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A55A1-DDEF-86AD-2485-04D69BFE8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492BC93-9887-E12D-DF97-DE9F7DB5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851" y="29817"/>
            <a:ext cx="9680299" cy="1325563"/>
          </a:xfrm>
        </p:spPr>
        <p:txBody>
          <a:bodyPr/>
          <a:lstStyle/>
          <a:p>
            <a:r>
              <a:rPr lang="it-IT" dirty="0"/>
              <a:t>ECG of a </a:t>
            </a:r>
            <a:r>
              <a:rPr lang="it-IT" dirty="0" err="1"/>
              <a:t>patient</a:t>
            </a:r>
            <a:r>
              <a:rPr lang="it-IT" dirty="0"/>
              <a:t> with random spike </a:t>
            </a:r>
            <a:r>
              <a:rPr lang="it-IT" dirty="0" err="1"/>
              <a:t>noise</a:t>
            </a:r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82ECCFC-A08E-CBD5-70BC-0B680DA87B60}"/>
              </a:ext>
            </a:extLst>
          </p:cNvPr>
          <p:cNvSpPr txBox="1"/>
          <p:nvPr/>
        </p:nvSpPr>
        <p:spPr>
          <a:xfrm>
            <a:off x="11252750" y="1911389"/>
            <a:ext cx="87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0.0608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B006951-F112-4117-0000-27994A79C2AC}"/>
              </a:ext>
            </a:extLst>
          </p:cNvPr>
          <p:cNvSpPr txBox="1"/>
          <p:nvPr/>
        </p:nvSpPr>
        <p:spPr>
          <a:xfrm>
            <a:off x="11252750" y="3782607"/>
            <a:ext cx="87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0.0514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D0244FD-6A14-104E-C24E-44E65C62197D}"/>
              </a:ext>
            </a:extLst>
          </p:cNvPr>
          <p:cNvSpPr txBox="1"/>
          <p:nvPr/>
        </p:nvSpPr>
        <p:spPr>
          <a:xfrm>
            <a:off x="11252750" y="5653825"/>
            <a:ext cx="936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0.0529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774DC6E-70FD-2F86-E532-17F78AC5FD2D}"/>
                  </a:ext>
                </a:extLst>
              </p:cNvPr>
              <p:cNvSpPr txBox="1"/>
              <p:nvPr/>
            </p:nvSpPr>
            <p:spPr>
              <a:xfrm>
                <a:off x="566530" y="1385717"/>
                <a:ext cx="5267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774DC6E-70FD-2F86-E532-17F78AC5F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30" y="1385717"/>
                <a:ext cx="5267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662DE0C-F0C0-7A82-C331-FFAD12E6C0D0}"/>
                  </a:ext>
                </a:extLst>
              </p:cNvPr>
              <p:cNvSpPr txBox="1"/>
              <p:nvPr/>
            </p:nvSpPr>
            <p:spPr>
              <a:xfrm>
                <a:off x="566530" y="3307021"/>
                <a:ext cx="5267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662DE0C-F0C0-7A82-C331-FFAD12E6C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30" y="3307021"/>
                <a:ext cx="5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9BD58E2-379E-E5DA-04F5-C3F0EB167B2E}"/>
                  </a:ext>
                </a:extLst>
              </p:cNvPr>
              <p:cNvSpPr txBox="1"/>
              <p:nvPr/>
            </p:nvSpPr>
            <p:spPr>
              <a:xfrm>
                <a:off x="516834" y="5088004"/>
                <a:ext cx="16300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𝑢𝑡𝑡𝑒𝑟𝑤𝑜𝑟𝑡h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9BD58E2-379E-E5DA-04F5-C3F0EB167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4" y="5088004"/>
                <a:ext cx="16300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79C4268F-2872-7861-DC04-DAA8A9AB9F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628" y="1213651"/>
            <a:ext cx="11052000" cy="163524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B27DA3D-8153-3755-CF25-D6FA993835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628" y="3073829"/>
            <a:ext cx="11052000" cy="167471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0A52B71-B170-E467-A624-A85FB26C238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628" y="4973478"/>
            <a:ext cx="11052000" cy="16747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9FAE8A8-BC7F-778C-5817-EF3DA5AC1D69}"/>
                  </a:ext>
                </a:extLst>
              </p:cNvPr>
              <p:cNvSpPr txBox="1"/>
              <p:nvPr/>
            </p:nvSpPr>
            <p:spPr>
              <a:xfrm>
                <a:off x="530089" y="1319459"/>
                <a:ext cx="5267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9FAE8A8-BC7F-778C-5817-EF3DA5AC1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9" y="1319459"/>
                <a:ext cx="5267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A928216-A2B1-75E9-77F3-331491534727}"/>
                  </a:ext>
                </a:extLst>
              </p:cNvPr>
              <p:cNvSpPr txBox="1"/>
              <p:nvPr/>
            </p:nvSpPr>
            <p:spPr>
              <a:xfrm>
                <a:off x="530089" y="3240763"/>
                <a:ext cx="5267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A928216-A2B1-75E9-77F3-331491534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9" y="3240763"/>
                <a:ext cx="52677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C869713-C5FC-A239-85F3-AABA7E354615}"/>
                  </a:ext>
                </a:extLst>
              </p:cNvPr>
              <p:cNvSpPr txBox="1"/>
              <p:nvPr/>
            </p:nvSpPr>
            <p:spPr>
              <a:xfrm>
                <a:off x="480393" y="5091319"/>
                <a:ext cx="16300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𝑢𝑡𝑡𝑒𝑟𝑤𝑜𝑟𝑡h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AC869713-C5FC-A239-85F3-AABA7E354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93" y="5091319"/>
                <a:ext cx="163001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233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EF4CC-E8A7-A388-5C17-7BFB4AA58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625828B9-D982-74B0-0D36-D73E1C7E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851" y="29817"/>
            <a:ext cx="9680299" cy="1325563"/>
          </a:xfrm>
        </p:spPr>
        <p:txBody>
          <a:bodyPr/>
          <a:lstStyle/>
          <a:p>
            <a:r>
              <a:rPr lang="it-IT" dirty="0"/>
              <a:t>ECG of a </a:t>
            </a:r>
            <a:r>
              <a:rPr lang="it-IT" dirty="0" err="1"/>
              <a:t>patient</a:t>
            </a:r>
            <a:r>
              <a:rPr lang="it-IT" dirty="0"/>
              <a:t> with random spike </a:t>
            </a:r>
            <a:r>
              <a:rPr lang="it-IT" dirty="0" err="1"/>
              <a:t>noise</a:t>
            </a:r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A1D8FE6-ED39-0730-6E2B-4725A42E3C29}"/>
              </a:ext>
            </a:extLst>
          </p:cNvPr>
          <p:cNvSpPr txBox="1"/>
          <p:nvPr/>
        </p:nvSpPr>
        <p:spPr>
          <a:xfrm>
            <a:off x="11252750" y="1911389"/>
            <a:ext cx="87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0.0608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60FD818-E936-AE19-D283-3670F404DDFA}"/>
              </a:ext>
            </a:extLst>
          </p:cNvPr>
          <p:cNvSpPr txBox="1"/>
          <p:nvPr/>
        </p:nvSpPr>
        <p:spPr>
          <a:xfrm>
            <a:off x="11252750" y="3782607"/>
            <a:ext cx="87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0.0514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E7501FE-B4A6-ED2C-A9C7-F8425E51BBF6}"/>
              </a:ext>
            </a:extLst>
          </p:cNvPr>
          <p:cNvSpPr txBox="1"/>
          <p:nvPr/>
        </p:nvSpPr>
        <p:spPr>
          <a:xfrm>
            <a:off x="11252750" y="5653825"/>
            <a:ext cx="936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0.0529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AD51597E-B14B-9131-8387-5F13948A9E0B}"/>
                  </a:ext>
                </a:extLst>
              </p:cNvPr>
              <p:cNvSpPr txBox="1"/>
              <p:nvPr/>
            </p:nvSpPr>
            <p:spPr>
              <a:xfrm>
                <a:off x="566530" y="1385717"/>
                <a:ext cx="5267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AD51597E-B14B-9131-8387-5F13948A9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30" y="1385717"/>
                <a:ext cx="52677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F5CDE59-5480-924F-C28A-97347D8828FE}"/>
                  </a:ext>
                </a:extLst>
              </p:cNvPr>
              <p:cNvSpPr txBox="1"/>
              <p:nvPr/>
            </p:nvSpPr>
            <p:spPr>
              <a:xfrm>
                <a:off x="566530" y="3307021"/>
                <a:ext cx="5267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1F5CDE59-5480-924F-C28A-97347D882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30" y="3307021"/>
                <a:ext cx="5267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EB1C9E3-5F16-C0E1-2535-7131D35CC7F0}"/>
                  </a:ext>
                </a:extLst>
              </p:cNvPr>
              <p:cNvSpPr txBox="1"/>
              <p:nvPr/>
            </p:nvSpPr>
            <p:spPr>
              <a:xfrm>
                <a:off x="516834" y="5088004"/>
                <a:ext cx="16300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𝑢𝑡𝑡𝑒𝑟𝑤𝑜𝑟𝑡h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EB1C9E3-5F16-C0E1-2535-7131D35CC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4" y="5088004"/>
                <a:ext cx="16300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F48D0530-2206-A3EC-6678-AF32C0931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844" y="1258225"/>
            <a:ext cx="11052000" cy="164725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D3DCF73-3143-B237-EE83-E2ACC51E1E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844" y="3077456"/>
            <a:ext cx="11052000" cy="165295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FAEE5FB-156C-9F39-C143-4450F85A87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750" y="4883594"/>
            <a:ext cx="11052000" cy="16529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1FA733B-9397-105E-6CA8-CDEA321DECCF}"/>
                  </a:ext>
                </a:extLst>
              </p:cNvPr>
              <p:cNvSpPr txBox="1"/>
              <p:nvPr/>
            </p:nvSpPr>
            <p:spPr>
              <a:xfrm>
                <a:off x="589723" y="1319459"/>
                <a:ext cx="5267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1FA733B-9397-105E-6CA8-CDEA321DE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23" y="1319459"/>
                <a:ext cx="5267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77079CF-1A57-1819-BC23-65DAB8C57AB9}"/>
                  </a:ext>
                </a:extLst>
              </p:cNvPr>
              <p:cNvSpPr txBox="1"/>
              <p:nvPr/>
            </p:nvSpPr>
            <p:spPr>
              <a:xfrm>
                <a:off x="589723" y="3240763"/>
                <a:ext cx="5267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77079CF-1A57-1819-BC23-65DAB8C57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23" y="3240763"/>
                <a:ext cx="5267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B1D5369-656F-54FB-3BD3-EB67D138C69D}"/>
                  </a:ext>
                </a:extLst>
              </p:cNvPr>
              <p:cNvSpPr txBox="1"/>
              <p:nvPr/>
            </p:nvSpPr>
            <p:spPr>
              <a:xfrm>
                <a:off x="540027" y="5021746"/>
                <a:ext cx="16300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𝑢𝑡𝑡𝑒𝑟𝑤𝑜𝑟𝑡h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B1D5369-656F-54FB-3BD3-EB67D138C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27" y="5021746"/>
                <a:ext cx="16300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782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CF5E8-5E60-E37F-6ADB-015E6DE40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1D959DF4-B900-C381-36AB-5C8D8EFCB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81" y="5071457"/>
            <a:ext cx="11052000" cy="168071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D403F2A-FE8A-7793-FEF5-39AAAA1AC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81" y="1253914"/>
            <a:ext cx="11052000" cy="167506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2984B48-1F75-947C-7E76-13F2BF7EF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81" y="3159856"/>
            <a:ext cx="11052000" cy="1680719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B2DF153-4980-E773-0AAF-61E28B85708E}"/>
              </a:ext>
            </a:extLst>
          </p:cNvPr>
          <p:cNvSpPr txBox="1"/>
          <p:nvPr/>
        </p:nvSpPr>
        <p:spPr>
          <a:xfrm>
            <a:off x="11252750" y="1911389"/>
            <a:ext cx="87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0.0542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6E6D057-0575-63A5-19D5-B18896F29268}"/>
              </a:ext>
            </a:extLst>
          </p:cNvPr>
          <p:cNvSpPr txBox="1"/>
          <p:nvPr/>
        </p:nvSpPr>
        <p:spPr>
          <a:xfrm>
            <a:off x="11252750" y="3782607"/>
            <a:ext cx="87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0.0381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B80FE0-0CCC-8B2D-8C21-8A9B99D95FAC}"/>
              </a:ext>
            </a:extLst>
          </p:cNvPr>
          <p:cNvSpPr txBox="1"/>
          <p:nvPr/>
        </p:nvSpPr>
        <p:spPr>
          <a:xfrm>
            <a:off x="11252750" y="5653825"/>
            <a:ext cx="936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0.0246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4C7627F-AC55-3ACA-1283-66EC17C0D97A}"/>
                  </a:ext>
                </a:extLst>
              </p:cNvPr>
              <p:cNvSpPr txBox="1"/>
              <p:nvPr/>
            </p:nvSpPr>
            <p:spPr>
              <a:xfrm>
                <a:off x="566530" y="1385717"/>
                <a:ext cx="5267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4C7627F-AC55-3ACA-1283-66EC17C0D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30" y="1385717"/>
                <a:ext cx="5267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181AA9C-FBFA-0B8E-44CC-8E43AAF629D5}"/>
                  </a:ext>
                </a:extLst>
              </p:cNvPr>
              <p:cNvSpPr txBox="1"/>
              <p:nvPr/>
            </p:nvSpPr>
            <p:spPr>
              <a:xfrm>
                <a:off x="566530" y="3307021"/>
                <a:ext cx="5267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7181AA9C-FBFA-0B8E-44CC-8E43AAF62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30" y="3307021"/>
                <a:ext cx="5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F22577E-D4C3-8356-2FAB-B969110C4EA1}"/>
                  </a:ext>
                </a:extLst>
              </p:cNvPr>
              <p:cNvSpPr txBox="1"/>
              <p:nvPr/>
            </p:nvSpPr>
            <p:spPr>
              <a:xfrm>
                <a:off x="516834" y="5088004"/>
                <a:ext cx="16300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𝑢𝑡𝑡𝑒𝑟𝑤𝑜𝑟𝑡h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9F22577E-D4C3-8356-2FAB-B969110C4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4" y="5088004"/>
                <a:ext cx="16300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olo 1">
            <a:extLst>
              <a:ext uri="{FF2B5EF4-FFF2-40B4-BE49-F238E27FC236}">
                <a16:creationId xmlns:a16="http://schemas.microsoft.com/office/drawing/2014/main" id="{66F5B9A8-7FE9-5562-F9A4-B0B918E8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43" y="29817"/>
            <a:ext cx="10402128" cy="1325563"/>
          </a:xfrm>
        </p:spPr>
        <p:txBody>
          <a:bodyPr>
            <a:normAutofit/>
          </a:bodyPr>
          <a:lstStyle/>
          <a:p>
            <a:r>
              <a:rPr lang="it-IT" dirty="0"/>
              <a:t>ECG of a </a:t>
            </a:r>
            <a:r>
              <a:rPr lang="it-IT" dirty="0" err="1"/>
              <a:t>patient</a:t>
            </a:r>
            <a:r>
              <a:rPr lang="it-IT" dirty="0"/>
              <a:t> with v</a:t>
            </a:r>
            <a:r>
              <a:rPr lang="en-US" sz="4400" dirty="0" err="1"/>
              <a:t>entricular</a:t>
            </a:r>
            <a:r>
              <a:rPr lang="en-US" sz="4400" dirty="0"/>
              <a:t> hypertrophy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14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1131A-00AB-5B7A-68B1-7BB1D597F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7B0A8A3-3951-F5D2-9F80-64E5F721A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01" y="1275868"/>
            <a:ext cx="11052000" cy="166092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55107AB-3A44-2427-8939-6D04D778A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01" y="3139701"/>
            <a:ext cx="11052000" cy="166661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6CF114A-125A-EC1D-9BD6-0021CE358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201" y="5005182"/>
            <a:ext cx="11052000" cy="166661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EE3B83A9-B953-FD63-2F9C-EDABD98CBEA9}"/>
              </a:ext>
            </a:extLst>
          </p:cNvPr>
          <p:cNvSpPr txBox="1"/>
          <p:nvPr/>
        </p:nvSpPr>
        <p:spPr>
          <a:xfrm>
            <a:off x="11252750" y="1911389"/>
            <a:ext cx="87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0.2226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6717F7C-E248-FB6D-F1B0-87B9AD48CEFA}"/>
              </a:ext>
            </a:extLst>
          </p:cNvPr>
          <p:cNvSpPr txBox="1"/>
          <p:nvPr/>
        </p:nvSpPr>
        <p:spPr>
          <a:xfrm>
            <a:off x="11252750" y="3782607"/>
            <a:ext cx="871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0.1891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153F78A-BD14-5AC4-D4BC-3CCD4B4FE1CA}"/>
              </a:ext>
            </a:extLst>
          </p:cNvPr>
          <p:cNvSpPr txBox="1"/>
          <p:nvPr/>
        </p:nvSpPr>
        <p:spPr>
          <a:xfrm>
            <a:off x="11252750" y="5653825"/>
            <a:ext cx="936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0.1046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3B182EF-D8E6-B057-EC42-178006420D6C}"/>
                  </a:ext>
                </a:extLst>
              </p:cNvPr>
              <p:cNvSpPr txBox="1"/>
              <p:nvPr/>
            </p:nvSpPr>
            <p:spPr>
              <a:xfrm>
                <a:off x="566530" y="1385717"/>
                <a:ext cx="5267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3B182EF-D8E6-B057-EC42-178006420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30" y="1385717"/>
                <a:ext cx="5267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4914B13-03D9-2308-0DDC-AC692C70F548}"/>
                  </a:ext>
                </a:extLst>
              </p:cNvPr>
              <p:cNvSpPr txBox="1"/>
              <p:nvPr/>
            </p:nvSpPr>
            <p:spPr>
              <a:xfrm>
                <a:off x="566530" y="3307021"/>
                <a:ext cx="5267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C4914B13-03D9-2308-0DDC-AC692C70F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30" y="3307021"/>
                <a:ext cx="526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8E5B3666-02BE-8DCB-3159-760935286E84}"/>
                  </a:ext>
                </a:extLst>
              </p:cNvPr>
              <p:cNvSpPr txBox="1"/>
              <p:nvPr/>
            </p:nvSpPr>
            <p:spPr>
              <a:xfrm>
                <a:off x="516834" y="5088004"/>
                <a:ext cx="16300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𝑢𝑡𝑡𝑒𝑟𝑤𝑜𝑟𝑡h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8E5B3666-02BE-8DCB-3159-760935286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4" y="5088004"/>
                <a:ext cx="16300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olo 1">
            <a:extLst>
              <a:ext uri="{FF2B5EF4-FFF2-40B4-BE49-F238E27FC236}">
                <a16:creationId xmlns:a16="http://schemas.microsoft.com/office/drawing/2014/main" id="{590B5BCF-49D1-BDE6-4C11-5CA18170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837" y="29817"/>
            <a:ext cx="8696327" cy="1325563"/>
          </a:xfrm>
        </p:spPr>
        <p:txBody>
          <a:bodyPr>
            <a:normAutofit/>
          </a:bodyPr>
          <a:lstStyle/>
          <a:p>
            <a:pPr algn="ctr"/>
            <a:r>
              <a:rPr lang="it-IT" dirty="0"/>
              <a:t>ECG of a </a:t>
            </a:r>
            <a:r>
              <a:rPr lang="it-IT" dirty="0" err="1"/>
              <a:t>patient</a:t>
            </a:r>
            <a:r>
              <a:rPr lang="it-IT" dirty="0"/>
              <a:t> with </a:t>
            </a:r>
            <a:r>
              <a:rPr lang="en-US" dirty="0"/>
              <a:t>Atrial fibrillation</a:t>
            </a:r>
          </a:p>
        </p:txBody>
      </p:sp>
    </p:spTree>
    <p:extLst>
      <p:ext uri="{BB962C8B-B14F-4D97-AF65-F5344CB8AC3E}">
        <p14:creationId xmlns:p14="http://schemas.microsoft.com/office/powerpoint/2010/main" val="2518694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64F232F-BC27-FCF2-0E25-9E61DCB1BE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85492" y="789334"/>
                <a:ext cx="5821017" cy="1325563"/>
              </a:xfrm>
            </p:spPr>
            <p:txBody>
              <a:bodyPr/>
              <a:lstStyle/>
              <a:p>
                <a:r>
                  <a:rPr lang="it-IT" dirty="0"/>
                  <a:t>A </a:t>
                </a:r>
                <a:r>
                  <a:rPr lang="it-IT" dirty="0" err="1"/>
                  <a:t>summary</a:t>
                </a:r>
                <a:r>
                  <a:rPr lang="it-IT" dirty="0"/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A64F232F-BC27-FCF2-0E25-9E61DCB1BE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85492" y="789334"/>
                <a:ext cx="5821017" cy="1325563"/>
              </a:xfrm>
              <a:blipFill>
                <a:blip r:embed="rId3"/>
                <a:stretch>
                  <a:fillRect l="-4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F1D3B182-0B07-0733-8312-B495CF1B92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0207157"/>
                  </p:ext>
                </p:extLst>
              </p:nvPr>
            </p:nvGraphicFramePr>
            <p:xfrm>
              <a:off x="838200" y="2249488"/>
              <a:ext cx="10515600" cy="3718560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881087463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442280445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4229859344"/>
                        </a:ext>
                      </a:extLst>
                    </a:gridCol>
                  </a:tblGrid>
                  <a:tr h="5054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b="0" dirty="0"/>
                            <a:t>Feature</a:t>
                          </a:r>
                          <a:endParaRPr lang="en-US" sz="28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800" i="1" u="none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u="none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it-IT" sz="2800" b="0" u="none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it-IT" sz="2800" u="none" dirty="0"/>
                            <a:t> </a:t>
                          </a:r>
                          <a:r>
                            <a:rPr lang="en-US" sz="2800" b="0" u="none" dirty="0"/>
                            <a:t>Fourier Transform</a:t>
                          </a:r>
                          <a:r>
                            <a:rPr lang="it-IT" sz="2800" b="0" u="none" dirty="0"/>
                            <a:t> </a:t>
                          </a:r>
                          <a:endParaRPr lang="en-US" sz="2800" b="0" u="none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t-IT" sz="2800" i="1" u="none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u="none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it-IT" sz="2800" b="0" u="none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u="none" dirty="0"/>
                            <a:t> </a:t>
                          </a:r>
                          <a:r>
                            <a:rPr lang="en-US" sz="2800" b="0" u="none" dirty="0"/>
                            <a:t>Fourier Transform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27135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Closed-form solution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kern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✘</a:t>
                          </a:r>
                          <a:endParaRPr lang="en-US" sz="24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kern="1200" dirty="0">
                              <a:solidFill>
                                <a:srgbClr val="92D050"/>
                              </a:solidFill>
                              <a:effectLst/>
                            </a:rPr>
                            <a:t>✔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699405296"/>
                      </a:ext>
                    </a:extLst>
                  </a:tr>
                  <a:tr h="348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Computation speed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✘</a:t>
                          </a:r>
                          <a:endParaRPr lang="en-US" sz="24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rgbClr val="92D050"/>
                              </a:solidFill>
                              <a:effectLst/>
                            </a:rPr>
                            <a:t>✔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529801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Robustness to impulsive noise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rgbClr val="92D050"/>
                              </a:solidFill>
                              <a:effectLst/>
                            </a:rPr>
                            <a:t>✔</a:t>
                          </a:r>
                          <a:endParaRPr lang="en-US" sz="24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✘</a:t>
                          </a:r>
                          <a:endParaRPr lang="en-US" sz="24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6165496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Gibbs phenomenon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✘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✘✘</a:t>
                          </a:r>
                          <a:endParaRPr lang="en-US" sz="24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50546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Signal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reconstruction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rgbClr val="92D050"/>
                              </a:solidFill>
                              <a:effectLst/>
                            </a:rPr>
                            <a:t>✔</a:t>
                          </a:r>
                          <a:endParaRPr lang="en-US" sz="24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✘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93629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Component separation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rgbClr val="92D050"/>
                              </a:solidFill>
                              <a:effectLst/>
                            </a:rPr>
                            <a:t>✔</a:t>
                          </a:r>
                          <a:endParaRPr lang="en-US" sz="24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✘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061016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Real-time suitability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✘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rgbClr val="92D050"/>
                              </a:solidFill>
                              <a:effectLst/>
                            </a:rPr>
                            <a:t>✔</a:t>
                          </a:r>
                          <a:endParaRPr lang="en-US" sz="24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37927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Segnaposto contenuto 3">
                <a:extLst>
                  <a:ext uri="{FF2B5EF4-FFF2-40B4-BE49-F238E27FC236}">
                    <a16:creationId xmlns:a16="http://schemas.microsoft.com/office/drawing/2014/main" id="{F1D3B182-0B07-0733-8312-B495CF1B92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70207157"/>
                  </p:ext>
                </p:extLst>
              </p:nvPr>
            </p:nvGraphicFramePr>
            <p:xfrm>
              <a:off x="838200" y="2249488"/>
              <a:ext cx="10515600" cy="3718560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881087463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442280445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422985934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800" b="0" dirty="0"/>
                            <a:t>Feature</a:t>
                          </a:r>
                          <a:endParaRPr lang="en-US" sz="28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588" r="-100174" b="-64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348" t="-10588" r="-348" b="-64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27135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Closed-form solution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kern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✘</a:t>
                          </a:r>
                          <a:endParaRPr lang="en-US" sz="24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kern="1200" dirty="0">
                              <a:solidFill>
                                <a:srgbClr val="92D050"/>
                              </a:solidFill>
                              <a:effectLst/>
                            </a:rPr>
                            <a:t>✔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69940529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Computation speed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✘</a:t>
                          </a:r>
                          <a:endParaRPr lang="en-US" sz="24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rgbClr val="92D050"/>
                              </a:solidFill>
                              <a:effectLst/>
                            </a:rPr>
                            <a:t>✔</a:t>
                          </a:r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5298016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Robustness to impulsive noise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rgbClr val="92D050"/>
                              </a:solidFill>
                              <a:effectLst/>
                            </a:rPr>
                            <a:t>✔</a:t>
                          </a:r>
                          <a:endParaRPr lang="en-US" sz="24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✘</a:t>
                          </a:r>
                          <a:endParaRPr lang="en-US" sz="24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61654967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Gibbs phenomenon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✘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✘✘</a:t>
                          </a:r>
                          <a:endParaRPr lang="en-US" sz="24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5054607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 err="1"/>
                            <a:t>Signal</a:t>
                          </a:r>
                          <a:r>
                            <a:rPr lang="it-IT" dirty="0"/>
                            <a:t> </a:t>
                          </a:r>
                          <a:r>
                            <a:rPr lang="it-IT" dirty="0" err="1"/>
                            <a:t>reconstruction</a:t>
                          </a:r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rgbClr val="92D050"/>
                              </a:solidFill>
                              <a:effectLst/>
                            </a:rPr>
                            <a:t>✔</a:t>
                          </a:r>
                          <a:endParaRPr lang="en-US" sz="24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✘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9362983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Component separation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rgbClr val="92D050"/>
                              </a:solidFill>
                              <a:effectLst/>
                            </a:rPr>
                            <a:t>✔</a:t>
                          </a:r>
                          <a:endParaRPr lang="en-US" sz="24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✘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0610163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Real-time suitability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rgbClr val="FF0000"/>
                              </a:solidFill>
                              <a:effectLst/>
                            </a:rPr>
                            <a:t>✘</a:t>
                          </a:r>
                          <a:endParaRPr 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0" kern="1200" dirty="0">
                              <a:solidFill>
                                <a:srgbClr val="92D050"/>
                              </a:solidFill>
                              <a:effectLst/>
                            </a:rPr>
                            <a:t>✔</a:t>
                          </a:r>
                          <a:endParaRPr lang="en-US" sz="240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837927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2486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diagramma, linea, bianco, Diagramma">
            <a:extLst>
              <a:ext uri="{FF2B5EF4-FFF2-40B4-BE49-F238E27FC236}">
                <a16:creationId xmlns:a16="http://schemas.microsoft.com/office/drawing/2014/main" id="{8DEC1574-7FB9-88D2-3A42-ECA6B7C10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1" t="12130" r="30381"/>
          <a:stretch/>
        </p:blipFill>
        <p:spPr>
          <a:xfrm>
            <a:off x="6415031" y="1857408"/>
            <a:ext cx="5214726" cy="387083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BE023B5-2C24-EDE2-76D8-44BF79F2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5" y="791966"/>
            <a:ext cx="10515600" cy="1325563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main</a:t>
            </a:r>
            <a:r>
              <a:rPr lang="it-IT" dirty="0"/>
              <a:t> goal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22AE4A-2D19-A4AD-47F9-EF2794CC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55" y="2324565"/>
            <a:ext cx="5061355" cy="9913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The ECG is the main source of information for cardiac diagnoses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F19C190-6C04-E2B2-0AD7-99E411E99130}"/>
              </a:ext>
            </a:extLst>
          </p:cNvPr>
          <p:cNvSpPr txBox="1"/>
          <p:nvPr/>
        </p:nvSpPr>
        <p:spPr>
          <a:xfrm>
            <a:off x="641755" y="3531146"/>
            <a:ext cx="5135217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An important task is separating ventricular depolarization and repolarization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53867CE-12D4-6F15-03E5-6C14AE72BBBB}"/>
              </a:ext>
            </a:extLst>
          </p:cNvPr>
          <p:cNvSpPr txBox="1"/>
          <p:nvPr/>
        </p:nvSpPr>
        <p:spPr>
          <a:xfrm>
            <a:off x="6136733" y="2087712"/>
            <a:ext cx="1602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depolarization of the atria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692C142-33AB-836F-D51F-9719C00355D4}"/>
              </a:ext>
            </a:extLst>
          </p:cNvPr>
          <p:cNvSpPr txBox="1"/>
          <p:nvPr/>
        </p:nvSpPr>
        <p:spPr>
          <a:xfrm>
            <a:off x="641754" y="5210077"/>
            <a:ext cx="506135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We want an efficient representation of the signals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C66C3DB-B399-8C66-E2C9-9E0679B17858}"/>
              </a:ext>
            </a:extLst>
          </p:cNvPr>
          <p:cNvSpPr txBox="1"/>
          <p:nvPr/>
        </p:nvSpPr>
        <p:spPr>
          <a:xfrm>
            <a:off x="7008064" y="5815377"/>
            <a:ext cx="2593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ventricular depolarization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73C3CBC-6DD8-14B8-AB14-3048A09D36E7}"/>
              </a:ext>
            </a:extLst>
          </p:cNvPr>
          <p:cNvSpPr txBox="1"/>
          <p:nvPr/>
        </p:nvSpPr>
        <p:spPr>
          <a:xfrm>
            <a:off x="8675797" y="1944547"/>
            <a:ext cx="2522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ventricular repolarization</a:t>
            </a:r>
          </a:p>
        </p:txBody>
      </p:sp>
    </p:spTree>
    <p:extLst>
      <p:ext uri="{BB962C8B-B14F-4D97-AF65-F5344CB8AC3E}">
        <p14:creationId xmlns:p14="http://schemas.microsoft.com/office/powerpoint/2010/main" val="200875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DFDA5-D6C0-D6DD-093F-785BCE399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ACFB51-FFA8-1358-067F-5A23D05A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55" y="791966"/>
            <a:ext cx="10515600" cy="1325563"/>
          </a:xfrm>
        </p:spPr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problem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A17CAE-8A81-397E-FC77-973D99577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55" y="2497863"/>
            <a:ext cx="5061355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600" dirty="0"/>
              <a:t>For </a:t>
            </a:r>
            <a:r>
              <a:rPr lang="it-IT" sz="2600" dirty="0" err="1"/>
              <a:t>this</a:t>
            </a:r>
            <a:r>
              <a:rPr lang="it-IT" sz="2600" dirty="0"/>
              <a:t> </a:t>
            </a:r>
            <a:r>
              <a:rPr lang="it-IT" sz="2600" dirty="0" err="1"/>
              <a:t>reason</a:t>
            </a:r>
            <a:r>
              <a:rPr lang="it-IT" sz="2600" dirty="0"/>
              <a:t> a common task </a:t>
            </a:r>
            <a:r>
              <a:rPr lang="it-IT" sz="2600" dirty="0" err="1"/>
              <a:t>is</a:t>
            </a:r>
            <a:r>
              <a:rPr lang="it-IT" sz="2600" dirty="0"/>
              <a:t> to separate the T-</a:t>
            </a:r>
            <a:r>
              <a:rPr lang="it-IT" sz="2600" dirty="0" err="1"/>
              <a:t>wave</a:t>
            </a:r>
            <a:r>
              <a:rPr lang="it-IT" sz="2600" dirty="0"/>
              <a:t> from the QRS-</a:t>
            </a:r>
            <a:r>
              <a:rPr lang="it-IT" sz="2600" dirty="0" err="1"/>
              <a:t>complex</a:t>
            </a:r>
            <a:endParaRPr lang="en-US" sz="26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812E993-F2A9-CE3C-DF7D-A6541430DA29}"/>
              </a:ext>
            </a:extLst>
          </p:cNvPr>
          <p:cNvSpPr txBox="1"/>
          <p:nvPr/>
        </p:nvSpPr>
        <p:spPr>
          <a:xfrm>
            <a:off x="641755" y="4459735"/>
            <a:ext cx="518257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600" dirty="0"/>
              <a:t>The </a:t>
            </a:r>
            <a:r>
              <a:rPr lang="it-IT" sz="2600" dirty="0" err="1"/>
              <a:t>problem</a:t>
            </a:r>
            <a:r>
              <a:rPr lang="it-IT" sz="2600" dirty="0"/>
              <a:t>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that</a:t>
            </a:r>
            <a:r>
              <a:rPr lang="it-IT" sz="2600" dirty="0"/>
              <a:t> </a:t>
            </a:r>
            <a:r>
              <a:rPr lang="it-IT" sz="2600" dirty="0" err="1"/>
              <a:t>these</a:t>
            </a:r>
            <a:r>
              <a:rPr lang="it-IT" sz="2600" dirty="0"/>
              <a:t> </a:t>
            </a:r>
            <a:r>
              <a:rPr lang="it-IT" sz="2600" dirty="0" err="1"/>
              <a:t>two</a:t>
            </a:r>
            <a:r>
              <a:rPr lang="it-IT" sz="2600" dirty="0"/>
              <a:t> </a:t>
            </a:r>
            <a:r>
              <a:rPr lang="it-IT" sz="2600" dirty="0" err="1"/>
              <a:t>waves</a:t>
            </a:r>
            <a:r>
              <a:rPr lang="it-IT" sz="2600" dirty="0"/>
              <a:t> </a:t>
            </a:r>
            <a:r>
              <a:rPr lang="it-IT" sz="2600" dirty="0" err="1"/>
              <a:t>overlap</a:t>
            </a:r>
            <a:r>
              <a:rPr lang="it-IT" sz="2600" dirty="0"/>
              <a:t> in the frequency domain</a:t>
            </a:r>
            <a:endParaRPr lang="en-US" sz="2600" dirty="0"/>
          </a:p>
        </p:txBody>
      </p:sp>
      <p:pic>
        <p:nvPicPr>
          <p:cNvPr id="6" name="Immagine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AFBB4CFC-ECDB-6288-5C01-D18E15AF5B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676" t="25200" r="52367" b="27681"/>
          <a:stretch/>
        </p:blipFill>
        <p:spPr>
          <a:xfrm>
            <a:off x="9498836" y="3746472"/>
            <a:ext cx="1479910" cy="2554938"/>
          </a:xfrm>
          <a:prstGeom prst="rect">
            <a:avLst/>
          </a:prstGeom>
        </p:spPr>
      </p:pic>
      <p:pic>
        <p:nvPicPr>
          <p:cNvPr id="10" name="Immagine 9" descr="Immagine che contiene testo, diagramma, linea, Carattere&#10;&#10;Il contenuto generato dall'IA potrebbe non essere corretto.">
            <a:extLst>
              <a:ext uri="{FF2B5EF4-FFF2-40B4-BE49-F238E27FC236}">
                <a16:creationId xmlns:a16="http://schemas.microsoft.com/office/drawing/2014/main" id="{F524D513-D034-E698-81E4-BBFBB0473C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5999" t="34203" r="14888" b="40336"/>
          <a:stretch/>
        </p:blipFill>
        <p:spPr>
          <a:xfrm>
            <a:off x="6562801" y="1613772"/>
            <a:ext cx="2372479" cy="1746146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81487AFF-7EE2-BDF8-DC6E-8C13EC7C1737}"/>
              </a:ext>
            </a:extLst>
          </p:cNvPr>
          <p:cNvCxnSpPr>
            <a:cxnSpLocks/>
          </p:cNvCxnSpPr>
          <p:nvPr/>
        </p:nvCxnSpPr>
        <p:spPr>
          <a:xfrm>
            <a:off x="6490252" y="3584345"/>
            <a:ext cx="524786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CFA732A-2269-C1CE-8253-3A14767BD8A3}"/>
              </a:ext>
            </a:extLst>
          </p:cNvPr>
          <p:cNvSpPr txBox="1"/>
          <p:nvPr/>
        </p:nvSpPr>
        <p:spPr>
          <a:xfrm>
            <a:off x="6351593" y="3550242"/>
            <a:ext cx="581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0</a:t>
            </a:r>
            <a:endParaRPr lang="en-US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26DE63-84B2-3277-11B2-504006F9BB80}"/>
              </a:ext>
            </a:extLst>
          </p:cNvPr>
          <p:cNvSpPr txBox="1"/>
          <p:nvPr/>
        </p:nvSpPr>
        <p:spPr>
          <a:xfrm>
            <a:off x="8831406" y="3550242"/>
            <a:ext cx="581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10</a:t>
            </a:r>
            <a:endParaRPr lang="en-US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A975567-9F07-735B-2882-C1E5DE49EBE2}"/>
              </a:ext>
            </a:extLst>
          </p:cNvPr>
          <p:cNvSpPr txBox="1"/>
          <p:nvPr/>
        </p:nvSpPr>
        <p:spPr>
          <a:xfrm>
            <a:off x="8558080" y="3550242"/>
            <a:ext cx="581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8</a:t>
            </a:r>
            <a:endParaRPr lang="en-US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0979633-FBE4-AECA-DA1A-A8C7ABE4DF31}"/>
              </a:ext>
            </a:extLst>
          </p:cNvPr>
          <p:cNvSpPr txBox="1"/>
          <p:nvPr/>
        </p:nvSpPr>
        <p:spPr>
          <a:xfrm>
            <a:off x="11197404" y="3584345"/>
            <a:ext cx="581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50</a:t>
            </a:r>
            <a:endParaRPr lang="en-US" dirty="0"/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7DE4883B-4D2D-A08D-4F73-EAC79E517F3A}"/>
              </a:ext>
            </a:extLst>
          </p:cNvPr>
          <p:cNvCxnSpPr>
            <a:cxnSpLocks/>
          </p:cNvCxnSpPr>
          <p:nvPr/>
        </p:nvCxnSpPr>
        <p:spPr>
          <a:xfrm flipV="1">
            <a:off x="8704709" y="3529742"/>
            <a:ext cx="0" cy="1036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DA1C2F8C-402B-31E3-636F-3096A62A47DE}"/>
              </a:ext>
            </a:extLst>
          </p:cNvPr>
          <p:cNvCxnSpPr>
            <a:cxnSpLocks/>
          </p:cNvCxnSpPr>
          <p:nvPr/>
        </p:nvCxnSpPr>
        <p:spPr>
          <a:xfrm flipV="1">
            <a:off x="9037301" y="3529742"/>
            <a:ext cx="0" cy="1036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122A99E-995C-2767-919F-691C5180E438}"/>
              </a:ext>
            </a:extLst>
          </p:cNvPr>
          <p:cNvCxnSpPr>
            <a:cxnSpLocks/>
          </p:cNvCxnSpPr>
          <p:nvPr/>
        </p:nvCxnSpPr>
        <p:spPr>
          <a:xfrm flipV="1">
            <a:off x="11402814" y="3529742"/>
            <a:ext cx="0" cy="1036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50F70346-9E27-F191-E148-8D1887919FFA}"/>
              </a:ext>
            </a:extLst>
          </p:cNvPr>
          <p:cNvCxnSpPr>
            <a:cxnSpLocks/>
          </p:cNvCxnSpPr>
          <p:nvPr/>
        </p:nvCxnSpPr>
        <p:spPr>
          <a:xfrm flipV="1">
            <a:off x="6490252" y="3529742"/>
            <a:ext cx="0" cy="1036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79C7B791-4384-0C2C-1584-1C69297E51A1}"/>
              </a:ext>
            </a:extLst>
          </p:cNvPr>
          <p:cNvSpPr/>
          <p:nvPr/>
        </p:nvSpPr>
        <p:spPr>
          <a:xfrm>
            <a:off x="8691147" y="3529743"/>
            <a:ext cx="2490879" cy="103662"/>
          </a:xfrm>
          <a:prstGeom prst="rect">
            <a:avLst/>
          </a:prstGeom>
          <a:solidFill>
            <a:srgbClr val="FFC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F08DC4A-D14E-CEC4-CAA9-AD2C2B6DF99B}"/>
              </a:ext>
            </a:extLst>
          </p:cNvPr>
          <p:cNvSpPr/>
          <p:nvPr/>
        </p:nvSpPr>
        <p:spPr>
          <a:xfrm>
            <a:off x="6808923" y="3529742"/>
            <a:ext cx="2237914" cy="103663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B7DF76A-7AD3-BDA6-4F65-BCF4CFE0C58D}"/>
              </a:ext>
            </a:extLst>
          </p:cNvPr>
          <p:cNvSpPr/>
          <p:nvPr/>
        </p:nvSpPr>
        <p:spPr>
          <a:xfrm>
            <a:off x="8707906" y="3529742"/>
            <a:ext cx="324000" cy="103663"/>
          </a:xfrm>
          <a:prstGeom prst="rect">
            <a:avLst/>
          </a:prstGeom>
          <a:solidFill>
            <a:srgbClr val="FF0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E863E18-B769-F73B-EE94-E8482C8B4F93}"/>
              </a:ext>
            </a:extLst>
          </p:cNvPr>
          <p:cNvSpPr txBox="1"/>
          <p:nvPr/>
        </p:nvSpPr>
        <p:spPr>
          <a:xfrm>
            <a:off x="11550245" y="3212241"/>
            <a:ext cx="581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Hz</a:t>
            </a:r>
            <a:endParaRPr lang="en-US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F41186E-2320-9175-33BD-651D649CA454}"/>
              </a:ext>
            </a:extLst>
          </p:cNvPr>
          <p:cNvSpPr txBox="1"/>
          <p:nvPr/>
        </p:nvSpPr>
        <p:spPr>
          <a:xfrm>
            <a:off x="9584296" y="6116744"/>
            <a:ext cx="1784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QRS-</a:t>
            </a:r>
            <a:r>
              <a:rPr lang="it-IT" dirty="0" err="1"/>
              <a:t>wave</a:t>
            </a:r>
            <a:endParaRPr lang="en-US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D9634DF-941A-82A6-569E-36F0D2665DEE}"/>
              </a:ext>
            </a:extLst>
          </p:cNvPr>
          <p:cNvSpPr txBox="1"/>
          <p:nvPr/>
        </p:nvSpPr>
        <p:spPr>
          <a:xfrm>
            <a:off x="7302434" y="1429106"/>
            <a:ext cx="1128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T-</a:t>
            </a:r>
            <a:r>
              <a:rPr lang="it-IT" dirty="0" err="1"/>
              <a:t>wave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2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C4E5A-3D2C-EEAF-3690-CF39D3A11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0DA18CF-3984-A5B5-80CC-09F1B8350B0E}"/>
              </a:ext>
            </a:extLst>
          </p:cNvPr>
          <p:cNvSpPr/>
          <p:nvPr/>
        </p:nvSpPr>
        <p:spPr>
          <a:xfrm>
            <a:off x="6997149" y="1029766"/>
            <a:ext cx="5036793" cy="56260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7AA745-DEAB-362C-1FFB-688757CC5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95" y="802218"/>
            <a:ext cx="6132441" cy="1325563"/>
          </a:xfrm>
        </p:spPr>
        <p:txBody>
          <a:bodyPr/>
          <a:lstStyle/>
          <a:p>
            <a:r>
              <a:rPr lang="it-IT" dirty="0"/>
              <a:t>The discrete Fourier </a:t>
            </a:r>
            <a:r>
              <a:rPr lang="it-IT" dirty="0" err="1"/>
              <a:t>series</a:t>
            </a:r>
            <a:endParaRPr lang="en-US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0310EE9-F5AA-DFB5-E71D-BB9546812418}"/>
              </a:ext>
            </a:extLst>
          </p:cNvPr>
          <p:cNvSpPr/>
          <p:nvPr/>
        </p:nvSpPr>
        <p:spPr>
          <a:xfrm>
            <a:off x="7371519" y="1550387"/>
            <a:ext cx="4289710" cy="18786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DC315C6-015C-CE17-AC71-42DE0C876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968" y="3898372"/>
                <a:ext cx="6059070" cy="103578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600" dirty="0"/>
                  <a:t>The Fourier transform is the process of computing the expansion coefficients </a:t>
                </a:r>
                <a14:m>
                  <m:oMath xmlns:m="http://schemas.openxmlformats.org/officeDocument/2006/math">
                    <m:r>
                      <a:rPr lang="it-IT" sz="26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US" sz="2600" dirty="0"/>
                  <a:t>: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DC315C6-015C-CE17-AC71-42DE0C876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968" y="3898372"/>
                <a:ext cx="6059070" cy="1035783"/>
              </a:xfrm>
              <a:blipFill>
                <a:blip r:embed="rId3"/>
                <a:stretch>
                  <a:fillRect l="-1811" t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F661CBD-616A-7891-5D86-C679BC336D16}"/>
                  </a:ext>
                </a:extLst>
              </p:cNvPr>
              <p:cNvSpPr txBox="1"/>
              <p:nvPr/>
            </p:nvSpPr>
            <p:spPr>
              <a:xfrm>
                <a:off x="583968" y="2338956"/>
                <a:ext cx="6132442" cy="892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600" dirty="0"/>
                  <a:t>Fourier series expansion decomposes a signal into </a:t>
                </a:r>
                <a14:m>
                  <m:oMath xmlns:m="http://schemas.openxmlformats.org/officeDocument/2006/math">
                    <m:r>
                      <a:rPr lang="it-IT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600" dirty="0"/>
                  <a:t> oscillatory components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F661CBD-616A-7891-5D86-C679BC336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68" y="2338956"/>
                <a:ext cx="6132442" cy="892552"/>
              </a:xfrm>
              <a:prstGeom prst="rect">
                <a:avLst/>
              </a:prstGeom>
              <a:blipFill>
                <a:blip r:embed="rId4"/>
                <a:stretch>
                  <a:fillRect l="-1789" t="-6164" b="-17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1F57136-9C22-232D-ABB6-8D5A3A351C48}"/>
                  </a:ext>
                </a:extLst>
              </p:cNvPr>
              <p:cNvSpPr txBox="1"/>
              <p:nvPr/>
            </p:nvSpPr>
            <p:spPr>
              <a:xfrm>
                <a:off x="7506673" y="1627829"/>
                <a:ext cx="4031786" cy="17041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𝒂𝒑𝒙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]= </m:t>
                      </m:r>
                      <m:nary>
                        <m:naryPr>
                          <m:chr m:val="∑"/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b>
                        <m:sup>
                          <m:d>
                            <m:dPr>
                              <m:begChr m:val="⌊"/>
                              <m:endChr m:val="⌋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lang="it-IT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1F57136-9C22-232D-ABB6-8D5A3A351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673" y="1627829"/>
                <a:ext cx="4031786" cy="17041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EE8D39DD-4C74-2A05-8300-F975AA115C9E}"/>
              </a:ext>
            </a:extLst>
          </p:cNvPr>
          <p:cNvSpPr txBox="1"/>
          <p:nvPr/>
        </p:nvSpPr>
        <p:spPr>
          <a:xfrm>
            <a:off x="9722121" y="1218328"/>
            <a:ext cx="20186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coefficients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54FEE82-98BC-337C-EC8E-56F74E72C044}"/>
              </a:ext>
            </a:extLst>
          </p:cNvPr>
          <p:cNvSpPr txBox="1"/>
          <p:nvPr/>
        </p:nvSpPr>
        <p:spPr>
          <a:xfrm>
            <a:off x="9913984" y="3358773"/>
            <a:ext cx="20186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exponential basis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1F96C84F-4C4F-226A-E3D9-EC3C2A4ECDE3}"/>
              </a:ext>
            </a:extLst>
          </p:cNvPr>
          <p:cNvCxnSpPr>
            <a:cxnSpLocks/>
          </p:cNvCxnSpPr>
          <p:nvPr/>
        </p:nvCxnSpPr>
        <p:spPr>
          <a:xfrm>
            <a:off x="10413402" y="1560326"/>
            <a:ext cx="0" cy="656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2CF762F-57DF-9659-29BF-9A0BD12CB2B1}"/>
              </a:ext>
            </a:extLst>
          </p:cNvPr>
          <p:cNvCxnSpPr>
            <a:cxnSpLocks/>
          </p:cNvCxnSpPr>
          <p:nvPr/>
        </p:nvCxnSpPr>
        <p:spPr>
          <a:xfrm flipV="1">
            <a:off x="10804022" y="2764832"/>
            <a:ext cx="0" cy="613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6943603-606B-1E74-2705-BA4584BCD5E2}"/>
                  </a:ext>
                </a:extLst>
              </p:cNvPr>
              <p:cNvSpPr txBox="1"/>
              <p:nvPr/>
            </p:nvSpPr>
            <p:spPr>
              <a:xfrm>
                <a:off x="11095777" y="1029766"/>
                <a:ext cx="938165" cy="2923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900" dirty="0"/>
                  <a:t>)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56943603-606B-1E74-2705-BA4584BCD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777" y="1029766"/>
                <a:ext cx="938165" cy="292388"/>
              </a:xfrm>
              <a:prstGeom prst="rect">
                <a:avLst/>
              </a:prstGeom>
              <a:blipFill>
                <a:blip r:embed="rId6"/>
                <a:stretch>
                  <a:fillRect l="-12338" t="-27083" r="-1039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egnaposto contenuto 2">
                <a:extLst>
                  <a:ext uri="{FF2B5EF4-FFF2-40B4-BE49-F238E27FC236}">
                    <a16:creationId xmlns:a16="http://schemas.microsoft.com/office/drawing/2014/main" id="{ABE7EC82-1218-3E5C-15B1-7BD4AEA0C3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18048" y="5100043"/>
                <a:ext cx="4873952" cy="15557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Where:</a:t>
                </a:r>
              </a:p>
              <a:p>
                <a:pPr marL="0" indent="0">
                  <a:buNone/>
                </a:pPr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r>
                      <a:rPr lang="el-GR" sz="2400" b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𝚽</m:t>
                    </m:r>
                  </m:oMath>
                </a14:m>
                <a:r>
                  <a:rPr lang="en-US" sz="2400" dirty="0"/>
                  <a:t> is a matrix of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-</a:t>
                </a:r>
                <a:r>
                  <a:rPr lang="it-IT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US" sz="2400" dirty="0"/>
                  <a:t> is a vector of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components</a:t>
                </a:r>
              </a:p>
            </p:txBody>
          </p:sp>
        </mc:Choice>
        <mc:Fallback xmlns="">
          <p:sp>
            <p:nvSpPr>
              <p:cNvPr id="18" name="Segnaposto contenuto 2">
                <a:extLst>
                  <a:ext uri="{FF2B5EF4-FFF2-40B4-BE49-F238E27FC236}">
                    <a16:creationId xmlns:a16="http://schemas.microsoft.com/office/drawing/2014/main" id="{ABE7EC82-1218-3E5C-15B1-7BD4AEA0C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048" y="5100043"/>
                <a:ext cx="4873952" cy="1555772"/>
              </a:xfrm>
              <a:prstGeom prst="rect">
                <a:avLst/>
              </a:prstGeom>
              <a:blipFill>
                <a:blip r:embed="rId7"/>
                <a:stretch>
                  <a:fillRect l="-1875" t="-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tangolo 13">
            <a:extLst>
              <a:ext uri="{FF2B5EF4-FFF2-40B4-BE49-F238E27FC236}">
                <a16:creationId xmlns:a16="http://schemas.microsoft.com/office/drawing/2014/main" id="{FB8166EE-11CA-5EFB-0FFD-6628FA60DA2B}"/>
              </a:ext>
            </a:extLst>
          </p:cNvPr>
          <p:cNvSpPr/>
          <p:nvPr/>
        </p:nvSpPr>
        <p:spPr>
          <a:xfrm>
            <a:off x="8878540" y="4425533"/>
            <a:ext cx="1885538" cy="5641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A4F8607-E799-D9D6-1522-148C2C633935}"/>
                  </a:ext>
                </a:extLst>
              </p:cNvPr>
              <p:cNvSpPr txBox="1"/>
              <p:nvPr/>
            </p:nvSpPr>
            <p:spPr>
              <a:xfrm>
                <a:off x="6740216" y="4416264"/>
                <a:ext cx="6132442" cy="561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2800" b="1" i="1">
                              <a:latin typeface="Cambria Math" panose="02040503050406030204" pitchFamily="18" charset="0"/>
                            </a:rPr>
                            <m:t>𝒂𝒑𝒙</m:t>
                          </m:r>
                        </m:sub>
                      </m:sSub>
                      <m:r>
                        <a:rPr lang="it-IT" sz="28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8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𝚽</m:t>
                      </m:r>
                      <m:r>
                        <a:rPr lang="it-IT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A4F8607-E799-D9D6-1522-148C2C633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216" y="4416264"/>
                <a:ext cx="6132442" cy="5618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E4050C5-08C0-E752-B3A6-FB84DC3A24B2}"/>
              </a:ext>
            </a:extLst>
          </p:cNvPr>
          <p:cNvSpPr txBox="1"/>
          <p:nvPr/>
        </p:nvSpPr>
        <p:spPr>
          <a:xfrm>
            <a:off x="7318048" y="3900513"/>
            <a:ext cx="24883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Vector notation: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849735F-284E-6AE7-1EF9-291788924E40}"/>
                  </a:ext>
                </a:extLst>
              </p:cNvPr>
              <p:cNvSpPr txBox="1"/>
              <p:nvPr/>
            </p:nvSpPr>
            <p:spPr>
              <a:xfrm>
                <a:off x="638442" y="5301617"/>
                <a:ext cx="3303620" cy="523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it-IT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600" dirty="0"/>
                  <a:t> Fourier transform: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849735F-284E-6AE7-1EF9-291788924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42" y="5301617"/>
                <a:ext cx="3303620" cy="523348"/>
              </a:xfrm>
              <a:prstGeom prst="rect">
                <a:avLst/>
              </a:prstGeom>
              <a:blipFill>
                <a:blip r:embed="rId9"/>
                <a:stretch>
                  <a:fillRect t="-10465"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ttangolo 23">
            <a:extLst>
              <a:ext uri="{FF2B5EF4-FFF2-40B4-BE49-F238E27FC236}">
                <a16:creationId xmlns:a16="http://schemas.microsoft.com/office/drawing/2014/main" id="{1A7D6738-33D2-B3D8-5675-D3523C438617}"/>
              </a:ext>
            </a:extLst>
          </p:cNvPr>
          <p:cNvSpPr/>
          <p:nvPr/>
        </p:nvSpPr>
        <p:spPr>
          <a:xfrm>
            <a:off x="3875618" y="5188227"/>
            <a:ext cx="2754752" cy="85732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DD81F52E-1122-0E99-486C-2A56B4D2F898}"/>
              </a:ext>
            </a:extLst>
          </p:cNvPr>
          <p:cNvGrpSpPr/>
          <p:nvPr/>
        </p:nvGrpSpPr>
        <p:grpSpPr>
          <a:xfrm>
            <a:off x="3885558" y="5301090"/>
            <a:ext cx="3105244" cy="809547"/>
            <a:chOff x="4062986" y="5408728"/>
            <a:chExt cx="3105244" cy="809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887C3B1-399D-64D0-A2E0-1B02D7F11111}"/>
                    </a:ext>
                  </a:extLst>
                </p:cNvPr>
                <p:cNvSpPr txBox="1"/>
                <p:nvPr/>
              </p:nvSpPr>
              <p:spPr>
                <a:xfrm>
                  <a:off x="4062986" y="5408728"/>
                  <a:ext cx="3105244" cy="5233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600" dirty="0"/>
                    <a:t>argmin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it-IT" sz="2600" b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sz="2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𝜱</m:t>
                              </m:r>
                              <m:r>
                                <a:rPr lang="it-IT" sz="2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  <m:sub>
                          <m:r>
                            <a:rPr lang="it-IT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887C3B1-399D-64D0-A2E0-1B02D7F11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2986" y="5408728"/>
                  <a:ext cx="3105244" cy="523348"/>
                </a:xfrm>
                <a:prstGeom prst="rect">
                  <a:avLst/>
                </a:prstGeom>
                <a:blipFill>
                  <a:blip r:embed="rId10"/>
                  <a:stretch>
                    <a:fillRect l="-3536" t="-10588" b="-247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760DF474-2C00-7D04-DEBD-A61305256AE7}"/>
                </a:ext>
              </a:extLst>
            </p:cNvPr>
            <p:cNvSpPr txBox="1"/>
            <p:nvPr/>
          </p:nvSpPr>
          <p:spPr>
            <a:xfrm>
              <a:off x="4457060" y="5725832"/>
              <a:ext cx="363418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600" i="1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822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ttangolo 53">
            <a:extLst>
              <a:ext uri="{FF2B5EF4-FFF2-40B4-BE49-F238E27FC236}">
                <a16:creationId xmlns:a16="http://schemas.microsoft.com/office/drawing/2014/main" id="{FBC4EE27-7FA1-8E24-02E5-6DDE50D3219A}"/>
              </a:ext>
            </a:extLst>
          </p:cNvPr>
          <p:cNvSpPr/>
          <p:nvPr/>
        </p:nvSpPr>
        <p:spPr>
          <a:xfrm>
            <a:off x="6911970" y="2821508"/>
            <a:ext cx="4352409" cy="6344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8D927DEB-8AA2-D147-1763-904461BDD639}"/>
              </a:ext>
            </a:extLst>
          </p:cNvPr>
          <p:cNvSpPr/>
          <p:nvPr/>
        </p:nvSpPr>
        <p:spPr>
          <a:xfrm>
            <a:off x="1184198" y="2759232"/>
            <a:ext cx="3747137" cy="12688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687B1D17-A219-895E-EB4C-5B480D0A19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87895" y="163170"/>
                <a:ext cx="10515600" cy="1325563"/>
              </a:xfrm>
            </p:spPr>
            <p:txBody>
              <a:bodyPr/>
              <a:lstStyle/>
              <a:p>
                <a:r>
                  <a:rPr lang="it-IT" dirty="0"/>
                  <a:t>The </a:t>
                </a:r>
                <a:r>
                  <a:rPr lang="it-IT" dirty="0" err="1"/>
                  <a:t>traditional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 Fourier </a:t>
                </a:r>
                <a:r>
                  <a:rPr lang="it-IT" dirty="0" err="1"/>
                  <a:t>transform</a:t>
                </a:r>
                <a:r>
                  <a:rPr lang="it-IT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itolo 1">
                <a:extLst>
                  <a:ext uri="{FF2B5EF4-FFF2-40B4-BE49-F238E27FC236}">
                    <a16:creationId xmlns:a16="http://schemas.microsoft.com/office/drawing/2014/main" id="{687B1D17-A219-895E-EB4C-5B480D0A19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87895" y="163170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23C360D7-F98A-9BB3-A519-F9FB59F13B36}"/>
              </a:ext>
            </a:extLst>
          </p:cNvPr>
          <p:cNvGrpSpPr/>
          <p:nvPr/>
        </p:nvGrpSpPr>
        <p:grpSpPr>
          <a:xfrm>
            <a:off x="-1080307" y="2759232"/>
            <a:ext cx="6675081" cy="1238844"/>
            <a:chOff x="1614683" y="2914085"/>
            <a:chExt cx="6675081" cy="11420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71E39334-05ED-0665-21CB-2B3957FBC44E}"/>
                    </a:ext>
                  </a:extLst>
                </p:cNvPr>
                <p:cNvSpPr txBox="1"/>
                <p:nvPr/>
              </p:nvSpPr>
              <p:spPr>
                <a:xfrm>
                  <a:off x="2157322" y="2914085"/>
                  <a:ext cx="6132442" cy="5453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𝐜</m:t>
                        </m:r>
                        <m:r>
                          <a:rPr lang="it-IT" sz="24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it-IT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it-IT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l-GR" sz="2400" b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𝚽</m:t>
                                    </m:r>
                                  </m:e>
                                  <m:sup>
                                    <m:r>
                                      <a:rPr lang="it-IT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𝑯</m:t>
                                    </m:r>
                                  </m:sup>
                                </m:sSup>
                                <m:r>
                                  <a:rPr lang="el-GR" sz="2400" b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𝚽</m:t>
                                </m:r>
                              </m:e>
                            </m:d>
                          </m:e>
                          <m:sup>
                            <m:r>
                              <a:rPr lang="it-IT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sSup>
                          <m:sSupPr>
                            <m:ctrlPr>
                              <a:rPr lang="it-IT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𝚽</m:t>
                            </m:r>
                          </m:e>
                          <m:sup>
                            <m:r>
                              <a:rPr lang="it-IT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it-IT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71E39334-05ED-0665-21CB-2B3957FBC4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7322" y="2914085"/>
                  <a:ext cx="6132442" cy="54534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4D8FE31D-EF02-F39F-613C-7FDB41FE4BA8}"/>
                    </a:ext>
                  </a:extLst>
                </p:cNvPr>
                <p:cNvSpPr txBox="1"/>
                <p:nvPr/>
              </p:nvSpPr>
              <p:spPr>
                <a:xfrm>
                  <a:off x="1614683" y="3624503"/>
                  <a:ext cx="6132442" cy="4316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it-IT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4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l-GR" sz="2400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𝚽</m:t>
                            </m:r>
                          </m:e>
                          <m:sup>
                            <m:r>
                              <a:rPr lang="it-IT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sup>
                        </m:sSup>
                        <m:r>
                          <a:rPr lang="it-IT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4D8FE31D-EF02-F39F-613C-7FDB41FE4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4683" y="3624503"/>
                  <a:ext cx="6132442" cy="4316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A39DE95-AAF9-1AD1-AA44-6627B77B7F22}"/>
                    </a:ext>
                  </a:extLst>
                </p:cNvPr>
                <p:cNvSpPr txBox="1"/>
                <p:nvPr/>
              </p:nvSpPr>
              <p:spPr>
                <a:xfrm>
                  <a:off x="5582308" y="3659128"/>
                  <a:ext cx="2518084" cy="3688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0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𝚽</m:t>
                      </m:r>
                    </m:oMath>
                  </a14:m>
                  <a:r>
                    <a:rPr lang="en-US" sz="2000" dirty="0"/>
                    <a:t> is orthogonal</a:t>
                  </a:r>
                  <a14:m>
                    <m:oMath xmlns:m="http://schemas.openxmlformats.org/officeDocument/2006/math">
                      <m:r>
                        <a:rPr lang="it-IT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A39DE95-AAF9-1AD1-AA44-6627B77B7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308" y="3659128"/>
                  <a:ext cx="2518084" cy="368844"/>
                </a:xfrm>
                <a:prstGeom prst="rect">
                  <a:avLst/>
                </a:prstGeom>
                <a:blipFill>
                  <a:blip r:embed="rId6"/>
                  <a:stretch>
                    <a:fillRect l="-1211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5A4DB7E-06A4-B819-4DFC-9A6E288FE860}"/>
                  </a:ext>
                </a:extLst>
              </p:cNvPr>
              <p:cNvSpPr txBox="1"/>
              <p:nvPr/>
            </p:nvSpPr>
            <p:spPr>
              <a:xfrm>
                <a:off x="5917095" y="2854143"/>
                <a:ext cx="6245088" cy="5915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𝐜</m:t>
                          </m:r>
                        </m:e>
                        <m:sup>
                          <m:r>
                            <a:rPr lang="it-I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it-IT" sz="24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2400" b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𝚽</m:t>
                                  </m:r>
                                </m:e>
                                <m:sup>
                                  <m:r>
                                    <a:rPr lang="it-IT" sz="2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it-IT" sz="2400" b="1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2400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𝚲</m:t>
                                  </m:r>
                                </m:e>
                                <m:sub>
                                  <m:r>
                                    <a:rPr lang="it-IT" sz="2400" b="1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  <m:sup>
                                  <m:r>
                                    <a:rPr lang="it-IT" sz="2400" b="1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400" b="1" i="1" smtClean="0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p>
                              </m:sSubSup>
                              <m:r>
                                <a:rPr lang="el-GR" sz="2400" b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𝚽</m:t>
                              </m:r>
                            </m:e>
                          </m:d>
                        </m:e>
                        <m:sup>
                          <m:r>
                            <a:rPr lang="it-I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it-IT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𝚽</m:t>
                          </m:r>
                        </m:e>
                        <m:sup>
                          <m:r>
                            <a:rPr lang="it-IT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𝑯</m:t>
                          </m:r>
                        </m:sup>
                      </m:sSup>
                      <m:sSubSup>
                        <m:sSubSupPr>
                          <m:ctrlPr>
                            <a:rPr lang="it-IT" sz="24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𝚲</m:t>
                          </m:r>
                        </m:e>
                        <m:sub>
                          <m:r>
                            <a:rPr lang="it-IT" sz="24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b>
                        <m:sup>
                          <m:r>
                            <a:rPr lang="it-IT" sz="24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400" b="1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it-I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5A4DB7E-06A4-B819-4DFC-9A6E288FE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095" y="2854143"/>
                <a:ext cx="6245088" cy="5915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uppo 10">
            <a:extLst>
              <a:ext uri="{FF2B5EF4-FFF2-40B4-BE49-F238E27FC236}">
                <a16:creationId xmlns:a16="http://schemas.microsoft.com/office/drawing/2014/main" id="{51E60E56-787A-26A8-B711-B6F0F5C33C3B}"/>
              </a:ext>
            </a:extLst>
          </p:cNvPr>
          <p:cNvGrpSpPr/>
          <p:nvPr/>
        </p:nvGrpSpPr>
        <p:grpSpPr>
          <a:xfrm>
            <a:off x="6911970" y="4867251"/>
            <a:ext cx="3371022" cy="1281120"/>
            <a:chOff x="6096000" y="3469891"/>
            <a:chExt cx="3371022" cy="1281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3663F60B-0032-7445-43C0-D9CD03307D6B}"/>
                    </a:ext>
                  </a:extLst>
                </p:cNvPr>
                <p:cNvSpPr txBox="1"/>
                <p:nvPr/>
              </p:nvSpPr>
              <p:spPr>
                <a:xfrm>
                  <a:off x="6096000" y="3944252"/>
                  <a:ext cx="96078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𝚲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3663F60B-0032-7445-43C0-D9CD03307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944252"/>
                  <a:ext cx="960783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9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C0C56A61-209A-770B-467D-802D3FEFAFB9}"/>
                    </a:ext>
                  </a:extLst>
                </p:cNvPr>
                <p:cNvSpPr txBox="1"/>
                <p:nvPr/>
              </p:nvSpPr>
              <p:spPr>
                <a:xfrm>
                  <a:off x="6897756" y="3469891"/>
                  <a:ext cx="2569266" cy="12811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ℯ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[0]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ℯ</m:t>
                                          </m:r>
                                        </m:e>
                                        <m:sub>
                                          <m:r>
                                            <a:rPr lang="it-IT" sz="20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it-IT" sz="2000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C0C56A61-209A-770B-467D-802D3FEFAF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7756" y="3469891"/>
                  <a:ext cx="2569266" cy="1281120"/>
                </a:xfrm>
                <a:prstGeom prst="rect">
                  <a:avLst/>
                </a:prstGeom>
                <a:blipFill>
                  <a:blip r:embed="rId9"/>
                  <a:stretch>
                    <a:fillRect r="-196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930D121-D0B4-641D-1FD2-15FB0001FE7C}"/>
                  </a:ext>
                </a:extLst>
              </p:cNvPr>
              <p:cNvSpPr txBox="1"/>
              <p:nvPr/>
            </p:nvSpPr>
            <p:spPr>
              <a:xfrm>
                <a:off x="6982372" y="4077016"/>
                <a:ext cx="3137454" cy="554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ℯ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5930D121-D0B4-641D-1FD2-15FB0001F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372" y="4077016"/>
                <a:ext cx="3137454" cy="5540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C75AB47-3F57-97EE-98D4-133C49960411}"/>
              </a:ext>
            </a:extLst>
          </p:cNvPr>
          <p:cNvSpPr txBox="1"/>
          <p:nvPr/>
        </p:nvSpPr>
        <p:spPr>
          <a:xfrm>
            <a:off x="6318933" y="3691031"/>
            <a:ext cx="1138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dirty="0"/>
              <a:t>With:</a:t>
            </a:r>
            <a:endParaRPr lang="en-US" sz="2000" dirty="0"/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56B83BDB-64B2-C546-08E3-8CC64E8AFBC6}"/>
              </a:ext>
            </a:extLst>
          </p:cNvPr>
          <p:cNvCxnSpPr>
            <a:cxnSpLocks/>
          </p:cNvCxnSpPr>
          <p:nvPr/>
        </p:nvCxnSpPr>
        <p:spPr>
          <a:xfrm>
            <a:off x="6061211" y="1588123"/>
            <a:ext cx="0" cy="526987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65E2312E-5F9B-AC41-D9F5-A423DB79A9CC}"/>
                  </a:ext>
                </a:extLst>
              </p:cNvPr>
              <p:cNvSpPr txBox="1"/>
              <p:nvPr/>
            </p:nvSpPr>
            <p:spPr>
              <a:xfrm>
                <a:off x="5927034" y="1467269"/>
                <a:ext cx="62450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it-IT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Fourier</m:t>
                      </m:r>
                      <m:r>
                        <a:rPr lang="it-IT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transform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65E2312E-5F9B-AC41-D9F5-A423DB79A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034" y="1467269"/>
                <a:ext cx="624508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292FBC7-09E5-70A1-5DE0-E7F5C3D47ED1}"/>
                  </a:ext>
                </a:extLst>
              </p:cNvPr>
              <p:cNvSpPr txBox="1"/>
              <p:nvPr/>
            </p:nvSpPr>
            <p:spPr>
              <a:xfrm>
                <a:off x="9939" y="1467269"/>
                <a:ext cx="5927040" cy="523220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it-IT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Fourier</m:t>
                      </m:r>
                      <m:r>
                        <a:rPr lang="it-IT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transform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292FBC7-09E5-70A1-5DE0-E7F5C3D47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" y="1467269"/>
                <a:ext cx="5927040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00C7381-FC28-D7E4-131B-96F1C9394CCD}"/>
              </a:ext>
            </a:extLst>
          </p:cNvPr>
          <p:cNvSpPr txBox="1"/>
          <p:nvPr/>
        </p:nvSpPr>
        <p:spPr>
          <a:xfrm>
            <a:off x="6282620" y="2165746"/>
            <a:ext cx="66940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Using majorization minimization approach: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D1461898-D820-0B82-1253-A4CE2EE5A896}"/>
              </a:ext>
            </a:extLst>
          </p:cNvPr>
          <p:cNvGrpSpPr/>
          <p:nvPr/>
        </p:nvGrpSpPr>
        <p:grpSpPr>
          <a:xfrm>
            <a:off x="1719122" y="4347829"/>
            <a:ext cx="1849826" cy="679626"/>
            <a:chOff x="323818" y="2455037"/>
            <a:chExt cx="4706354" cy="6796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207C49D7-2159-21EF-7A03-5153CEB7B759}"/>
                    </a:ext>
                  </a:extLst>
                </p:cNvPr>
                <p:cNvSpPr txBox="1"/>
                <p:nvPr/>
              </p:nvSpPr>
              <p:spPr>
                <a:xfrm>
                  <a:off x="323818" y="2672998"/>
                  <a:ext cx="266651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ℯ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CasellaDiTesto 30">
                  <a:extLst>
                    <a:ext uri="{FF2B5EF4-FFF2-40B4-BE49-F238E27FC236}">
                      <a16:creationId xmlns:a16="http://schemas.microsoft.com/office/drawing/2014/main" id="{207C49D7-2159-21EF-7A03-5153CEB7B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18" y="2672998"/>
                  <a:ext cx="2666515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F7E34226-97E4-D15B-E9A5-705542FC8B68}"/>
                    </a:ext>
                  </a:extLst>
                </p:cNvPr>
                <p:cNvSpPr txBox="1"/>
                <p:nvPr/>
              </p:nvSpPr>
              <p:spPr>
                <a:xfrm>
                  <a:off x="1697615" y="2455037"/>
                  <a:ext cx="3332557" cy="5339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1∙1)</m:t>
                      </m:r>
                    </m:oMath>
                  </a14:m>
                  <a:r>
                    <a:rPr lang="pt-BR" sz="1800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F7E34226-97E4-D15B-E9A5-705542FC8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615" y="2455037"/>
                  <a:ext cx="3332557" cy="53392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85952E2D-4E0F-BEBC-F458-AFD69826EB1A}"/>
              </a:ext>
            </a:extLst>
          </p:cNvPr>
          <p:cNvCxnSpPr>
            <a:cxnSpLocks/>
          </p:cNvCxnSpPr>
          <p:nvPr/>
        </p:nvCxnSpPr>
        <p:spPr>
          <a:xfrm flipV="1">
            <a:off x="-2" y="2030245"/>
            <a:ext cx="12192004" cy="16234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F6C531D0-A8D4-0FCB-D728-0EAC8FDBC659}"/>
                  </a:ext>
                </a:extLst>
              </p:cNvPr>
              <p:cNvSpPr txBox="1"/>
              <p:nvPr/>
            </p:nvSpPr>
            <p:spPr>
              <a:xfrm>
                <a:off x="287312" y="4968209"/>
                <a:ext cx="158882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𝚽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F6C531D0-A8D4-0FCB-D728-0EAC8FDB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12" y="4968209"/>
                <a:ext cx="1588827" cy="461665"/>
              </a:xfrm>
              <a:prstGeom prst="rect">
                <a:avLst/>
              </a:prstGeom>
              <a:blipFill>
                <a:blip r:embed="rId15"/>
                <a:stretch>
                  <a:fillRect l="-38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63C47171-A4CB-687C-E375-342265D5E412}"/>
              </a:ext>
            </a:extLst>
          </p:cNvPr>
          <p:cNvSpPr txBox="1"/>
          <p:nvPr/>
        </p:nvSpPr>
        <p:spPr>
          <a:xfrm>
            <a:off x="263516" y="2177506"/>
            <a:ext cx="550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analytical formula for the coefficients:</a:t>
            </a:r>
          </a:p>
        </p:txBody>
      </p:sp>
      <p:sp>
        <p:nvSpPr>
          <p:cNvPr id="49" name="Parentesi quadra aperta 48">
            <a:extLst>
              <a:ext uri="{FF2B5EF4-FFF2-40B4-BE49-F238E27FC236}">
                <a16:creationId xmlns:a16="http://schemas.microsoft.com/office/drawing/2014/main" id="{1006FB2F-1D02-01FB-44B0-FD8C732CB03A}"/>
              </a:ext>
            </a:extLst>
          </p:cNvPr>
          <p:cNvSpPr/>
          <p:nvPr/>
        </p:nvSpPr>
        <p:spPr>
          <a:xfrm>
            <a:off x="1995987" y="4290931"/>
            <a:ext cx="155663" cy="1980000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Parentesi quadra aperta 49">
            <a:extLst>
              <a:ext uri="{FF2B5EF4-FFF2-40B4-BE49-F238E27FC236}">
                <a16:creationId xmlns:a16="http://schemas.microsoft.com/office/drawing/2014/main" id="{BA115DC0-3AA6-EF80-EA83-08D4DB88DF09}"/>
              </a:ext>
            </a:extLst>
          </p:cNvPr>
          <p:cNvSpPr/>
          <p:nvPr/>
        </p:nvSpPr>
        <p:spPr>
          <a:xfrm rot="10800000">
            <a:off x="5623730" y="4284732"/>
            <a:ext cx="155663" cy="1980000"/>
          </a:xfrm>
          <a:prstGeom prst="lef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7FF7189E-4883-F209-FD6A-E22DB0ECECFE}"/>
              </a:ext>
            </a:extLst>
          </p:cNvPr>
          <p:cNvGrpSpPr/>
          <p:nvPr/>
        </p:nvGrpSpPr>
        <p:grpSpPr>
          <a:xfrm>
            <a:off x="3565195" y="4347829"/>
            <a:ext cx="2336992" cy="679626"/>
            <a:chOff x="323818" y="2455037"/>
            <a:chExt cx="5945809" cy="6796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sellaDiTesto 36">
                  <a:extLst>
                    <a:ext uri="{FF2B5EF4-FFF2-40B4-BE49-F238E27FC236}">
                      <a16:creationId xmlns:a16="http://schemas.microsoft.com/office/drawing/2014/main" id="{D836F1C8-ECA8-4D7A-7EB6-9F07A28E4272}"/>
                    </a:ext>
                  </a:extLst>
                </p:cNvPr>
                <p:cNvSpPr txBox="1"/>
                <p:nvPr/>
              </p:nvSpPr>
              <p:spPr>
                <a:xfrm>
                  <a:off x="323818" y="2672998"/>
                  <a:ext cx="266651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ℯ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7" name="CasellaDiTesto 36">
                  <a:extLst>
                    <a:ext uri="{FF2B5EF4-FFF2-40B4-BE49-F238E27FC236}">
                      <a16:creationId xmlns:a16="http://schemas.microsoft.com/office/drawing/2014/main" id="{D836F1C8-ECA8-4D7A-7EB6-9F07A28E4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18" y="2672998"/>
                  <a:ext cx="2666515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1E5B213C-6825-E39D-8CB5-84779E8DD50C}"/>
                    </a:ext>
                  </a:extLst>
                </p:cNvPr>
                <p:cNvSpPr txBox="1"/>
                <p:nvPr/>
              </p:nvSpPr>
              <p:spPr>
                <a:xfrm>
                  <a:off x="1697615" y="2455037"/>
                  <a:ext cx="4572012" cy="5339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∙          )</m:t>
                      </m:r>
                    </m:oMath>
                  </a14:m>
                  <a:r>
                    <a:rPr lang="pt-BR" sz="1800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1E5B213C-6825-E39D-8CB5-84779E8DD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615" y="2455037"/>
                  <a:ext cx="4572012" cy="53392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D5C6F8AA-5630-FC51-B1B4-D6EBABAA412F}"/>
              </a:ext>
            </a:extLst>
          </p:cNvPr>
          <p:cNvGrpSpPr/>
          <p:nvPr/>
        </p:nvGrpSpPr>
        <p:grpSpPr>
          <a:xfrm>
            <a:off x="1699874" y="5505980"/>
            <a:ext cx="1849826" cy="679626"/>
            <a:chOff x="323818" y="2455037"/>
            <a:chExt cx="4706354" cy="6796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sellaDiTesto 41">
                  <a:extLst>
                    <a:ext uri="{FF2B5EF4-FFF2-40B4-BE49-F238E27FC236}">
                      <a16:creationId xmlns:a16="http://schemas.microsoft.com/office/drawing/2014/main" id="{891014CB-7A0F-A0A1-2618-364287CBA3D1}"/>
                    </a:ext>
                  </a:extLst>
                </p:cNvPr>
                <p:cNvSpPr txBox="1"/>
                <p:nvPr/>
              </p:nvSpPr>
              <p:spPr>
                <a:xfrm>
                  <a:off x="323818" y="2672998"/>
                  <a:ext cx="266651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ℯ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CasellaDiTesto 41">
                  <a:extLst>
                    <a:ext uri="{FF2B5EF4-FFF2-40B4-BE49-F238E27FC236}">
                      <a16:creationId xmlns:a16="http://schemas.microsoft.com/office/drawing/2014/main" id="{891014CB-7A0F-A0A1-2618-364287CBA3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18" y="2672998"/>
                  <a:ext cx="2666515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CasellaDiTesto 42">
                  <a:extLst>
                    <a:ext uri="{FF2B5EF4-FFF2-40B4-BE49-F238E27FC236}">
                      <a16:creationId xmlns:a16="http://schemas.microsoft.com/office/drawing/2014/main" id="{E9CAA62F-EAE1-3299-BD48-008CA957C6CB}"/>
                    </a:ext>
                  </a:extLst>
                </p:cNvPr>
                <p:cNvSpPr txBox="1"/>
                <p:nvPr/>
              </p:nvSpPr>
              <p:spPr>
                <a:xfrm>
                  <a:off x="1697615" y="2455037"/>
                  <a:ext cx="3332557" cy="5339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∙1)</m:t>
                      </m:r>
                    </m:oMath>
                  </a14:m>
                  <a:r>
                    <a:rPr lang="pt-BR" sz="1800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3" name="CasellaDiTesto 42">
                  <a:extLst>
                    <a:ext uri="{FF2B5EF4-FFF2-40B4-BE49-F238E27FC236}">
                      <a16:creationId xmlns:a16="http://schemas.microsoft.com/office/drawing/2014/main" id="{E9CAA62F-EAE1-3299-BD48-008CA957C6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615" y="2455037"/>
                  <a:ext cx="3332557" cy="53392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31FA50F-1EAA-6586-FAE3-9645714BE548}"/>
                  </a:ext>
                </a:extLst>
              </p:cNvPr>
              <p:cNvSpPr txBox="1"/>
              <p:nvPr/>
            </p:nvSpPr>
            <p:spPr>
              <a:xfrm>
                <a:off x="4825373" y="4443812"/>
                <a:ext cx="88176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CasellaDiTesto 58">
                <a:extLst>
                  <a:ext uri="{FF2B5EF4-FFF2-40B4-BE49-F238E27FC236}">
                    <a16:creationId xmlns:a16="http://schemas.microsoft.com/office/drawing/2014/main" id="{531FA50F-1EAA-6586-FAE3-9645714BE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373" y="4443812"/>
                <a:ext cx="881766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E3AB956C-0799-24AB-5791-F9FC4D62E52E}"/>
                  </a:ext>
                </a:extLst>
              </p:cNvPr>
              <p:cNvSpPr txBox="1"/>
              <p:nvPr/>
            </p:nvSpPr>
            <p:spPr>
              <a:xfrm>
                <a:off x="4602963" y="4443082"/>
                <a:ext cx="33869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CasellaDiTesto 60">
                <a:extLst>
                  <a:ext uri="{FF2B5EF4-FFF2-40B4-BE49-F238E27FC236}">
                    <a16:creationId xmlns:a16="http://schemas.microsoft.com/office/drawing/2014/main" id="{E3AB956C-0799-24AB-5791-F9FC4D62E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963" y="4443082"/>
                <a:ext cx="338696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uppo 61">
            <a:extLst>
              <a:ext uri="{FF2B5EF4-FFF2-40B4-BE49-F238E27FC236}">
                <a16:creationId xmlns:a16="http://schemas.microsoft.com/office/drawing/2014/main" id="{4C9FE126-F262-BDCF-F36E-60E0A308F195}"/>
              </a:ext>
            </a:extLst>
          </p:cNvPr>
          <p:cNvGrpSpPr/>
          <p:nvPr/>
        </p:nvGrpSpPr>
        <p:grpSpPr>
          <a:xfrm>
            <a:off x="3565195" y="5493069"/>
            <a:ext cx="2336992" cy="679626"/>
            <a:chOff x="323818" y="2455037"/>
            <a:chExt cx="5945809" cy="6796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8EFFA955-CABA-55BA-0AD4-C6F5D9CD8E29}"/>
                    </a:ext>
                  </a:extLst>
                </p:cNvPr>
                <p:cNvSpPr txBox="1"/>
                <p:nvPr/>
              </p:nvSpPr>
              <p:spPr>
                <a:xfrm>
                  <a:off x="323818" y="2672998"/>
                  <a:ext cx="266651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ℯ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3" name="CasellaDiTesto 62">
                  <a:extLst>
                    <a:ext uri="{FF2B5EF4-FFF2-40B4-BE49-F238E27FC236}">
                      <a16:creationId xmlns:a16="http://schemas.microsoft.com/office/drawing/2014/main" id="{8EFFA955-CABA-55BA-0AD4-C6F5D9CD8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818" y="2672998"/>
                  <a:ext cx="2666515" cy="46166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467412EF-9D84-2C65-8AF2-30950B284CBF}"/>
                    </a:ext>
                  </a:extLst>
                </p:cNvPr>
                <p:cNvSpPr txBox="1"/>
                <p:nvPr/>
              </p:nvSpPr>
              <p:spPr>
                <a:xfrm>
                  <a:off x="1697615" y="2455037"/>
                  <a:ext cx="4572012" cy="5339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𝒾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∙          )</m:t>
                      </m:r>
                    </m:oMath>
                  </a14:m>
                  <a:r>
                    <a:rPr lang="pt-BR" sz="1800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64" name="CasellaDiTesto 63">
                  <a:extLst>
                    <a:ext uri="{FF2B5EF4-FFF2-40B4-BE49-F238E27FC236}">
                      <a16:creationId xmlns:a16="http://schemas.microsoft.com/office/drawing/2014/main" id="{467412EF-9D84-2C65-8AF2-30950B284C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7615" y="2455037"/>
                  <a:ext cx="4572012" cy="53392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6D7BDF43-CACC-B075-913D-4518241D632B}"/>
                  </a:ext>
                </a:extLst>
              </p:cNvPr>
              <p:cNvSpPr txBox="1"/>
              <p:nvPr/>
            </p:nvSpPr>
            <p:spPr>
              <a:xfrm>
                <a:off x="4825373" y="5589052"/>
                <a:ext cx="88176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6D7BDF43-CACC-B075-913D-4518241D6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373" y="5589052"/>
                <a:ext cx="881766" cy="33855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2A242617-9E60-A0C7-3D0F-EAA25A5783C8}"/>
                  </a:ext>
                </a:extLst>
              </p:cNvPr>
              <p:cNvSpPr txBox="1"/>
              <p:nvPr/>
            </p:nvSpPr>
            <p:spPr>
              <a:xfrm>
                <a:off x="4602963" y="5568444"/>
                <a:ext cx="338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2A242617-9E60-A0C7-3D0F-EAA25A578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963" y="5568444"/>
                <a:ext cx="338696" cy="369332"/>
              </a:xfrm>
              <a:prstGeom prst="rect">
                <a:avLst/>
              </a:prstGeom>
              <a:blipFill>
                <a:blip r:embed="rId25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A6943B34-054D-28B1-B416-FDE98EC012F1}"/>
                  </a:ext>
                </a:extLst>
              </p:cNvPr>
              <p:cNvSpPr txBox="1"/>
              <p:nvPr/>
            </p:nvSpPr>
            <p:spPr>
              <a:xfrm>
                <a:off x="2719360" y="5585441"/>
                <a:ext cx="3386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CasellaDiTesto 66">
                <a:extLst>
                  <a:ext uri="{FF2B5EF4-FFF2-40B4-BE49-F238E27FC236}">
                    <a16:creationId xmlns:a16="http://schemas.microsoft.com/office/drawing/2014/main" id="{A6943B34-054D-28B1-B416-FDE98EC01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360" y="5585441"/>
                <a:ext cx="338696" cy="369332"/>
              </a:xfrm>
              <a:prstGeom prst="rect">
                <a:avLst/>
              </a:prstGeom>
              <a:blipFill>
                <a:blip r:embed="rId26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68A05ABC-8076-BD25-E143-E5C10F79F06A}"/>
                  </a:ext>
                </a:extLst>
              </p:cNvPr>
              <p:cNvSpPr txBox="1"/>
              <p:nvPr/>
            </p:nvSpPr>
            <p:spPr>
              <a:xfrm>
                <a:off x="3485683" y="5076446"/>
                <a:ext cx="58942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⋱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CasellaDiTesto 68">
                <a:extLst>
                  <a:ext uri="{FF2B5EF4-FFF2-40B4-BE49-F238E27FC236}">
                    <a16:creationId xmlns:a16="http://schemas.microsoft.com/office/drawing/2014/main" id="{68A05ABC-8076-BD25-E143-E5C10F79F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683" y="5076446"/>
                <a:ext cx="589420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22D6263A-580D-E06D-283D-6DE2F13D1AFC}"/>
                  </a:ext>
                </a:extLst>
              </p:cNvPr>
              <p:cNvSpPr txBox="1"/>
              <p:nvPr/>
            </p:nvSpPr>
            <p:spPr>
              <a:xfrm>
                <a:off x="2432695" y="5066507"/>
                <a:ext cx="62545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22D6263A-580D-E06D-283D-6DE2F13D1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695" y="5066507"/>
                <a:ext cx="625454" cy="33855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C0682853-A6F2-92B3-09AC-1CC928DE9056}"/>
                  </a:ext>
                </a:extLst>
              </p:cNvPr>
              <p:cNvSpPr txBox="1"/>
              <p:nvPr/>
            </p:nvSpPr>
            <p:spPr>
              <a:xfrm>
                <a:off x="4642517" y="5059099"/>
                <a:ext cx="62545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CasellaDiTesto 71">
                <a:extLst>
                  <a:ext uri="{FF2B5EF4-FFF2-40B4-BE49-F238E27FC236}">
                    <a16:creationId xmlns:a16="http://schemas.microsoft.com/office/drawing/2014/main" id="{C0682853-A6F2-92B3-09AC-1CC928DE9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517" y="5059099"/>
                <a:ext cx="625454" cy="33855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08DB995C-DBD6-7693-6AF5-DF22F3B183C5}"/>
                  </a:ext>
                </a:extLst>
              </p:cNvPr>
              <p:cNvSpPr txBox="1"/>
              <p:nvPr/>
            </p:nvSpPr>
            <p:spPr>
              <a:xfrm>
                <a:off x="3535378" y="5665121"/>
                <a:ext cx="4547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08DB995C-DBD6-7693-6AF5-DF22F3B18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378" y="5665121"/>
                <a:ext cx="454716" cy="33855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50A844DC-5853-65C7-CA36-E2FF9E630E9D}"/>
                  </a:ext>
                </a:extLst>
              </p:cNvPr>
              <p:cNvSpPr txBox="1"/>
              <p:nvPr/>
            </p:nvSpPr>
            <p:spPr>
              <a:xfrm>
                <a:off x="3518105" y="4529760"/>
                <a:ext cx="4547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50A844DC-5853-65C7-CA36-E2FF9E63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105" y="4529760"/>
                <a:ext cx="454716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14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10EC087D-0831-90D4-EDF3-9413346711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78566" y="789336"/>
                <a:ext cx="10515600" cy="1325563"/>
              </a:xfrm>
            </p:spPr>
            <p:txBody>
              <a:bodyPr/>
              <a:lstStyle/>
              <a:p>
                <a:r>
                  <a:rPr lang="it-IT" dirty="0"/>
                  <a:t>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it-IT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problems</a:t>
                </a:r>
              </a:p>
            </p:txBody>
          </p:sp>
        </mc:Choice>
        <mc:Fallback xmlns="">
          <p:sp>
            <p:nvSpPr>
              <p:cNvPr id="2" name="Titolo 1">
                <a:extLst>
                  <a:ext uri="{FF2B5EF4-FFF2-40B4-BE49-F238E27FC236}">
                    <a16:creationId xmlns:a16="http://schemas.microsoft.com/office/drawing/2014/main" id="{10EC087D-0831-90D4-EDF3-9413346711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78566" y="789336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263751-80A7-BE80-CEA4-C3A7C18E0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07" y="3429000"/>
            <a:ext cx="4442790" cy="2673857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600" dirty="0"/>
              <a:t>The error values are </a:t>
            </a:r>
            <a:r>
              <a:rPr lang="en-US" sz="2600" u="sng" dirty="0"/>
              <a:t>squared</a:t>
            </a:r>
            <a:r>
              <a:rPr lang="en-US" sz="2600" dirty="0"/>
              <a:t>, making the sum more sensitive to large errors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2600" dirty="0"/>
              <a:t>As a result, some parts of the outliers are mixed with the slow components</a:t>
            </a:r>
            <a:endParaRPr lang="it-IT" sz="26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1E2D471-DBB5-9395-5152-39D32A5E2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538" y="3097581"/>
            <a:ext cx="6495824" cy="3378468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9F64DDB5-C255-ECD1-72A3-CF774F8C3673}"/>
              </a:ext>
            </a:extLst>
          </p:cNvPr>
          <p:cNvSpPr/>
          <p:nvPr/>
        </p:nvSpPr>
        <p:spPr>
          <a:xfrm>
            <a:off x="1625781" y="2220378"/>
            <a:ext cx="2754752" cy="85732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7F0EC36-7060-3017-6733-FF8E26DC4FA1}"/>
              </a:ext>
            </a:extLst>
          </p:cNvPr>
          <p:cNvGrpSpPr/>
          <p:nvPr/>
        </p:nvGrpSpPr>
        <p:grpSpPr>
          <a:xfrm>
            <a:off x="1635721" y="2323302"/>
            <a:ext cx="3105244" cy="809547"/>
            <a:chOff x="4062986" y="5408728"/>
            <a:chExt cx="3105244" cy="809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D2953CFA-D542-8484-2314-E0EEF3B72C60}"/>
                    </a:ext>
                  </a:extLst>
                </p:cNvPr>
                <p:cNvSpPr txBox="1"/>
                <p:nvPr/>
              </p:nvSpPr>
              <p:spPr>
                <a:xfrm>
                  <a:off x="4062986" y="5408728"/>
                  <a:ext cx="3105244" cy="49244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600" dirty="0"/>
                    <a:t>argmin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it-IT" sz="2600" b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sz="2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𝜱</m:t>
                              </m:r>
                              <m:r>
                                <a:rPr lang="it-IT" sz="2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  <m:sub>
                          <m:r>
                            <a:rPr lang="it-IT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D2953CFA-D542-8484-2314-E0EEF3B72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2986" y="5408728"/>
                  <a:ext cx="3105244" cy="492443"/>
                </a:xfrm>
                <a:prstGeom prst="rect">
                  <a:avLst/>
                </a:prstGeom>
                <a:blipFill>
                  <a:blip r:embed="rId5"/>
                  <a:stretch>
                    <a:fillRect l="-3529" t="-9877" b="-320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4EABD935-8E3B-2F3B-29AB-25B2F69EB7EE}"/>
                </a:ext>
              </a:extLst>
            </p:cNvPr>
            <p:cNvSpPr txBox="1"/>
            <p:nvPr/>
          </p:nvSpPr>
          <p:spPr>
            <a:xfrm>
              <a:off x="4457060" y="5725832"/>
              <a:ext cx="363418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600" i="1" dirty="0"/>
                <a:t>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A16E5AA-5360-B89F-8019-90EE58B6AC5D}"/>
                  </a:ext>
                </a:extLst>
              </p:cNvPr>
              <p:cNvSpPr txBox="1"/>
              <p:nvPr/>
            </p:nvSpPr>
            <p:spPr>
              <a:xfrm>
                <a:off x="702579" y="2304598"/>
                <a:ext cx="9232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0A16E5AA-5360-B89F-8019-90EE58B6A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9" y="2304598"/>
                <a:ext cx="92320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A1B06A-B985-9411-A372-4356F94D74BC}"/>
              </a:ext>
            </a:extLst>
          </p:cNvPr>
          <p:cNvSpPr txBox="1"/>
          <p:nvPr/>
        </p:nvSpPr>
        <p:spPr>
          <a:xfrm>
            <a:off x="4874457" y="2323302"/>
            <a:ext cx="613244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each component of the error is squared</a:t>
            </a:r>
          </a:p>
        </p:txBody>
      </p:sp>
    </p:spTree>
    <p:extLst>
      <p:ext uri="{BB962C8B-B14F-4D97-AF65-F5344CB8AC3E}">
        <p14:creationId xmlns:p14="http://schemas.microsoft.com/office/powerpoint/2010/main" val="381918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F582B-933B-72D9-DC0E-5004A2753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3AB53-9E6E-577B-CDC5-DF0F7C47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856497"/>
            <a:ext cx="10515600" cy="1325563"/>
          </a:xfrm>
        </p:spPr>
        <p:txBody>
          <a:bodyPr/>
          <a:lstStyle/>
          <a:p>
            <a:r>
              <a:rPr lang="it-IT" dirty="0"/>
              <a:t>The Gibbs </a:t>
            </a:r>
            <a:r>
              <a:rPr lang="it-IT" dirty="0" err="1"/>
              <a:t>phenomenon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E844BA-0EED-DAAB-1CCE-44FCC993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182060"/>
            <a:ext cx="5224671" cy="296273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600" dirty="0"/>
              <a:t>The Gibbs phenomenon is the oscillatory behavior of the Fourier series that produces large peaks around a jump discontinuity which overshoot and undershoot the function values</a:t>
            </a:r>
            <a:endParaRPr lang="it-IT" sz="2600" dirty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BB48188E-FF9A-5D45-C8B8-98E580041B8D}"/>
              </a:ext>
            </a:extLst>
          </p:cNvPr>
          <p:cNvGrpSpPr/>
          <p:nvPr/>
        </p:nvGrpSpPr>
        <p:grpSpPr>
          <a:xfrm>
            <a:off x="6463301" y="1038829"/>
            <a:ext cx="5417349" cy="2880561"/>
            <a:chOff x="6195317" y="1243732"/>
            <a:chExt cx="4890499" cy="2529998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6633C976-3409-4BB5-AD62-353668541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5317" y="1243732"/>
              <a:ext cx="4890499" cy="2529998"/>
            </a:xfrm>
            <a:prstGeom prst="rect">
              <a:avLst/>
            </a:prstGeom>
          </p:spPr>
        </p:pic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BE3A9938-D319-B374-CB7A-7C669ED62C19}"/>
                </a:ext>
              </a:extLst>
            </p:cNvPr>
            <p:cNvSpPr/>
            <p:nvPr/>
          </p:nvSpPr>
          <p:spPr>
            <a:xfrm>
              <a:off x="7166112" y="1361661"/>
              <a:ext cx="626091" cy="47707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Immagine 9">
            <a:extLst>
              <a:ext uri="{FF2B5EF4-FFF2-40B4-BE49-F238E27FC236}">
                <a16:creationId xmlns:a16="http://schemas.microsoft.com/office/drawing/2014/main" id="{524C76E2-2615-7F58-9890-6459863E3C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850" t="4627" r="27323" b="5804"/>
          <a:stretch/>
        </p:blipFill>
        <p:spPr>
          <a:xfrm>
            <a:off x="7354584" y="2850470"/>
            <a:ext cx="4526066" cy="3785263"/>
          </a:xfrm>
          <a:prstGeom prst="ellipse">
            <a:avLst/>
          </a:prstGeom>
          <a:ln w="28575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8B71B5CA-D7A1-3602-79A9-9A2ED49E7458}"/>
              </a:ext>
            </a:extLst>
          </p:cNvPr>
          <p:cNvCxnSpPr>
            <a:cxnSpLocks/>
          </p:cNvCxnSpPr>
          <p:nvPr/>
        </p:nvCxnSpPr>
        <p:spPr>
          <a:xfrm>
            <a:off x="8060635" y="1768488"/>
            <a:ext cx="536713" cy="11760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8D9997-D899-E03D-1519-AB5531B6F5F1}"/>
                  </a:ext>
                </a:extLst>
              </p:cNvPr>
              <p:cNvSpPr txBox="1"/>
              <p:nvPr/>
            </p:nvSpPr>
            <p:spPr>
              <a:xfrm>
                <a:off x="609598" y="4803211"/>
                <a:ext cx="5486401" cy="13135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600" dirty="0"/>
                  <a:t>As the number of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600" dirty="0"/>
                  <a:t> grows, the wiggles get pushed closer and closer to the discontinuity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C08D9997-D899-E03D-1519-AB5531B6F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8" y="4803211"/>
                <a:ext cx="5486401" cy="1313501"/>
              </a:xfrm>
              <a:prstGeom prst="rect">
                <a:avLst/>
              </a:prstGeom>
              <a:blipFill>
                <a:blip r:embed="rId5"/>
                <a:stretch>
                  <a:fillRect l="-2000" t="-2326" r="-2667" b="-1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EBA7C5D4-62C7-CBD0-AEEF-21619B3896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930" t="8010" r="20399" b="42028"/>
          <a:stretch>
            <a:fillRect/>
          </a:stretch>
        </p:blipFill>
        <p:spPr>
          <a:xfrm>
            <a:off x="3221933" y="5713419"/>
            <a:ext cx="2677072" cy="92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0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olo 4">
                <a:extLst>
                  <a:ext uri="{FF2B5EF4-FFF2-40B4-BE49-F238E27FC236}">
                    <a16:creationId xmlns:a16="http://schemas.microsoft.com/office/drawing/2014/main" id="{EA14AAD8-B059-DCBC-FB0A-85078FED34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19539" y="163171"/>
                <a:ext cx="10515600" cy="1325563"/>
              </a:xfrm>
            </p:spPr>
            <p:txBody>
              <a:bodyPr/>
              <a:lstStyle/>
              <a:p>
                <a:r>
                  <a:rPr lang="it-IT" dirty="0"/>
                  <a:t>Why use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Fourier </a:t>
                </a:r>
                <a:r>
                  <a:rPr lang="it-IT" dirty="0" err="1"/>
                  <a:t>transform</a:t>
                </a:r>
                <a:r>
                  <a:rPr lang="it-IT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itolo 4">
                <a:extLst>
                  <a:ext uri="{FF2B5EF4-FFF2-40B4-BE49-F238E27FC236}">
                    <a16:creationId xmlns:a16="http://schemas.microsoft.com/office/drawing/2014/main" id="{EA14AAD8-B059-DCBC-FB0A-85078FED3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9539" y="163171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745F82BE-03AD-2CCF-4FB7-4D7C9BA175AA}"/>
              </a:ext>
            </a:extLst>
          </p:cNvPr>
          <p:cNvSpPr/>
          <p:nvPr/>
        </p:nvSpPr>
        <p:spPr>
          <a:xfrm>
            <a:off x="-102705" y="6007748"/>
            <a:ext cx="12526617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A2DA55-8681-475F-DEA8-525D609889AF}"/>
              </a:ext>
            </a:extLst>
          </p:cNvPr>
          <p:cNvSpPr txBox="1"/>
          <p:nvPr/>
        </p:nvSpPr>
        <p:spPr>
          <a:xfrm>
            <a:off x="720585" y="1293212"/>
            <a:ext cx="8886255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An evident reduction in the Gibbs phenomenon</a:t>
            </a:r>
          </a:p>
        </p:txBody>
      </p:sp>
      <p:pic>
        <p:nvPicPr>
          <p:cNvPr id="5" name="Segnaposto contenuto 23">
            <a:extLst>
              <a:ext uri="{FF2B5EF4-FFF2-40B4-BE49-F238E27FC236}">
                <a16:creationId xmlns:a16="http://schemas.microsoft.com/office/drawing/2014/main" id="{B27DDBB4-DE1C-5A36-2F89-140ADCBF4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29292" y="1954873"/>
            <a:ext cx="8533416" cy="4413534"/>
          </a:xfrm>
        </p:spPr>
      </p:pic>
    </p:spTree>
    <p:extLst>
      <p:ext uri="{BB962C8B-B14F-4D97-AF65-F5344CB8AC3E}">
        <p14:creationId xmlns:p14="http://schemas.microsoft.com/office/powerpoint/2010/main" val="65291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BEB3C-6E5B-8869-3759-E89C65B3F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olo 4">
                <a:extLst>
                  <a:ext uri="{FF2B5EF4-FFF2-40B4-BE49-F238E27FC236}">
                    <a16:creationId xmlns:a16="http://schemas.microsoft.com/office/drawing/2014/main" id="{0B766CBE-470A-562F-9426-4A6F3572C9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19539" y="163171"/>
                <a:ext cx="10515600" cy="1325563"/>
              </a:xfrm>
            </p:spPr>
            <p:txBody>
              <a:bodyPr/>
              <a:lstStyle/>
              <a:p>
                <a:r>
                  <a:rPr lang="it-IT" dirty="0"/>
                  <a:t>Why use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 Fourier </a:t>
                </a:r>
                <a:r>
                  <a:rPr lang="it-IT" dirty="0" err="1"/>
                  <a:t>transform</a:t>
                </a:r>
                <a:r>
                  <a:rPr lang="it-IT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itolo 4">
                <a:extLst>
                  <a:ext uri="{FF2B5EF4-FFF2-40B4-BE49-F238E27FC236}">
                    <a16:creationId xmlns:a16="http://schemas.microsoft.com/office/drawing/2014/main" id="{0B766CBE-470A-562F-9426-4A6F3572C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9539" y="163171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47424861-9832-BEFF-C93C-47D0DE41575F}"/>
              </a:ext>
            </a:extLst>
          </p:cNvPr>
          <p:cNvSpPr/>
          <p:nvPr/>
        </p:nvSpPr>
        <p:spPr>
          <a:xfrm>
            <a:off x="-102705" y="6007748"/>
            <a:ext cx="12526617" cy="4924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8479D0A-573D-53C6-64E2-8D70299B7080}"/>
              </a:ext>
            </a:extLst>
          </p:cNvPr>
          <p:cNvSpPr txBox="1"/>
          <p:nvPr/>
        </p:nvSpPr>
        <p:spPr>
          <a:xfrm>
            <a:off x="700372" y="1334475"/>
            <a:ext cx="1042449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An improved signal stability and greater robustness to impulsive noise</a:t>
            </a:r>
          </a:p>
        </p:txBody>
      </p:sp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16947D39-CA51-173F-5C06-BC2AB4E8C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5367" y="2124007"/>
            <a:ext cx="8161876" cy="4351337"/>
          </a:xfrm>
        </p:spPr>
      </p:pic>
    </p:spTree>
    <p:extLst>
      <p:ext uri="{BB962C8B-B14F-4D97-AF65-F5344CB8AC3E}">
        <p14:creationId xmlns:p14="http://schemas.microsoft.com/office/powerpoint/2010/main" val="3700007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3035</TotalTime>
  <Words>661</Words>
  <Application>Microsoft Office PowerPoint</Application>
  <PresentationFormat>Widescreen</PresentationFormat>
  <Paragraphs>183</Paragraphs>
  <Slides>17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Cambria Math</vt:lpstr>
      <vt:lpstr>Tema di Office</vt:lpstr>
      <vt:lpstr>Biomedical Signal Processing</vt:lpstr>
      <vt:lpstr>The main goal</vt:lpstr>
      <vt:lpstr>The problem</vt:lpstr>
      <vt:lpstr>The discrete Fourier series</vt:lpstr>
      <vt:lpstr>The traditional ℓ_2 Fourier transform and ℓ_1</vt:lpstr>
      <vt:lpstr>Some ℓ_2 problems</vt:lpstr>
      <vt:lpstr>The Gibbs phenomenon</vt:lpstr>
      <vt:lpstr>Why use the ℓ_1 Fourier transform </vt:lpstr>
      <vt:lpstr>Why use the ℓ_1 Fourier transform </vt:lpstr>
      <vt:lpstr>How to separate T-wave and QRS-complex?</vt:lpstr>
      <vt:lpstr>Some examples of T-wave detection</vt:lpstr>
      <vt:lpstr>ECG of a patient without heart disease</vt:lpstr>
      <vt:lpstr>ECG of a patient with random spike noise</vt:lpstr>
      <vt:lpstr>ECG of a patient with random spike noise</vt:lpstr>
      <vt:lpstr>ECG of a patient with ventricular hypertrophy</vt:lpstr>
      <vt:lpstr>ECG of a patient with Atrial fibrillation</vt:lpstr>
      <vt:lpstr>A summary on ℓ_1 and ℓ_2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Moretti</dc:creator>
  <cp:lastModifiedBy>Andrea Moretti</cp:lastModifiedBy>
  <cp:revision>214</cp:revision>
  <dcterms:created xsi:type="dcterms:W3CDTF">2023-12-02T09:03:14Z</dcterms:created>
  <dcterms:modified xsi:type="dcterms:W3CDTF">2025-06-15T09:02:06Z</dcterms:modified>
</cp:coreProperties>
</file>