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1"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סגנון בהיר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7AC3CCA-C797-4891-BE02-D94E43425B78}" styleName="סגנון ביניים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2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3B11076-A0D5-481E-A8E3-A9BF57CEA431}" type="datetimeFigureOut">
              <a:rPr lang="he-IL" smtClean="0"/>
              <a:t>ב'/אב/תש"ף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CD15D1F-D1C4-4CBC-8EEC-273B662A2E57}" type="slidenum">
              <a:rPr lang="he-IL" smtClean="0"/>
              <a:t>‹#›</a:t>
            </a:fld>
            <a:endParaRPr lang="he-IL"/>
          </a:p>
        </p:txBody>
      </p:sp>
    </p:spTree>
    <p:extLst>
      <p:ext uri="{BB962C8B-B14F-4D97-AF65-F5344CB8AC3E}">
        <p14:creationId xmlns:p14="http://schemas.microsoft.com/office/powerpoint/2010/main" val="265671406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Thursday, July 23,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1869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Thursday, July 23,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6183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Thursday, July 23,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6933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Thursday, July 23,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5117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Thursday, July 23,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6069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Thursday, July 23,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9789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Thursday, July 23,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52396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Thursday, July 23,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6548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Thursday, July 23,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8346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Thursday, July 23,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63767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Thursday, July 23,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2167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l="-28000" r="-28000"/>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Thursday, July 23,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81081302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8BFCC535-F368-497D-9E47-898F8F0D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6882A2BC-8781-4A0D-B637-B1F2FDBB6BE5}"/>
              </a:ext>
            </a:extLst>
          </p:cNvPr>
          <p:cNvPicPr>
            <a:picLocks noChangeAspect="1"/>
          </p:cNvPicPr>
          <p:nvPr/>
        </p:nvPicPr>
        <p:blipFill rotWithShape="1">
          <a:blip r:embed="rId2">
            <a:extLst>
              <a:ext uri="{28A0092B-C50C-407E-A947-70E740481C1C}">
                <a14:useLocalDpi xmlns:a14="http://schemas.microsoft.com/office/drawing/2010/main" val="0"/>
              </a:ext>
            </a:extLst>
          </a:blip>
          <a:srcRect t="10082" b="12288"/>
          <a:stretch/>
        </p:blipFill>
        <p:spPr>
          <a:xfrm>
            <a:off x="761119" y="2188386"/>
            <a:ext cx="10669761" cy="4520629"/>
          </a:xfrm>
          <a:prstGeom prst="rect">
            <a:avLst/>
          </a:prstGeom>
        </p:spPr>
      </p:pic>
      <p:sp>
        <p:nvSpPr>
          <p:cNvPr id="6" name="Rectangle 5">
            <a:extLst>
              <a:ext uri="{FF2B5EF4-FFF2-40B4-BE49-F238E27FC236}">
                <a16:creationId xmlns:a16="http://schemas.microsoft.com/office/drawing/2014/main" id="{24BB6FDD-B5F0-4F6B-8720-702DFCB956D7}"/>
              </a:ext>
            </a:extLst>
          </p:cNvPr>
          <p:cNvSpPr/>
          <p:nvPr/>
        </p:nvSpPr>
        <p:spPr>
          <a:xfrm>
            <a:off x="10398642" y="1334671"/>
            <a:ext cx="1190846" cy="206271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7" name="TextBox 6">
            <a:extLst>
              <a:ext uri="{FF2B5EF4-FFF2-40B4-BE49-F238E27FC236}">
                <a16:creationId xmlns:a16="http://schemas.microsoft.com/office/drawing/2014/main" id="{1BF3AFB0-027A-4B84-999E-1608E2EFFCB0}"/>
              </a:ext>
            </a:extLst>
          </p:cNvPr>
          <p:cNvSpPr txBox="1"/>
          <p:nvPr/>
        </p:nvSpPr>
        <p:spPr>
          <a:xfrm>
            <a:off x="832207" y="359596"/>
            <a:ext cx="10212511" cy="1323439"/>
          </a:xfrm>
          <a:prstGeom prst="rect">
            <a:avLst/>
          </a:prstGeom>
          <a:noFill/>
        </p:spPr>
        <p:txBody>
          <a:bodyPr wrap="square" rtlCol="0">
            <a:spAutoFit/>
          </a:bodyPr>
          <a:lstStyle/>
          <a:p>
            <a:pPr algn="ctr"/>
            <a:r>
              <a:rPr lang="en-US" sz="4000" b="1" i="1" u="sng" dirty="0">
                <a:latin typeface="Calibri" panose="020F0502020204030204" pitchFamily="34" charset="0"/>
                <a:cs typeface="Calibri" panose="020F0502020204030204" pitchFamily="34" charset="0"/>
              </a:rPr>
              <a:t>Data science project – apple store vs google store</a:t>
            </a:r>
            <a:endParaRPr lang="en-IL" sz="4000" b="1" i="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4541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מלבן 6">
            <a:extLst>
              <a:ext uri="{FF2B5EF4-FFF2-40B4-BE49-F238E27FC236}">
                <a16:creationId xmlns:a16="http://schemas.microsoft.com/office/drawing/2014/main" id="{5F90A2AB-0240-4404-BD9C-BB7540EF1964}"/>
              </a:ext>
            </a:extLst>
          </p:cNvPr>
          <p:cNvSpPr/>
          <p:nvPr/>
        </p:nvSpPr>
        <p:spPr>
          <a:xfrm>
            <a:off x="1371600" y="457200"/>
            <a:ext cx="4911393" cy="1556724"/>
          </a:xfrm>
          <a:prstGeom prst="rect">
            <a:avLst/>
          </a:prstGeom>
        </p:spPr>
        <p:txBody>
          <a:bodyPr vert="horz" lIns="0" tIns="0" rIns="0" bIns="0" rtlCol="0" anchor="b">
            <a:normAutofit/>
          </a:bodyPr>
          <a:lstStyle/>
          <a:p>
            <a:pPr>
              <a:lnSpc>
                <a:spcPct val="90000"/>
              </a:lnSpc>
              <a:spcBef>
                <a:spcPct val="0"/>
              </a:spcBef>
              <a:spcAft>
                <a:spcPts val="600"/>
              </a:spcAft>
            </a:pPr>
            <a:r>
              <a:rPr lang="en-US" sz="3600" b="1" cap="all" spc="700">
                <a:latin typeface="+mj-lt"/>
                <a:ea typeface="+mj-ea"/>
                <a:cs typeface="+mj-cs"/>
              </a:rPr>
              <a:t>Google play cleaning and EDA</a:t>
            </a:r>
          </a:p>
        </p:txBody>
      </p:sp>
      <p:sp>
        <p:nvSpPr>
          <p:cNvPr id="4" name="מלבן 3">
            <a:extLst>
              <a:ext uri="{FF2B5EF4-FFF2-40B4-BE49-F238E27FC236}">
                <a16:creationId xmlns:a16="http://schemas.microsoft.com/office/drawing/2014/main" id="{F409EFE2-08FB-46D7-B514-9F818D605CCE}"/>
              </a:ext>
            </a:extLst>
          </p:cNvPr>
          <p:cNvSpPr/>
          <p:nvPr/>
        </p:nvSpPr>
        <p:spPr>
          <a:xfrm>
            <a:off x="1371601" y="2345635"/>
            <a:ext cx="4911392" cy="3583940"/>
          </a:xfrm>
          <a:prstGeom prst="rect">
            <a:avLst/>
          </a:prstGeom>
        </p:spPr>
        <p:txBody>
          <a:bodyPr vert="horz" lIns="0" tIns="0" rIns="0" bIns="0" rtlCol="0" anchor="t">
            <a:normAutofit/>
          </a:bodyPr>
          <a:lstStyle/>
          <a:p>
            <a:pPr indent="-228600">
              <a:lnSpc>
                <a:spcPct val="120000"/>
              </a:lnSpc>
              <a:spcAft>
                <a:spcPts val="600"/>
              </a:spcAft>
              <a:buFont typeface="Arial" panose="020B0604020202020204" pitchFamily="34" charset="0"/>
              <a:buChar char="•"/>
            </a:pPr>
            <a:r>
              <a:rPr lang="en-US" sz="1600" dirty="0"/>
              <a:t>Based on the pair plots we conclude that free applications get higher ratings.</a:t>
            </a:r>
          </a:p>
          <a:p>
            <a:pPr indent="-228600">
              <a:lnSpc>
                <a:spcPct val="120000"/>
              </a:lnSpc>
              <a:spcAft>
                <a:spcPts val="600"/>
              </a:spcAft>
              <a:buFont typeface="Arial" panose="020B0604020202020204" pitchFamily="34" charset="0"/>
              <a:buChar char="•"/>
            </a:pPr>
            <a:r>
              <a:rPr lang="en-US" sz="1600" dirty="0"/>
              <a:t>Still, the overall distributions of ratings for free applications and paid applications respectively are highly similar.</a:t>
            </a:r>
          </a:p>
          <a:p>
            <a:pPr indent="-228600">
              <a:lnSpc>
                <a:spcPct val="120000"/>
              </a:lnSpc>
              <a:spcAft>
                <a:spcPts val="600"/>
              </a:spcAft>
              <a:buFont typeface="Arial" panose="020B0604020202020204" pitchFamily="34" charset="0"/>
              <a:buChar char="•"/>
            </a:pPr>
            <a:r>
              <a:rPr lang="en-US" sz="1600" dirty="0"/>
              <a:t>The same can be said for the overall distributions of sizes for free applications and paid applications.</a:t>
            </a:r>
          </a:p>
          <a:p>
            <a:pPr indent="-228600">
              <a:lnSpc>
                <a:spcPct val="120000"/>
              </a:lnSpc>
              <a:spcAft>
                <a:spcPts val="600"/>
              </a:spcAft>
              <a:buFont typeface="Arial" panose="020B0604020202020204" pitchFamily="34" charset="0"/>
              <a:buChar char="•"/>
            </a:pPr>
            <a:r>
              <a:rPr lang="en-US" sz="1600" dirty="0"/>
              <a:t>Meanwhile, although free applications have more installations then paid applications, paid applications received more reviews than free applications</a:t>
            </a:r>
          </a:p>
        </p:txBody>
      </p:sp>
      <p:pic>
        <p:nvPicPr>
          <p:cNvPr id="9" name="תמונה 8" descr="תמונה שמכילה שעון, ציור&#10;&#10;התיאור נוצר באופן אוטומטי">
            <a:extLst>
              <a:ext uri="{FF2B5EF4-FFF2-40B4-BE49-F238E27FC236}">
                <a16:creationId xmlns:a16="http://schemas.microsoft.com/office/drawing/2014/main" id="{531B3D73-BB29-495C-8486-A15A96722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639" y="529272"/>
            <a:ext cx="5090161" cy="5328231"/>
          </a:xfrm>
          <a:prstGeom prst="rect">
            <a:avLst/>
          </a:prstGeom>
        </p:spPr>
      </p:pic>
      <p:sp>
        <p:nvSpPr>
          <p:cNvPr id="20" name="Rectangle 19">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מלבן 9">
            <a:extLst>
              <a:ext uri="{FF2B5EF4-FFF2-40B4-BE49-F238E27FC236}">
                <a16:creationId xmlns:a16="http://schemas.microsoft.com/office/drawing/2014/main" id="{EC8FBC16-54A0-439B-BE3B-D4A7FC3E4C97}"/>
              </a:ext>
            </a:extLst>
          </p:cNvPr>
          <p:cNvSpPr/>
          <p:nvPr/>
        </p:nvSpPr>
        <p:spPr>
          <a:xfrm>
            <a:off x="5638800" y="5667486"/>
            <a:ext cx="6553196" cy="553998"/>
          </a:xfrm>
          <a:prstGeom prst="rect">
            <a:avLst/>
          </a:prstGeom>
        </p:spPr>
        <p:txBody>
          <a:bodyPr wrap="square">
            <a:spAutoFit/>
          </a:bodyPr>
          <a:lstStyle/>
          <a:p>
            <a:r>
              <a:rPr lang="he-IL" sz="1500" b="1" dirty="0"/>
              <a:t>The </a:t>
            </a:r>
            <a:r>
              <a:rPr lang="he-IL" sz="1500" b="1" dirty="0" err="1"/>
              <a:t>information</a:t>
            </a:r>
            <a:r>
              <a:rPr lang="he-IL" sz="1500" b="1" dirty="0"/>
              <a:t> </a:t>
            </a:r>
            <a:r>
              <a:rPr lang="he-IL" sz="1500" b="1" dirty="0" err="1"/>
              <a:t>we</a:t>
            </a:r>
            <a:r>
              <a:rPr lang="he-IL" sz="1500" b="1" dirty="0"/>
              <a:t> </a:t>
            </a:r>
            <a:r>
              <a:rPr lang="he-IL" sz="1500" b="1" dirty="0" err="1"/>
              <a:t>got</a:t>
            </a:r>
            <a:r>
              <a:rPr lang="he-IL" sz="1500" b="1" dirty="0"/>
              <a:t> </a:t>
            </a:r>
            <a:r>
              <a:rPr lang="he-IL" sz="1500" b="1" dirty="0" err="1"/>
              <a:t>from</a:t>
            </a:r>
            <a:r>
              <a:rPr lang="he-IL" sz="1500" b="1" dirty="0"/>
              <a:t> the </a:t>
            </a:r>
            <a:r>
              <a:rPr lang="he-IL" sz="1500" b="1" dirty="0" err="1"/>
              <a:t>previous</a:t>
            </a:r>
            <a:r>
              <a:rPr lang="he-IL" sz="1500" b="1" dirty="0"/>
              <a:t> </a:t>
            </a:r>
            <a:r>
              <a:rPr lang="he-IL" sz="1500" b="1" dirty="0" err="1"/>
              <a:t>plot</a:t>
            </a:r>
            <a:r>
              <a:rPr lang="he-IL" sz="1500" b="1" dirty="0"/>
              <a:t>(</a:t>
            </a:r>
            <a:r>
              <a:rPr lang="he-IL" sz="1500" b="1" dirty="0" err="1"/>
              <a:t>price</a:t>
            </a:r>
            <a:r>
              <a:rPr lang="he-IL" sz="1500" b="1" dirty="0"/>
              <a:t> </a:t>
            </a:r>
            <a:r>
              <a:rPr lang="he-IL" sz="1500" b="1" dirty="0" err="1"/>
              <a:t>has</a:t>
            </a:r>
            <a:r>
              <a:rPr lang="he-IL" sz="1500" b="1" dirty="0"/>
              <a:t> a </a:t>
            </a:r>
            <a:r>
              <a:rPr lang="he-IL" sz="1500" b="1" dirty="0" err="1"/>
              <a:t>negetive</a:t>
            </a:r>
            <a:r>
              <a:rPr lang="he-IL" sz="1500" b="1" dirty="0"/>
              <a:t> </a:t>
            </a:r>
            <a:r>
              <a:rPr lang="he-IL" sz="1500" b="1" dirty="0" err="1"/>
              <a:t>affect</a:t>
            </a:r>
            <a:r>
              <a:rPr lang="he-IL" sz="1500" b="1" dirty="0"/>
              <a:t> </a:t>
            </a:r>
            <a:r>
              <a:rPr lang="he-IL" sz="1500" b="1" dirty="0" err="1"/>
              <a:t>on</a:t>
            </a:r>
            <a:r>
              <a:rPr lang="he-IL" sz="1500" b="1" dirty="0"/>
              <a:t> </a:t>
            </a:r>
            <a:r>
              <a:rPr lang="he-IL" sz="1500" b="1" dirty="0" err="1"/>
              <a:t>popularity</a:t>
            </a:r>
            <a:r>
              <a:rPr lang="he-IL" sz="1500" b="1" dirty="0"/>
              <a:t>) can </a:t>
            </a:r>
            <a:r>
              <a:rPr lang="he-IL" sz="1500" b="1" dirty="0" err="1"/>
              <a:t>explain</a:t>
            </a:r>
            <a:r>
              <a:rPr lang="he-IL" sz="1500" b="1" dirty="0"/>
              <a:t> </a:t>
            </a:r>
            <a:r>
              <a:rPr lang="he-IL" sz="1500" b="1" dirty="0" err="1"/>
              <a:t>why</a:t>
            </a:r>
            <a:r>
              <a:rPr lang="he-IL" sz="1500" b="1" dirty="0"/>
              <a:t> </a:t>
            </a:r>
            <a:r>
              <a:rPr lang="he-IL" sz="1500" b="1" dirty="0" err="1"/>
              <a:t>there</a:t>
            </a:r>
            <a:r>
              <a:rPr lang="he-IL" sz="1500" b="1" dirty="0"/>
              <a:t> are </a:t>
            </a:r>
            <a:r>
              <a:rPr lang="he-IL" sz="1500" b="1" dirty="0" err="1"/>
              <a:t>so</a:t>
            </a:r>
            <a:r>
              <a:rPr lang="he-IL" sz="1500" b="1" dirty="0"/>
              <a:t> </a:t>
            </a:r>
            <a:r>
              <a:rPr lang="he-IL" sz="1500" b="1" dirty="0" err="1"/>
              <a:t>few</a:t>
            </a:r>
            <a:r>
              <a:rPr lang="he-IL" sz="1500" b="1" dirty="0"/>
              <a:t> </a:t>
            </a:r>
            <a:r>
              <a:rPr lang="he-IL" sz="1500" b="1" dirty="0" err="1"/>
              <a:t>paid</a:t>
            </a:r>
            <a:r>
              <a:rPr lang="he-IL" sz="1500" b="1" dirty="0"/>
              <a:t> </a:t>
            </a:r>
            <a:r>
              <a:rPr lang="he-IL" sz="1500" b="1" dirty="0" err="1"/>
              <a:t>apps</a:t>
            </a:r>
            <a:r>
              <a:rPr lang="he-IL" sz="1500" b="1" dirty="0"/>
              <a:t>.</a:t>
            </a:r>
          </a:p>
        </p:txBody>
      </p:sp>
    </p:spTree>
    <p:extLst>
      <p:ext uri="{BB962C8B-B14F-4D97-AF65-F5344CB8AC3E}">
        <p14:creationId xmlns:p14="http://schemas.microsoft.com/office/powerpoint/2010/main" val="380707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A132FCB-B5B4-417C-9E11-9813E1104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7614F1-58A8-4F51-BE9E-460C2D12B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88577" y="1839884"/>
            <a:ext cx="8203421" cy="5017687"/>
          </a:xfrm>
          <a:prstGeom prst="rect">
            <a:avLst/>
          </a:prstGeom>
          <a:gradFill>
            <a:gsLst>
              <a:gs pos="0">
                <a:schemeClr val="accent5">
                  <a:alpha val="92000"/>
                </a:schemeClr>
              </a:gs>
              <a:gs pos="100000">
                <a:schemeClr val="accent2"/>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A949972-ABE9-4305-8999-ABC76BCA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0">
                <a:schemeClr val="accent5">
                  <a:alpha val="3000"/>
                </a:schemeClr>
              </a:gs>
              <a:gs pos="100000">
                <a:schemeClr val="accent6">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תמונה 2" descr="תמונה שמכילה טקסט&#10;&#10;התיאור נוצר באופן אוטומטי">
            <a:extLst>
              <a:ext uri="{FF2B5EF4-FFF2-40B4-BE49-F238E27FC236}">
                <a16:creationId xmlns:a16="http://schemas.microsoft.com/office/drawing/2014/main" id="{36CEEBC0-6E50-44AE-AF34-22FF8003E361}"/>
              </a:ext>
            </a:extLst>
          </p:cNvPr>
          <p:cNvPicPr>
            <a:picLocks noChangeAspect="1"/>
          </p:cNvPicPr>
          <p:nvPr/>
        </p:nvPicPr>
        <p:blipFill rotWithShape="1">
          <a:blip r:embed="rId2">
            <a:extLst>
              <a:ext uri="{28A0092B-C50C-407E-A947-70E740481C1C}">
                <a14:useLocalDpi xmlns:a14="http://schemas.microsoft.com/office/drawing/2010/main" val="0"/>
              </a:ext>
            </a:extLst>
          </a:blip>
          <a:srcRect r="858" b="-1"/>
          <a:stretch/>
        </p:blipFill>
        <p:spPr>
          <a:xfrm>
            <a:off x="457200" y="457200"/>
            <a:ext cx="11277600" cy="5943600"/>
          </a:xfrm>
          <a:prstGeom prst="rect">
            <a:avLst/>
          </a:prstGeom>
        </p:spPr>
      </p:pic>
    </p:spTree>
    <p:extLst>
      <p:ext uri="{BB962C8B-B14F-4D97-AF65-F5344CB8AC3E}">
        <p14:creationId xmlns:p14="http://schemas.microsoft.com/office/powerpoint/2010/main" val="395248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AEC9607-0245-4C79-B018-C59FEE8CD850}"/>
              </a:ext>
            </a:extLst>
          </p:cNvPr>
          <p:cNvSpPr/>
          <p:nvPr/>
        </p:nvSpPr>
        <p:spPr>
          <a:xfrm>
            <a:off x="621792" y="480167"/>
            <a:ext cx="6352032" cy="630942"/>
          </a:xfrm>
          <a:prstGeom prst="rect">
            <a:avLst/>
          </a:prstGeom>
        </p:spPr>
        <p:txBody>
          <a:bodyPr wrap="square">
            <a:spAutoFit/>
          </a:bodyPr>
          <a:lstStyle/>
          <a:p>
            <a:r>
              <a:rPr lang="en-US" sz="3500" b="1" dirty="0"/>
              <a:t>App store</a:t>
            </a:r>
            <a:endParaRPr lang="he-IL" sz="3500" b="1" dirty="0"/>
          </a:p>
        </p:txBody>
      </p:sp>
      <p:sp>
        <p:nvSpPr>
          <p:cNvPr id="3" name="מלבן 2">
            <a:extLst>
              <a:ext uri="{FF2B5EF4-FFF2-40B4-BE49-F238E27FC236}">
                <a16:creationId xmlns:a16="http://schemas.microsoft.com/office/drawing/2014/main" id="{F43AC390-A007-4E43-B280-44FD5C200E1A}"/>
              </a:ext>
            </a:extLst>
          </p:cNvPr>
          <p:cNvSpPr/>
          <p:nvPr/>
        </p:nvSpPr>
        <p:spPr>
          <a:xfrm>
            <a:off x="621792" y="1069771"/>
            <a:ext cx="7363968" cy="369332"/>
          </a:xfrm>
          <a:prstGeom prst="rect">
            <a:avLst/>
          </a:prstGeom>
        </p:spPr>
        <p:txBody>
          <a:bodyPr wrap="square">
            <a:spAutoFit/>
          </a:bodyPr>
          <a:lstStyle/>
          <a:p>
            <a:r>
              <a:rPr lang="en-US" dirty="0">
                <a:solidFill>
                  <a:srgbClr val="000000"/>
                </a:solidFill>
                <a:latin typeface="Helvetica Neue"/>
              </a:rPr>
              <a:t>Our main question is </a:t>
            </a:r>
            <a:r>
              <a:rPr lang="en-US" b="1" dirty="0">
                <a:solidFill>
                  <a:srgbClr val="000000"/>
                </a:solidFill>
                <a:latin typeface="Helvetica Neue"/>
              </a:rPr>
              <a:t>"Can I predict my application ratings?"</a:t>
            </a:r>
            <a:endParaRPr lang="he-IL" dirty="0"/>
          </a:p>
        </p:txBody>
      </p:sp>
      <p:sp>
        <p:nvSpPr>
          <p:cNvPr id="4" name="מלבן 3">
            <a:extLst>
              <a:ext uri="{FF2B5EF4-FFF2-40B4-BE49-F238E27FC236}">
                <a16:creationId xmlns:a16="http://schemas.microsoft.com/office/drawing/2014/main" id="{2183708E-80B2-4C0D-B932-BAEEA6585331}"/>
              </a:ext>
            </a:extLst>
          </p:cNvPr>
          <p:cNvSpPr/>
          <p:nvPr/>
        </p:nvSpPr>
        <p:spPr>
          <a:xfrm>
            <a:off x="304800" y="1551653"/>
            <a:ext cx="8839200" cy="1200329"/>
          </a:xfrm>
          <a:prstGeom prst="rect">
            <a:avLst/>
          </a:prstGeom>
        </p:spPr>
        <p:txBody>
          <a:bodyPr wrap="square">
            <a:spAutoFit/>
          </a:bodyPr>
          <a:lstStyle/>
          <a:p>
            <a:r>
              <a:rPr lang="en-US" dirty="0">
                <a:solidFill>
                  <a:srgbClr val="000000"/>
                </a:solidFill>
                <a:latin typeface="Helvetica Neue"/>
              </a:rPr>
              <a:t>The k-nearest neighbors' algorithm is based around the idea of predicting unknown values by matching them with the most similar known values. To make a prediction for a new data point, the algorithm finds the closest data points in the training dataset — its "nearest neighbors". (As we learn in class)</a:t>
            </a:r>
            <a:endParaRPr lang="he-IL" dirty="0"/>
          </a:p>
        </p:txBody>
      </p:sp>
      <p:sp>
        <p:nvSpPr>
          <p:cNvPr id="8" name="מלבן 7">
            <a:extLst>
              <a:ext uri="{FF2B5EF4-FFF2-40B4-BE49-F238E27FC236}">
                <a16:creationId xmlns:a16="http://schemas.microsoft.com/office/drawing/2014/main" id="{FF75FC70-791E-42CD-BC35-99C442F35B1B}"/>
              </a:ext>
            </a:extLst>
          </p:cNvPr>
          <p:cNvSpPr/>
          <p:nvPr/>
        </p:nvSpPr>
        <p:spPr>
          <a:xfrm>
            <a:off x="329184" y="2622078"/>
            <a:ext cx="7949184" cy="2308324"/>
          </a:xfrm>
          <a:prstGeom prst="rect">
            <a:avLst/>
          </a:prstGeom>
        </p:spPr>
        <p:txBody>
          <a:bodyPr wrap="square">
            <a:spAutoFit/>
          </a:bodyPr>
          <a:lstStyle/>
          <a:p>
            <a:r>
              <a:rPr lang="he-IL" b="1" dirty="0"/>
              <a:t>- The R^2 </a:t>
            </a:r>
            <a:r>
              <a:rPr lang="he-IL" b="1" dirty="0" err="1"/>
              <a:t>score</a:t>
            </a:r>
            <a:r>
              <a:rPr lang="he-IL" b="1" dirty="0"/>
              <a:t> that specifies the goodness </a:t>
            </a:r>
            <a:r>
              <a:rPr lang="he-IL" b="1" dirty="0" err="1"/>
              <a:t>of</a:t>
            </a:r>
            <a:r>
              <a:rPr lang="he-IL" b="1" dirty="0"/>
              <a:t> </a:t>
            </a:r>
            <a:r>
              <a:rPr lang="he-IL" b="1" dirty="0" err="1"/>
              <a:t>fit</a:t>
            </a:r>
            <a:r>
              <a:rPr lang="he-IL" b="1" dirty="0"/>
              <a:t> </a:t>
            </a:r>
            <a:r>
              <a:rPr lang="he-IL" b="1" dirty="0" err="1"/>
              <a:t>of</a:t>
            </a:r>
            <a:r>
              <a:rPr lang="he-IL" b="1" dirty="0"/>
              <a:t> the </a:t>
            </a:r>
            <a:r>
              <a:rPr lang="he-IL" b="1" dirty="0" err="1"/>
              <a:t>underlying</a:t>
            </a:r>
            <a:r>
              <a:rPr lang="he-IL" b="1" dirty="0"/>
              <a:t> regression </a:t>
            </a:r>
            <a:r>
              <a:rPr lang="he-IL" b="1" dirty="0" err="1"/>
              <a:t>model</a:t>
            </a:r>
            <a:r>
              <a:rPr lang="he-IL" b="1" dirty="0"/>
              <a:t> </a:t>
            </a:r>
            <a:r>
              <a:rPr lang="he-IL" b="1" dirty="0" err="1"/>
              <a:t>to</a:t>
            </a:r>
            <a:r>
              <a:rPr lang="he-IL" b="1" dirty="0"/>
              <a:t> the </a:t>
            </a:r>
            <a:r>
              <a:rPr lang="he-IL" b="1" dirty="0" err="1"/>
              <a:t>test</a:t>
            </a:r>
            <a:r>
              <a:rPr lang="he-IL" b="1" dirty="0"/>
              <a:t> </a:t>
            </a:r>
            <a:r>
              <a:rPr lang="he-IL" b="1" dirty="0" err="1"/>
              <a:t>data</a:t>
            </a:r>
            <a:r>
              <a:rPr lang="he-IL" b="1" dirty="0"/>
              <a:t>.</a:t>
            </a:r>
          </a:p>
          <a:p>
            <a:r>
              <a:rPr lang="he-IL" b="1" dirty="0"/>
              <a:t>- </a:t>
            </a:r>
            <a:r>
              <a:rPr lang="he-IL" b="1" dirty="0" err="1"/>
              <a:t>We</a:t>
            </a:r>
            <a:r>
              <a:rPr lang="he-IL" b="1" dirty="0"/>
              <a:t> can see that the </a:t>
            </a:r>
            <a:r>
              <a:rPr lang="he-IL" b="1" dirty="0" err="1"/>
              <a:t>score</a:t>
            </a:r>
            <a:r>
              <a:rPr lang="he-IL" b="1" dirty="0"/>
              <a:t> is </a:t>
            </a:r>
            <a:r>
              <a:rPr lang="he-IL" b="1" dirty="0" err="1"/>
              <a:t>high</a:t>
            </a:r>
            <a:r>
              <a:rPr lang="he-IL" b="1" dirty="0"/>
              <a:t>, that </a:t>
            </a:r>
            <a:r>
              <a:rPr lang="he-IL" b="1" dirty="0" err="1"/>
              <a:t>mean</a:t>
            </a:r>
            <a:r>
              <a:rPr lang="he-IL" b="1" dirty="0"/>
              <a:t> </a:t>
            </a:r>
            <a:r>
              <a:rPr lang="he-IL" b="1" dirty="0" err="1"/>
              <a:t>this</a:t>
            </a:r>
            <a:r>
              <a:rPr lang="he-IL" b="1" dirty="0"/>
              <a:t> </a:t>
            </a:r>
            <a:r>
              <a:rPr lang="he-IL" b="1" dirty="0" err="1"/>
              <a:t>model</a:t>
            </a:r>
            <a:r>
              <a:rPr lang="he-IL" b="1" dirty="0"/>
              <a:t> can </a:t>
            </a:r>
            <a:r>
              <a:rPr lang="he-IL" b="1" dirty="0" err="1"/>
              <a:t>predict</a:t>
            </a:r>
            <a:r>
              <a:rPr lang="he-IL" b="1" dirty="0"/>
              <a:t> </a:t>
            </a:r>
            <a:r>
              <a:rPr lang="he-IL" b="1" dirty="0" err="1"/>
              <a:t>rating</a:t>
            </a:r>
            <a:r>
              <a:rPr lang="he-IL" b="1" dirty="0"/>
              <a:t>(y) in a </a:t>
            </a:r>
            <a:r>
              <a:rPr lang="he-IL" b="1" dirty="0" err="1"/>
              <a:t>very</a:t>
            </a:r>
            <a:r>
              <a:rPr lang="he-IL" b="1" dirty="0"/>
              <a:t> </a:t>
            </a:r>
            <a:r>
              <a:rPr lang="he-IL" b="1" dirty="0" err="1"/>
              <a:t>good</a:t>
            </a:r>
            <a:r>
              <a:rPr lang="he-IL" b="1" dirty="0"/>
              <a:t> </a:t>
            </a:r>
            <a:r>
              <a:rPr lang="he-IL" b="1" dirty="0" err="1"/>
              <a:t>way</a:t>
            </a:r>
            <a:r>
              <a:rPr lang="he-IL" b="1" dirty="0"/>
              <a:t>.</a:t>
            </a:r>
          </a:p>
          <a:p>
            <a:r>
              <a:rPr lang="he-IL" b="1" dirty="0" err="1"/>
              <a:t>now</a:t>
            </a:r>
            <a:r>
              <a:rPr lang="he-IL" b="1" dirty="0"/>
              <a:t> </a:t>
            </a:r>
            <a:r>
              <a:rPr lang="he-IL" b="1" dirty="0" err="1"/>
              <a:t>on</a:t>
            </a:r>
            <a:r>
              <a:rPr lang="he-IL" b="1" dirty="0"/>
              <a:t> </a:t>
            </a:r>
            <a:r>
              <a:rPr lang="he-IL" b="1" dirty="0" err="1"/>
              <a:t>this</a:t>
            </a:r>
            <a:r>
              <a:rPr lang="he-IL" b="1" dirty="0"/>
              <a:t> </a:t>
            </a:r>
            <a:r>
              <a:rPr lang="he-IL" b="1" dirty="0" err="1"/>
              <a:t>Machine</a:t>
            </a:r>
            <a:r>
              <a:rPr lang="he-IL" b="1" dirty="0"/>
              <a:t> </a:t>
            </a:r>
            <a:r>
              <a:rPr lang="he-IL" b="1" dirty="0" err="1"/>
              <a:t>learning</a:t>
            </a:r>
            <a:r>
              <a:rPr lang="he-IL" b="1" dirty="0"/>
              <a:t> </a:t>
            </a:r>
            <a:r>
              <a:rPr lang="he-IL" b="1" dirty="0" err="1"/>
              <a:t>chapter</a:t>
            </a:r>
            <a:r>
              <a:rPr lang="he-IL" b="1" dirty="0"/>
              <a:t>, </a:t>
            </a:r>
            <a:r>
              <a:rPr lang="he-IL" b="1" dirty="0" err="1"/>
              <a:t>we</a:t>
            </a:r>
            <a:r>
              <a:rPr lang="he-IL" b="1" dirty="0"/>
              <a:t> can </a:t>
            </a:r>
            <a:r>
              <a:rPr lang="he-IL" b="1" dirty="0" err="1"/>
              <a:t>try</a:t>
            </a:r>
            <a:r>
              <a:rPr lang="he-IL" b="1" dirty="0"/>
              <a:t> </a:t>
            </a:r>
            <a:r>
              <a:rPr lang="he-IL" b="1" dirty="0" err="1"/>
              <a:t>and</a:t>
            </a:r>
            <a:r>
              <a:rPr lang="he-IL" b="1" dirty="0"/>
              <a:t> </a:t>
            </a:r>
            <a:r>
              <a:rPr lang="he-IL" b="1" dirty="0" err="1"/>
              <a:t>guess</a:t>
            </a:r>
            <a:r>
              <a:rPr lang="he-IL" b="1" dirty="0"/>
              <a:t> the </a:t>
            </a:r>
            <a:r>
              <a:rPr lang="he-IL" b="1" dirty="0" err="1"/>
              <a:t>Rating</a:t>
            </a:r>
            <a:r>
              <a:rPr lang="he-IL" b="1" dirty="0"/>
              <a:t> </a:t>
            </a:r>
            <a:r>
              <a:rPr lang="he-IL" b="1" dirty="0" err="1"/>
              <a:t>of</a:t>
            </a:r>
            <a:r>
              <a:rPr lang="he-IL" b="1" dirty="0"/>
              <a:t> the </a:t>
            </a:r>
            <a:r>
              <a:rPr lang="he-IL" b="1" dirty="0" err="1"/>
              <a:t>application</a:t>
            </a:r>
            <a:r>
              <a:rPr lang="he-IL" b="1" dirty="0"/>
              <a:t> </a:t>
            </a:r>
            <a:r>
              <a:rPr lang="he-IL" b="1" dirty="0" err="1"/>
              <a:t>before</a:t>
            </a:r>
            <a:r>
              <a:rPr lang="he-IL" b="1" dirty="0"/>
              <a:t> </a:t>
            </a:r>
            <a:r>
              <a:rPr lang="he-IL" b="1" dirty="0" err="1"/>
              <a:t>it</a:t>
            </a:r>
            <a:r>
              <a:rPr lang="he-IL" b="1" dirty="0"/>
              <a:t> </a:t>
            </a:r>
            <a:r>
              <a:rPr lang="he-IL" b="1" dirty="0" err="1"/>
              <a:t>even</a:t>
            </a:r>
            <a:r>
              <a:rPr lang="he-IL" b="1" dirty="0"/>
              <a:t> </a:t>
            </a:r>
            <a:r>
              <a:rPr lang="he-IL" b="1" dirty="0" err="1"/>
              <a:t>will</a:t>
            </a:r>
            <a:r>
              <a:rPr lang="he-IL" b="1" dirty="0"/>
              <a:t> </a:t>
            </a:r>
            <a:r>
              <a:rPr lang="he-IL" b="1" dirty="0" err="1"/>
              <a:t>be</a:t>
            </a:r>
            <a:r>
              <a:rPr lang="he-IL" b="1" dirty="0"/>
              <a:t> </a:t>
            </a:r>
            <a:r>
              <a:rPr lang="he-IL" b="1" dirty="0" err="1"/>
              <a:t>published</a:t>
            </a:r>
            <a:r>
              <a:rPr lang="he-IL" b="1" dirty="0"/>
              <a:t>, by </a:t>
            </a:r>
            <a:r>
              <a:rPr lang="he-IL" b="1" dirty="0" err="1"/>
              <a:t>setting</a:t>
            </a:r>
            <a:r>
              <a:rPr lang="he-IL" b="1" dirty="0"/>
              <a:t> </a:t>
            </a:r>
            <a:r>
              <a:rPr lang="he-IL" b="1" dirty="0" err="1"/>
              <a:t>values</a:t>
            </a:r>
            <a:r>
              <a:rPr lang="he-IL" b="1" dirty="0"/>
              <a:t> </a:t>
            </a:r>
            <a:r>
              <a:rPr lang="he-IL" b="1" dirty="0" err="1"/>
              <a:t>before</a:t>
            </a:r>
            <a:r>
              <a:rPr lang="he-IL" b="1" dirty="0"/>
              <a:t> (</a:t>
            </a:r>
            <a:r>
              <a:rPr lang="en-US" b="1" dirty="0"/>
              <a:t>l</a:t>
            </a:r>
            <a:r>
              <a:rPr lang="he-IL" b="1" dirty="0" err="1"/>
              <a:t>ike</a:t>
            </a:r>
            <a:r>
              <a:rPr lang="he-IL" b="1" dirty="0"/>
              <a:t> </a:t>
            </a:r>
            <a:r>
              <a:rPr lang="he-IL" b="1" dirty="0" err="1"/>
              <a:t>price</a:t>
            </a:r>
            <a:r>
              <a:rPr lang="he-IL" b="1" dirty="0"/>
              <a:t> ,</a:t>
            </a:r>
            <a:r>
              <a:rPr lang="he-IL" b="1" dirty="0" err="1"/>
              <a:t>category</a:t>
            </a:r>
            <a:r>
              <a:rPr lang="he-IL" b="1" dirty="0"/>
              <a:t>, </a:t>
            </a:r>
            <a:r>
              <a:rPr lang="he-IL" b="1" dirty="0" err="1"/>
              <a:t>number</a:t>
            </a:r>
            <a:r>
              <a:rPr lang="he-IL" b="1" dirty="0"/>
              <a:t> </a:t>
            </a:r>
            <a:r>
              <a:rPr lang="he-IL" b="1" dirty="0" err="1"/>
              <a:t>of</a:t>
            </a:r>
            <a:r>
              <a:rPr lang="he-IL" b="1" dirty="0"/>
              <a:t> </a:t>
            </a:r>
            <a:r>
              <a:rPr lang="he-IL" b="1" dirty="0" err="1"/>
              <a:t>supported</a:t>
            </a:r>
            <a:r>
              <a:rPr lang="he-IL" b="1" dirty="0"/>
              <a:t> </a:t>
            </a:r>
            <a:r>
              <a:rPr lang="he-IL" b="1" dirty="0" err="1"/>
              <a:t>device</a:t>
            </a:r>
            <a:r>
              <a:rPr lang="he-IL" b="1" dirty="0"/>
              <a:t> </a:t>
            </a:r>
            <a:r>
              <a:rPr lang="he-IL" b="1" dirty="0" err="1"/>
              <a:t>and</a:t>
            </a:r>
            <a:r>
              <a:rPr lang="he-IL" b="1" dirty="0"/>
              <a:t> </a:t>
            </a:r>
            <a:r>
              <a:rPr lang="he-IL" b="1" dirty="0" err="1"/>
              <a:t>size</a:t>
            </a:r>
            <a:r>
              <a:rPr lang="he-IL" b="1" dirty="0"/>
              <a:t> in </a:t>
            </a:r>
            <a:r>
              <a:rPr lang="he-IL" b="1" dirty="0" err="1"/>
              <a:t>Mbytes</a:t>
            </a:r>
            <a:r>
              <a:rPr lang="he-IL" b="1" dirty="0"/>
              <a:t>) </a:t>
            </a:r>
            <a:r>
              <a:rPr lang="he-IL" b="1" dirty="0" err="1"/>
              <a:t>that's</a:t>
            </a:r>
            <a:r>
              <a:rPr lang="he-IL" b="1" dirty="0"/>
              <a:t> </a:t>
            </a:r>
            <a:r>
              <a:rPr lang="he-IL" b="1" dirty="0" err="1"/>
              <a:t>amazing</a:t>
            </a:r>
            <a:r>
              <a:rPr lang="he-IL" b="1" dirty="0"/>
              <a:t>!</a:t>
            </a:r>
          </a:p>
        </p:txBody>
      </p:sp>
    </p:spTree>
    <p:extLst>
      <p:ext uri="{BB962C8B-B14F-4D97-AF65-F5344CB8AC3E}">
        <p14:creationId xmlns:p14="http://schemas.microsoft.com/office/powerpoint/2010/main" val="424341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6C221B38-B032-4348-9794-5524020CD225}"/>
              </a:ext>
            </a:extLst>
          </p:cNvPr>
          <p:cNvSpPr/>
          <p:nvPr/>
        </p:nvSpPr>
        <p:spPr>
          <a:xfrm>
            <a:off x="928974" y="354830"/>
            <a:ext cx="4289202" cy="630942"/>
          </a:xfrm>
          <a:prstGeom prst="rect">
            <a:avLst/>
          </a:prstGeom>
        </p:spPr>
        <p:txBody>
          <a:bodyPr wrap="square">
            <a:spAutoFit/>
          </a:bodyPr>
          <a:lstStyle/>
          <a:p>
            <a:r>
              <a:rPr lang="en-US" sz="3500" b="1" dirty="0"/>
              <a:t>Apple store</a:t>
            </a:r>
            <a:endParaRPr lang="he-IL" sz="3500" b="1" dirty="0"/>
          </a:p>
        </p:txBody>
      </p:sp>
      <p:pic>
        <p:nvPicPr>
          <p:cNvPr id="3" name="תמונה 5" descr="תמונה שמכילה טקסט, מפה&#10;&#10;התיאור נוצר באופן אוטומטי">
            <a:extLst>
              <a:ext uri="{FF2B5EF4-FFF2-40B4-BE49-F238E27FC236}">
                <a16:creationId xmlns:a16="http://schemas.microsoft.com/office/drawing/2014/main" id="{D8DECDD1-E748-4DFE-BE88-2BF3E8960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00" y="1573956"/>
            <a:ext cx="4391579" cy="3710087"/>
          </a:xfrm>
          <a:prstGeom prst="rect">
            <a:avLst/>
          </a:prstGeom>
        </p:spPr>
      </p:pic>
      <p:pic>
        <p:nvPicPr>
          <p:cNvPr id="4" name="תמונה 9" descr="תמונה שמכילה טקסט&#10;&#10;התיאור נוצר באופן אוטומטי">
            <a:extLst>
              <a:ext uri="{FF2B5EF4-FFF2-40B4-BE49-F238E27FC236}">
                <a16:creationId xmlns:a16="http://schemas.microsoft.com/office/drawing/2014/main" id="{F2C64CC0-BDC7-46E1-8190-2A874ABC9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607" y="1573956"/>
            <a:ext cx="4913216" cy="3916734"/>
          </a:xfrm>
          <a:prstGeom prst="rect">
            <a:avLst/>
          </a:prstGeom>
        </p:spPr>
      </p:pic>
      <p:sp>
        <p:nvSpPr>
          <p:cNvPr id="5" name="מלבן 10">
            <a:extLst>
              <a:ext uri="{FF2B5EF4-FFF2-40B4-BE49-F238E27FC236}">
                <a16:creationId xmlns:a16="http://schemas.microsoft.com/office/drawing/2014/main" id="{47234062-99D2-41BC-9FDC-604A0D26CB25}"/>
              </a:ext>
            </a:extLst>
          </p:cNvPr>
          <p:cNvSpPr/>
          <p:nvPr/>
        </p:nvSpPr>
        <p:spPr>
          <a:xfrm>
            <a:off x="7751895" y="3532323"/>
            <a:ext cx="3264972" cy="923330"/>
          </a:xfrm>
          <a:prstGeom prst="rect">
            <a:avLst/>
          </a:prstGeom>
        </p:spPr>
        <p:txBody>
          <a:bodyPr wrap="square">
            <a:spAutoFit/>
          </a:bodyPr>
          <a:lstStyle/>
          <a:p>
            <a:r>
              <a:rPr lang="en-US" dirty="0">
                <a:solidFill>
                  <a:srgbClr val="000000"/>
                </a:solidFill>
                <a:latin typeface="Helvetica Neue"/>
              </a:rPr>
              <a:t>We can see there (using RandomForestRegressor) is  improvement (89% +).</a:t>
            </a:r>
            <a:endParaRPr lang="he-IL" dirty="0"/>
          </a:p>
        </p:txBody>
      </p:sp>
    </p:spTree>
    <p:extLst>
      <p:ext uri="{BB962C8B-B14F-4D97-AF65-F5344CB8AC3E}">
        <p14:creationId xmlns:p14="http://schemas.microsoft.com/office/powerpoint/2010/main" val="149017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5D380FBD-6AAC-4CD0-9961-306945FD114D}"/>
              </a:ext>
            </a:extLst>
          </p:cNvPr>
          <p:cNvSpPr/>
          <p:nvPr/>
        </p:nvSpPr>
        <p:spPr>
          <a:xfrm>
            <a:off x="928974" y="354830"/>
            <a:ext cx="4289202" cy="630942"/>
          </a:xfrm>
          <a:prstGeom prst="rect">
            <a:avLst/>
          </a:prstGeom>
        </p:spPr>
        <p:txBody>
          <a:bodyPr wrap="square">
            <a:spAutoFit/>
          </a:bodyPr>
          <a:lstStyle/>
          <a:p>
            <a:r>
              <a:rPr lang="en-US" sz="3500" b="1" dirty="0"/>
              <a:t>Google play store</a:t>
            </a:r>
            <a:endParaRPr lang="he-IL" sz="3500" b="1" dirty="0"/>
          </a:p>
        </p:txBody>
      </p:sp>
      <p:pic>
        <p:nvPicPr>
          <p:cNvPr id="4" name="Picture 3">
            <a:extLst>
              <a:ext uri="{FF2B5EF4-FFF2-40B4-BE49-F238E27FC236}">
                <a16:creationId xmlns:a16="http://schemas.microsoft.com/office/drawing/2014/main" id="{86E97FB4-BB3B-4A82-8468-FBCD92A4BDDA}"/>
              </a:ext>
            </a:extLst>
          </p:cNvPr>
          <p:cNvPicPr>
            <a:picLocks noChangeAspect="1"/>
          </p:cNvPicPr>
          <p:nvPr/>
        </p:nvPicPr>
        <p:blipFill>
          <a:blip r:embed="rId2"/>
          <a:stretch>
            <a:fillRect/>
          </a:stretch>
        </p:blipFill>
        <p:spPr>
          <a:xfrm>
            <a:off x="5809950" y="1573200"/>
            <a:ext cx="5903765" cy="3711600"/>
          </a:xfrm>
          <a:prstGeom prst="rect">
            <a:avLst/>
          </a:prstGeom>
        </p:spPr>
      </p:pic>
      <p:pic>
        <p:nvPicPr>
          <p:cNvPr id="6" name="Picture 5">
            <a:extLst>
              <a:ext uri="{FF2B5EF4-FFF2-40B4-BE49-F238E27FC236}">
                <a16:creationId xmlns:a16="http://schemas.microsoft.com/office/drawing/2014/main" id="{2DAB6817-F09E-4A29-BFF5-E89FA9AC83A9}"/>
              </a:ext>
            </a:extLst>
          </p:cNvPr>
          <p:cNvPicPr>
            <a:picLocks noChangeAspect="1"/>
          </p:cNvPicPr>
          <p:nvPr/>
        </p:nvPicPr>
        <p:blipFill>
          <a:blip r:embed="rId3"/>
          <a:stretch>
            <a:fillRect/>
          </a:stretch>
        </p:blipFill>
        <p:spPr>
          <a:xfrm>
            <a:off x="672770" y="1573200"/>
            <a:ext cx="3985407" cy="3711600"/>
          </a:xfrm>
          <a:prstGeom prst="rect">
            <a:avLst/>
          </a:prstGeom>
        </p:spPr>
      </p:pic>
      <p:sp>
        <p:nvSpPr>
          <p:cNvPr id="7" name="מלבן 10">
            <a:extLst>
              <a:ext uri="{FF2B5EF4-FFF2-40B4-BE49-F238E27FC236}">
                <a16:creationId xmlns:a16="http://schemas.microsoft.com/office/drawing/2014/main" id="{DA6E0106-AA2F-4397-BF6A-FC38F140F315}"/>
              </a:ext>
            </a:extLst>
          </p:cNvPr>
          <p:cNvSpPr/>
          <p:nvPr/>
        </p:nvSpPr>
        <p:spPr>
          <a:xfrm>
            <a:off x="7751895" y="3532323"/>
            <a:ext cx="3264972" cy="923330"/>
          </a:xfrm>
          <a:prstGeom prst="rect">
            <a:avLst/>
          </a:prstGeom>
        </p:spPr>
        <p:txBody>
          <a:bodyPr wrap="square">
            <a:spAutoFit/>
          </a:bodyPr>
          <a:lstStyle/>
          <a:p>
            <a:r>
              <a:rPr lang="en-US" dirty="0">
                <a:solidFill>
                  <a:srgbClr val="000000"/>
                </a:solidFill>
                <a:latin typeface="Helvetica Neue"/>
              </a:rPr>
              <a:t>We can see there (using RandomForestRegressor) is  improvement (89% +).</a:t>
            </a:r>
            <a:endParaRPr lang="he-IL" dirty="0"/>
          </a:p>
        </p:txBody>
      </p:sp>
    </p:spTree>
    <p:extLst>
      <p:ext uri="{BB962C8B-B14F-4D97-AF65-F5344CB8AC3E}">
        <p14:creationId xmlns:p14="http://schemas.microsoft.com/office/powerpoint/2010/main" val="245552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A132FCB-B5B4-417C-9E11-9813E1104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F7614F1-58A8-4F51-BE9E-460C2D12B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88577" y="1839884"/>
            <a:ext cx="8203421" cy="5017687"/>
          </a:xfrm>
          <a:prstGeom prst="rect">
            <a:avLst/>
          </a:prstGeom>
          <a:gradFill>
            <a:gsLst>
              <a:gs pos="0">
                <a:schemeClr val="accent5">
                  <a:alpha val="92000"/>
                </a:schemeClr>
              </a:gs>
              <a:gs pos="100000">
                <a:schemeClr val="accent2"/>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A949972-ABE9-4305-8999-ABC76BCA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0">
                <a:schemeClr val="accent5">
                  <a:alpha val="3000"/>
                </a:schemeClr>
              </a:gs>
              <a:gs pos="100000">
                <a:schemeClr val="accent6">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descr="תמונה שמכילה ציור, שלט&#10;&#10;התיאור נוצר באופן אוטומטי">
            <a:extLst>
              <a:ext uri="{FF2B5EF4-FFF2-40B4-BE49-F238E27FC236}">
                <a16:creationId xmlns:a16="http://schemas.microsoft.com/office/drawing/2014/main" id="{8138AA2A-7FFE-46FC-9EF6-1581A10868B4}"/>
              </a:ext>
            </a:extLst>
          </p:cNvPr>
          <p:cNvPicPr>
            <a:picLocks noChangeAspect="1"/>
          </p:cNvPicPr>
          <p:nvPr/>
        </p:nvPicPr>
        <p:blipFill rotWithShape="1">
          <a:blip r:embed="rId2">
            <a:extLst>
              <a:ext uri="{28A0092B-C50C-407E-A947-70E740481C1C}">
                <a14:useLocalDpi xmlns:a14="http://schemas.microsoft.com/office/drawing/2010/main" val="0"/>
              </a:ext>
            </a:extLst>
          </a:blip>
          <a:srcRect l="5918" t="8" r="3313" b="-7"/>
          <a:stretch/>
        </p:blipFill>
        <p:spPr>
          <a:xfrm>
            <a:off x="0" y="457200"/>
            <a:ext cx="12191998" cy="5943600"/>
          </a:xfrm>
          <a:prstGeom prst="rect">
            <a:avLst/>
          </a:prstGeom>
        </p:spPr>
      </p:pic>
    </p:spTree>
    <p:extLst>
      <p:ext uri="{BB962C8B-B14F-4D97-AF65-F5344CB8AC3E}">
        <p14:creationId xmlns:p14="http://schemas.microsoft.com/office/powerpoint/2010/main" val="1735901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13000"/>
                    </a14:imgEffect>
                    <a14:imgEffect>
                      <a14:saturation sat="108000"/>
                    </a14:imgEffect>
                    <a14:imgEffect>
                      <a14:brightnessContrast bright="9000" contrast="6000"/>
                    </a14:imgEffect>
                  </a14:imgLayer>
                </a14:imgProps>
              </a:ext>
            </a:extLst>
          </a:blip>
          <a:srcRect/>
          <a:stretch>
            <a:fillRect l="-28000" r="-28000"/>
          </a:stretch>
        </a:blipFill>
        <a:effectLst/>
      </p:bgPr>
    </p:bg>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9962409D-6F44-4A3C-A726-014C8BE5D457}"/>
              </a:ext>
            </a:extLst>
          </p:cNvPr>
          <p:cNvSpPr/>
          <p:nvPr/>
        </p:nvSpPr>
        <p:spPr>
          <a:xfrm>
            <a:off x="353568" y="925914"/>
            <a:ext cx="11265408" cy="1585049"/>
          </a:xfrm>
          <a:prstGeom prst="rect">
            <a:avLst/>
          </a:prstGeom>
        </p:spPr>
        <p:txBody>
          <a:bodyPr wrap="square">
            <a:spAutoFit/>
          </a:bodyPr>
          <a:lstStyle/>
          <a:p>
            <a:r>
              <a:rPr lang="en-US" sz="2500" dirty="0">
                <a:solidFill>
                  <a:srgbClr val="000000"/>
                </a:solidFill>
                <a:latin typeface="Helvetica Neue"/>
              </a:rPr>
              <a:t>Insights:</a:t>
            </a:r>
          </a:p>
          <a:p>
            <a:r>
              <a:rPr lang="en-US" dirty="0">
                <a:solidFill>
                  <a:srgbClr val="000000"/>
                </a:solidFill>
                <a:latin typeface="Helvetica Neue"/>
              </a:rPr>
              <a:t>As we can see the distribution of applications categories are different, it seems that apple store (and users) are focusing on games instead social media as play store users. (Games category is worth more than half of the applications in the store)</a:t>
            </a:r>
          </a:p>
          <a:p>
            <a:r>
              <a:rPr lang="en-US" dirty="0">
                <a:solidFill>
                  <a:srgbClr val="000000"/>
                </a:solidFill>
                <a:latin typeface="Helvetica Neue"/>
              </a:rPr>
              <a:t>-In google play store there are more diversion, but social media is ruling with no doubt.</a:t>
            </a:r>
          </a:p>
        </p:txBody>
      </p:sp>
      <p:pic>
        <p:nvPicPr>
          <p:cNvPr id="9" name="תמונה 8" descr="תמונה שמכילה צילום מסך&#10;&#10;התיאור נוצר באופן אוטומטי">
            <a:extLst>
              <a:ext uri="{FF2B5EF4-FFF2-40B4-BE49-F238E27FC236}">
                <a16:creationId xmlns:a16="http://schemas.microsoft.com/office/drawing/2014/main" id="{3B16A25A-FC48-41DB-A1CA-DF8144EB0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17" y="2791968"/>
            <a:ext cx="8583167" cy="3486912"/>
          </a:xfrm>
          <a:prstGeom prst="rect">
            <a:avLst/>
          </a:prstGeom>
        </p:spPr>
      </p:pic>
    </p:spTree>
    <p:extLst>
      <p:ext uri="{BB962C8B-B14F-4D97-AF65-F5344CB8AC3E}">
        <p14:creationId xmlns:p14="http://schemas.microsoft.com/office/powerpoint/2010/main" val="203441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4">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0">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2">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מלבן 1">
            <a:extLst>
              <a:ext uri="{FF2B5EF4-FFF2-40B4-BE49-F238E27FC236}">
                <a16:creationId xmlns:a16="http://schemas.microsoft.com/office/drawing/2014/main" id="{369BB499-4209-4137-9305-215100B7B09A}"/>
              </a:ext>
            </a:extLst>
          </p:cNvPr>
          <p:cNvSpPr/>
          <p:nvPr/>
        </p:nvSpPr>
        <p:spPr>
          <a:xfrm>
            <a:off x="940820" y="696199"/>
            <a:ext cx="10353774" cy="950759"/>
          </a:xfrm>
          <a:prstGeom prst="rect">
            <a:avLst/>
          </a:prstGeom>
        </p:spPr>
        <p:txBody>
          <a:bodyPr vert="horz" lIns="0" tIns="0" rIns="0" bIns="0" rtlCol="0" anchor="ctr">
            <a:normAutofit/>
          </a:bodyPr>
          <a:lstStyle/>
          <a:p>
            <a:pPr algn="ctr">
              <a:spcBef>
                <a:spcPct val="0"/>
              </a:spcBef>
              <a:spcAft>
                <a:spcPts val="600"/>
              </a:spcAft>
            </a:pPr>
            <a:r>
              <a:rPr lang="en-US" sz="3200" b="1" cap="all" spc="750">
                <a:solidFill>
                  <a:schemeClr val="bg1"/>
                </a:solidFill>
                <a:latin typeface="+mj-lt"/>
                <a:ea typeface="+mj-ea"/>
                <a:cs typeface="+mj-cs"/>
              </a:rPr>
              <a:t>revenues differences</a:t>
            </a:r>
            <a:endParaRPr lang="en-US" sz="3200" b="1" cap="all" spc="750">
              <a:solidFill>
                <a:schemeClr val="bg1"/>
              </a:solidFill>
              <a:effectLst/>
              <a:latin typeface="+mj-lt"/>
              <a:ea typeface="+mj-ea"/>
              <a:cs typeface="+mj-cs"/>
            </a:endParaRPr>
          </a:p>
        </p:txBody>
      </p:sp>
      <p:pic>
        <p:nvPicPr>
          <p:cNvPr id="4" name="תמונה 3" descr="תמונה שמכילה צילום מסך, ציור&#10;&#10;התיאור נוצר באופן אוטומטי">
            <a:extLst>
              <a:ext uri="{FF2B5EF4-FFF2-40B4-BE49-F238E27FC236}">
                <a16:creationId xmlns:a16="http://schemas.microsoft.com/office/drawing/2014/main" id="{EE8001E9-2435-4512-98D0-7326B744F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606" y="1944825"/>
            <a:ext cx="4559049" cy="2991122"/>
          </a:xfrm>
          <a:prstGeom prst="rect">
            <a:avLst/>
          </a:prstGeom>
        </p:spPr>
      </p:pic>
      <p:pic>
        <p:nvPicPr>
          <p:cNvPr id="6" name="תמונה 5" descr="תמונה שמכילה צילום מסך&#10;&#10;התיאור נוצר באופן אוטומטי">
            <a:extLst>
              <a:ext uri="{FF2B5EF4-FFF2-40B4-BE49-F238E27FC236}">
                <a16:creationId xmlns:a16="http://schemas.microsoft.com/office/drawing/2014/main" id="{77FAAC5C-25C9-4B9A-945D-9625DD4D9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303" y="1958686"/>
            <a:ext cx="4543528" cy="3248622"/>
          </a:xfrm>
          <a:prstGeom prst="rect">
            <a:avLst/>
          </a:prstGeom>
        </p:spPr>
      </p:pic>
      <p:sp>
        <p:nvSpPr>
          <p:cNvPr id="7" name="מלבן 6">
            <a:extLst>
              <a:ext uri="{FF2B5EF4-FFF2-40B4-BE49-F238E27FC236}">
                <a16:creationId xmlns:a16="http://schemas.microsoft.com/office/drawing/2014/main" id="{05A39E55-46ED-46BD-84D8-6571A1752205}"/>
              </a:ext>
            </a:extLst>
          </p:cNvPr>
          <p:cNvSpPr/>
          <p:nvPr/>
        </p:nvSpPr>
        <p:spPr>
          <a:xfrm>
            <a:off x="459544" y="5274028"/>
            <a:ext cx="10835050" cy="646331"/>
          </a:xfrm>
          <a:prstGeom prst="rect">
            <a:avLst/>
          </a:prstGeom>
        </p:spPr>
        <p:txBody>
          <a:bodyPr wrap="square">
            <a:spAutoFit/>
          </a:bodyPr>
          <a:lstStyle/>
          <a:p>
            <a:r>
              <a:rPr lang="en-US" dirty="0">
                <a:solidFill>
                  <a:srgbClr val="000000"/>
                </a:solidFill>
                <a:latin typeface="Helvetica Neue"/>
              </a:rPr>
              <a:t>The scraped image from </a:t>
            </a:r>
            <a:r>
              <a:rPr lang="en-US" dirty="0" err="1">
                <a:solidFill>
                  <a:srgbClr val="000000"/>
                </a:solidFill>
                <a:latin typeface="Helvetica Neue"/>
              </a:rPr>
              <a:t>ddi</a:t>
            </a:r>
            <a:r>
              <a:rPr lang="en-US" dirty="0">
                <a:solidFill>
                  <a:srgbClr val="000000"/>
                </a:solidFill>
                <a:latin typeface="Helvetica Neue"/>
              </a:rPr>
              <a:t>-dev blog and the graph before (revenue </a:t>
            </a:r>
            <a:r>
              <a:rPr lang="en-US" dirty="0" err="1">
                <a:solidFill>
                  <a:srgbClr val="000000"/>
                </a:solidFill>
                <a:latin typeface="Helvetica Neue"/>
              </a:rPr>
              <a:t>diffrences</a:t>
            </a:r>
            <a:r>
              <a:rPr lang="en-US" dirty="0">
                <a:solidFill>
                  <a:srgbClr val="000000"/>
                </a:solidFill>
                <a:latin typeface="Helvetica Neue"/>
              </a:rPr>
              <a:t> in the left) are quite similar, Even though it's a rough analysis, We can know the dataset is reliable (this dataset if from 2018).</a:t>
            </a:r>
            <a:endParaRPr lang="he-IL" dirty="0"/>
          </a:p>
        </p:txBody>
      </p:sp>
    </p:spTree>
    <p:extLst>
      <p:ext uri="{BB962C8B-B14F-4D97-AF65-F5344CB8AC3E}">
        <p14:creationId xmlns:p14="http://schemas.microsoft.com/office/powerpoint/2010/main" val="239809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F52C5D47-0E7A-4DAC-A8F8-37648ADC9B30}"/>
              </a:ext>
            </a:extLst>
          </p:cNvPr>
          <p:cNvSpPr/>
          <p:nvPr/>
        </p:nvSpPr>
        <p:spPr>
          <a:xfrm>
            <a:off x="219456" y="341377"/>
            <a:ext cx="8924544" cy="1862048"/>
          </a:xfrm>
          <a:prstGeom prst="rect">
            <a:avLst/>
          </a:prstGeom>
        </p:spPr>
        <p:txBody>
          <a:bodyPr wrap="square">
            <a:spAutoFit/>
          </a:bodyPr>
          <a:lstStyle/>
          <a:p>
            <a:r>
              <a:rPr lang="en-US" sz="2500" b="1" dirty="0">
                <a:solidFill>
                  <a:srgbClr val="000000"/>
                </a:solidFill>
                <a:latin typeface="Helvetica Neue"/>
              </a:rPr>
              <a:t>Most Popular App by Genre on the App Store</a:t>
            </a:r>
          </a:p>
          <a:p>
            <a:r>
              <a:rPr lang="en-US" dirty="0">
                <a:solidFill>
                  <a:srgbClr val="000000"/>
                </a:solidFill>
                <a:latin typeface="Helvetica Neue"/>
              </a:rPr>
              <a:t>A way to find most popular app is to calculate the average number of installs for each app genre. In Google Play data set, we can find this information in the Installs column, but for the App Store data set this information is missing.</a:t>
            </a:r>
          </a:p>
          <a:p>
            <a:r>
              <a:rPr lang="en-US" dirty="0">
                <a:solidFill>
                  <a:srgbClr val="000000"/>
                </a:solidFill>
                <a:latin typeface="Helvetica Neue"/>
              </a:rPr>
              <a:t>Another way I'm going to take the total number of user ratings , which we can find in the RatingNum.</a:t>
            </a:r>
          </a:p>
        </p:txBody>
      </p:sp>
      <p:sp>
        <p:nvSpPr>
          <p:cNvPr id="3" name="מלבן 2">
            <a:extLst>
              <a:ext uri="{FF2B5EF4-FFF2-40B4-BE49-F238E27FC236}">
                <a16:creationId xmlns:a16="http://schemas.microsoft.com/office/drawing/2014/main" id="{51F26048-950A-43FA-8851-7DBE96243C5F}"/>
              </a:ext>
            </a:extLst>
          </p:cNvPr>
          <p:cNvSpPr/>
          <p:nvPr/>
        </p:nvSpPr>
        <p:spPr>
          <a:xfrm>
            <a:off x="219456" y="2203425"/>
            <a:ext cx="6096000" cy="646331"/>
          </a:xfrm>
          <a:prstGeom prst="rect">
            <a:avLst/>
          </a:prstGeom>
        </p:spPr>
        <p:txBody>
          <a:bodyPr>
            <a:spAutoFit/>
          </a:bodyPr>
          <a:lstStyle/>
          <a:p>
            <a:r>
              <a:rPr lang="en-US" dirty="0">
                <a:solidFill>
                  <a:srgbClr val="000000"/>
                </a:solidFill>
                <a:latin typeface="Helvetica Neue"/>
              </a:rPr>
              <a:t>Below, we calculate the average number of user ratings per app genre on the App Store:</a:t>
            </a:r>
            <a:endParaRPr lang="he-IL" dirty="0"/>
          </a:p>
        </p:txBody>
      </p:sp>
      <p:pic>
        <p:nvPicPr>
          <p:cNvPr id="8" name="תמונה 7" descr="תמונה שמכילה מחשב, מחשב נישא&#10;&#10;התיאור נוצר באופן אוטומטי">
            <a:extLst>
              <a:ext uri="{FF2B5EF4-FFF2-40B4-BE49-F238E27FC236}">
                <a16:creationId xmlns:a16="http://schemas.microsoft.com/office/drawing/2014/main" id="{E5FE1700-0235-4EA1-B6CF-E8F2533D7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090" y="2203425"/>
            <a:ext cx="4979534" cy="3594919"/>
          </a:xfrm>
          <a:prstGeom prst="rect">
            <a:avLst/>
          </a:prstGeom>
        </p:spPr>
      </p:pic>
      <p:sp>
        <p:nvSpPr>
          <p:cNvPr id="9" name="מלבן 8">
            <a:extLst>
              <a:ext uri="{FF2B5EF4-FFF2-40B4-BE49-F238E27FC236}">
                <a16:creationId xmlns:a16="http://schemas.microsoft.com/office/drawing/2014/main" id="{708146AE-6F05-476B-A21E-839B54F0FD1A}"/>
              </a:ext>
            </a:extLst>
          </p:cNvPr>
          <p:cNvSpPr/>
          <p:nvPr/>
        </p:nvSpPr>
        <p:spPr>
          <a:xfrm>
            <a:off x="219456" y="4501896"/>
            <a:ext cx="6851904" cy="1200329"/>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Helvetica Neue"/>
              </a:rPr>
              <a:t>There were 1474 </a:t>
            </a:r>
            <a:r>
              <a:rPr lang="en-US" dirty="0" err="1">
                <a:solidFill>
                  <a:srgbClr val="000000"/>
                </a:solidFill>
                <a:latin typeface="Helvetica Neue"/>
              </a:rPr>
              <a:t>NaN's</a:t>
            </a:r>
            <a:r>
              <a:rPr lang="en-US" dirty="0">
                <a:solidFill>
                  <a:srgbClr val="000000"/>
                </a:solidFill>
                <a:latin typeface="Helvetica Neue"/>
              </a:rPr>
              <a:t> (Missing data) in Play Store, and 929 in App Store, which is 0.135 and 0.129 percent (Respectively), that's not a lot so </a:t>
            </a:r>
            <a:r>
              <a:rPr lang="en-US" dirty="0" err="1">
                <a:solidFill>
                  <a:srgbClr val="000000"/>
                </a:solidFill>
                <a:latin typeface="Helvetica Neue"/>
              </a:rPr>
              <a:t>i</a:t>
            </a:r>
            <a:r>
              <a:rPr lang="en-US" dirty="0">
                <a:solidFill>
                  <a:srgbClr val="000000"/>
                </a:solidFill>
                <a:latin typeface="Helvetica Neue"/>
              </a:rPr>
              <a:t> inserted the mean Rating of each store.</a:t>
            </a:r>
          </a:p>
          <a:p>
            <a:pPr>
              <a:buFont typeface="Arial" panose="020B0604020202020204" pitchFamily="34" charset="0"/>
              <a:buChar char="•"/>
            </a:pPr>
            <a:r>
              <a:rPr lang="en-US" dirty="0">
                <a:solidFill>
                  <a:srgbClr val="000000"/>
                </a:solidFill>
                <a:latin typeface="Helvetica Neue"/>
              </a:rPr>
              <a:t>We also can see that Ratings are similar, Average is very close.</a:t>
            </a:r>
            <a:endParaRPr lang="en-US" b="0" i="0" dirty="0">
              <a:solidFill>
                <a:srgbClr val="000000"/>
              </a:solidFill>
              <a:effectLst/>
              <a:latin typeface="Helvetica Neue"/>
            </a:endParaRPr>
          </a:p>
        </p:txBody>
      </p:sp>
      <p:sp>
        <p:nvSpPr>
          <p:cNvPr id="11" name="מלבן 10">
            <a:extLst>
              <a:ext uri="{FF2B5EF4-FFF2-40B4-BE49-F238E27FC236}">
                <a16:creationId xmlns:a16="http://schemas.microsoft.com/office/drawing/2014/main" id="{F58D7161-2B6D-40CE-A36F-6778D89E9A6B}"/>
              </a:ext>
            </a:extLst>
          </p:cNvPr>
          <p:cNvSpPr/>
          <p:nvPr/>
        </p:nvSpPr>
        <p:spPr>
          <a:xfrm>
            <a:off x="219456" y="3337343"/>
            <a:ext cx="6096000" cy="646331"/>
          </a:xfrm>
          <a:prstGeom prst="rect">
            <a:avLst/>
          </a:prstGeom>
        </p:spPr>
        <p:txBody>
          <a:bodyPr>
            <a:spAutoFit/>
          </a:bodyPr>
          <a:lstStyle/>
          <a:p>
            <a:r>
              <a:rPr lang="he-IL" dirty="0" err="1"/>
              <a:t>Mean</a:t>
            </a:r>
            <a:r>
              <a:rPr lang="he-IL" dirty="0"/>
              <a:t> </a:t>
            </a:r>
            <a:r>
              <a:rPr lang="he-IL" dirty="0" err="1"/>
              <a:t>apple</a:t>
            </a:r>
            <a:r>
              <a:rPr lang="he-IL" dirty="0"/>
              <a:t> </a:t>
            </a:r>
            <a:r>
              <a:rPr lang="he-IL" dirty="0" err="1"/>
              <a:t>Ratings</a:t>
            </a:r>
            <a:r>
              <a:rPr lang="he-IL" dirty="0"/>
              <a:t>:  3.982097262748367</a:t>
            </a:r>
          </a:p>
          <a:p>
            <a:r>
              <a:rPr lang="he-IL" dirty="0" err="1"/>
              <a:t>Mean</a:t>
            </a:r>
            <a:r>
              <a:rPr lang="he-IL" dirty="0"/>
              <a:t> </a:t>
            </a:r>
            <a:r>
              <a:rPr lang="he-IL" dirty="0" err="1"/>
              <a:t>google</a:t>
            </a:r>
            <a:r>
              <a:rPr lang="he-IL" dirty="0"/>
              <a:t> </a:t>
            </a:r>
            <a:r>
              <a:rPr lang="he-IL" dirty="0" err="1"/>
              <a:t>Ratings</a:t>
            </a:r>
            <a:r>
              <a:rPr lang="he-IL" dirty="0"/>
              <a:t>:  4.191654428044281</a:t>
            </a:r>
          </a:p>
        </p:txBody>
      </p:sp>
    </p:spTree>
    <p:extLst>
      <p:ext uri="{BB962C8B-B14F-4D97-AF65-F5344CB8AC3E}">
        <p14:creationId xmlns:p14="http://schemas.microsoft.com/office/powerpoint/2010/main" val="3098316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FFFBECDA-259B-4915-AA74-B579162CBA15}"/>
              </a:ext>
            </a:extLst>
          </p:cNvPr>
          <p:cNvSpPr/>
          <p:nvPr/>
        </p:nvSpPr>
        <p:spPr>
          <a:xfrm>
            <a:off x="268224" y="498092"/>
            <a:ext cx="11484864" cy="923330"/>
          </a:xfrm>
          <a:prstGeom prst="rect">
            <a:avLst/>
          </a:prstGeom>
        </p:spPr>
        <p:txBody>
          <a:bodyPr wrap="square">
            <a:spAutoFit/>
          </a:bodyPr>
          <a:lstStyle/>
          <a:p>
            <a:r>
              <a:rPr lang="en-US" dirty="0">
                <a:solidFill>
                  <a:srgbClr val="000000"/>
                </a:solidFill>
                <a:latin typeface="Helvetica Neue"/>
              </a:rPr>
              <a:t>This file contains the first 'most relevant' 100 reviews for each app.</a:t>
            </a:r>
          </a:p>
          <a:p>
            <a:r>
              <a:rPr lang="en-US" dirty="0">
                <a:solidFill>
                  <a:srgbClr val="000000"/>
                </a:solidFill>
                <a:latin typeface="Helvetica Neue"/>
              </a:rPr>
              <a:t>Each review text/comment has been pre-processed and attributed with 3 new features - Sentiment, Sentiment Polarity and Sentiment Subjectivity.</a:t>
            </a:r>
            <a:endParaRPr lang="en-US" b="0" i="0" dirty="0">
              <a:solidFill>
                <a:srgbClr val="000000"/>
              </a:solidFill>
              <a:effectLst/>
              <a:latin typeface="Helvetica Neue"/>
            </a:endParaRPr>
          </a:p>
        </p:txBody>
      </p:sp>
      <p:sp>
        <p:nvSpPr>
          <p:cNvPr id="3" name="מלבן 2">
            <a:extLst>
              <a:ext uri="{FF2B5EF4-FFF2-40B4-BE49-F238E27FC236}">
                <a16:creationId xmlns:a16="http://schemas.microsoft.com/office/drawing/2014/main" id="{FACFA105-72DD-4B1B-916A-0149B13CEF2E}"/>
              </a:ext>
            </a:extLst>
          </p:cNvPr>
          <p:cNvSpPr/>
          <p:nvPr/>
        </p:nvSpPr>
        <p:spPr>
          <a:xfrm>
            <a:off x="451104" y="0"/>
            <a:ext cx="7833606" cy="630942"/>
          </a:xfrm>
          <a:prstGeom prst="rect">
            <a:avLst/>
          </a:prstGeom>
        </p:spPr>
        <p:txBody>
          <a:bodyPr wrap="square">
            <a:spAutoFit/>
          </a:bodyPr>
          <a:lstStyle/>
          <a:p>
            <a:r>
              <a:rPr lang="en-US" sz="3500" b="1"/>
              <a:t>G</a:t>
            </a:r>
            <a:r>
              <a:rPr lang="he-IL" sz="3500" b="1"/>
              <a:t>oogle Reviews Sentiment</a:t>
            </a:r>
            <a:endParaRPr lang="he-IL" sz="3500" b="1" dirty="0"/>
          </a:p>
        </p:txBody>
      </p:sp>
      <p:sp>
        <p:nvSpPr>
          <p:cNvPr id="4" name="מלבן 3">
            <a:extLst>
              <a:ext uri="{FF2B5EF4-FFF2-40B4-BE49-F238E27FC236}">
                <a16:creationId xmlns:a16="http://schemas.microsoft.com/office/drawing/2014/main" id="{3BD15597-27FF-4577-909C-ECB9B421E811}"/>
              </a:ext>
            </a:extLst>
          </p:cNvPr>
          <p:cNvSpPr/>
          <p:nvPr/>
        </p:nvSpPr>
        <p:spPr>
          <a:xfrm>
            <a:off x="268224" y="1438984"/>
            <a:ext cx="11106912" cy="4770537"/>
          </a:xfrm>
          <a:prstGeom prst="rect">
            <a:avLst/>
          </a:prstGeom>
        </p:spPr>
        <p:txBody>
          <a:bodyPr wrap="square">
            <a:spAutoFit/>
          </a:bodyPr>
          <a:lstStyle/>
          <a:p>
            <a:r>
              <a:rPr lang="en-US" sz="1600" b="1" dirty="0">
                <a:solidFill>
                  <a:srgbClr val="000000"/>
                </a:solidFill>
                <a:latin typeface="Helvetica Neue"/>
              </a:rPr>
              <a:t>Polarity</a:t>
            </a:r>
          </a:p>
          <a:p>
            <a:r>
              <a:rPr lang="en-US" sz="1600" dirty="0">
                <a:solidFill>
                  <a:srgbClr val="000000"/>
                </a:solidFill>
                <a:latin typeface="Helvetica Neue"/>
              </a:rPr>
              <a:t>It simply means </a:t>
            </a:r>
            <a:r>
              <a:rPr lang="en-US" sz="1600" i="1" dirty="0">
                <a:solidFill>
                  <a:srgbClr val="000000"/>
                </a:solidFill>
                <a:latin typeface="Helvetica Neue"/>
              </a:rPr>
              <a:t>emotions expressed in a sentence.</a:t>
            </a:r>
            <a:r>
              <a:rPr lang="en-US" sz="1600" dirty="0">
                <a:solidFill>
                  <a:srgbClr val="000000"/>
                </a:solidFill>
                <a:latin typeface="Helvetica Neue"/>
              </a:rPr>
              <a:t> Emotions are closely related to sentiments. The strength of a sentiment or opinion is typically linked to the intensity of certain emotions, like joy and anger. Opinions in sentiment analysis are mostly evaluations(although not always).</a:t>
            </a:r>
          </a:p>
          <a:p>
            <a:r>
              <a:rPr lang="en-US" sz="1600" dirty="0">
                <a:solidFill>
                  <a:srgbClr val="000000"/>
                </a:solidFill>
                <a:latin typeface="Helvetica Neue"/>
              </a:rPr>
              <a:t>According to consumer behavior research, evaluations can be broadly categorized into two types:</a:t>
            </a:r>
          </a:p>
          <a:p>
            <a:pPr>
              <a:buFont typeface="+mj-lt"/>
              <a:buAutoNum type="arabicPeriod"/>
            </a:pPr>
            <a:r>
              <a:rPr lang="en-US" sz="1600" dirty="0">
                <a:solidFill>
                  <a:srgbClr val="000000"/>
                </a:solidFill>
                <a:latin typeface="Helvetica Neue"/>
              </a:rPr>
              <a:t>Rational evaluations</a:t>
            </a:r>
          </a:p>
          <a:p>
            <a:pPr>
              <a:buFont typeface="+mj-lt"/>
              <a:buAutoNum type="arabicPeriod"/>
            </a:pPr>
            <a:r>
              <a:rPr lang="en-US" sz="1600" dirty="0">
                <a:solidFill>
                  <a:srgbClr val="000000"/>
                </a:solidFill>
                <a:latin typeface="Helvetica Neue"/>
              </a:rPr>
              <a:t>Emotional evaluations. Rational evaluation: Such evaluations are from rational reasoning, tangible beliefs, and utilitarian attitudes. For example, the following sentences Express rational evaluations: “The voice of this phone is clear,” “This car is worth the price,” and “I am happy with this car.” Emotional evaluation: Such evaluations are from non-tangible and emotional responses to entities which go deep into people’s state of mind.</a:t>
            </a:r>
          </a:p>
          <a:p>
            <a:r>
              <a:rPr lang="en-US" sz="1600" dirty="0">
                <a:solidFill>
                  <a:srgbClr val="000000"/>
                </a:solidFill>
                <a:latin typeface="Helvetica Neue"/>
              </a:rPr>
              <a:t>For example, the following sentences express emotional evaluations: “I love iPhone,” “I am so angry with their service people” and “This is the best car ever built.”</a:t>
            </a:r>
          </a:p>
          <a:p>
            <a:r>
              <a:rPr lang="en-US" sz="1600" b="1" dirty="0">
                <a:solidFill>
                  <a:srgbClr val="000000"/>
                </a:solidFill>
                <a:latin typeface="Helvetica Neue"/>
              </a:rPr>
              <a:t>Subjectivity</a:t>
            </a:r>
          </a:p>
          <a:p>
            <a:r>
              <a:rPr lang="en-US" sz="1600" i="1" dirty="0">
                <a:solidFill>
                  <a:srgbClr val="000000"/>
                </a:solidFill>
                <a:latin typeface="Helvetica Neue"/>
              </a:rPr>
              <a:t>Subjective sentence expresses some personal feelings, views, or beliefs.</a:t>
            </a:r>
            <a:endParaRPr lang="en-US" sz="1600" dirty="0">
              <a:solidFill>
                <a:srgbClr val="000000"/>
              </a:solidFill>
              <a:latin typeface="Helvetica Neue"/>
            </a:endParaRPr>
          </a:p>
          <a:p>
            <a:r>
              <a:rPr lang="en-US" sz="1600" dirty="0">
                <a:solidFill>
                  <a:srgbClr val="000000"/>
                </a:solidFill>
                <a:latin typeface="Helvetica Neue"/>
              </a:rPr>
              <a:t>An example: subjective sentence is “I like iPhone.” Subjective expressions come in many forms, e.g., opinions, allegations, desires, beliefs, suspicions, and speculations.</a:t>
            </a:r>
          </a:p>
          <a:p>
            <a:r>
              <a:rPr lang="en-US" sz="1600" dirty="0">
                <a:solidFill>
                  <a:srgbClr val="000000"/>
                </a:solidFill>
                <a:latin typeface="Helvetica Neue"/>
              </a:rPr>
              <a:t>A subjective sentence may not express any sentiment. For example, “I think that he went home” and “I want a camera that can take good photos” are a subjective sentences, but does not express any sentiment.</a:t>
            </a:r>
          </a:p>
          <a:p>
            <a:r>
              <a:rPr lang="en-US" sz="1600" dirty="0">
                <a:solidFill>
                  <a:srgbClr val="000000"/>
                </a:solidFill>
                <a:latin typeface="Helvetica Neue"/>
              </a:rPr>
              <a:t>(Source: Bing Liu. Sentiment Analysis and Opinion Mining, Morgan &amp; Claypool Publishers, May 2012)</a:t>
            </a:r>
            <a:endParaRPr lang="en-US" sz="1600" i="0" dirty="0">
              <a:solidFill>
                <a:srgbClr val="000000"/>
              </a:solidFill>
              <a:effectLst/>
              <a:latin typeface="Helvetica Neue"/>
            </a:endParaRPr>
          </a:p>
        </p:txBody>
      </p:sp>
    </p:spTree>
    <p:extLst>
      <p:ext uri="{BB962C8B-B14F-4D97-AF65-F5344CB8AC3E}">
        <p14:creationId xmlns:p14="http://schemas.microsoft.com/office/powerpoint/2010/main" val="16463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01E39C-ACD3-4979-9AB0-48DFC7A0CB49}"/>
              </a:ext>
            </a:extLst>
          </p:cNvPr>
          <p:cNvSpPr txBox="1"/>
          <p:nvPr/>
        </p:nvSpPr>
        <p:spPr>
          <a:xfrm>
            <a:off x="4896936" y="385838"/>
            <a:ext cx="3222496" cy="830997"/>
          </a:xfrm>
          <a:prstGeom prst="rect">
            <a:avLst/>
          </a:prstGeom>
          <a:noFill/>
        </p:spPr>
        <p:txBody>
          <a:bodyPr wrap="square" rtlCol="0">
            <a:spAutoFit/>
          </a:bodyPr>
          <a:lstStyle/>
          <a:p>
            <a:r>
              <a:rPr lang="en-US" sz="4800" dirty="0">
                <a:latin typeface="Rockwell" panose="02060603020205020403" pitchFamily="18" charset="0"/>
                <a:cs typeface="Calibri" panose="020F0502020204030204" pitchFamily="34" charset="0"/>
              </a:rPr>
              <a:t>Students:</a:t>
            </a:r>
          </a:p>
        </p:txBody>
      </p:sp>
      <p:sp>
        <p:nvSpPr>
          <p:cNvPr id="3" name="TextBox 2">
            <a:extLst>
              <a:ext uri="{FF2B5EF4-FFF2-40B4-BE49-F238E27FC236}">
                <a16:creationId xmlns:a16="http://schemas.microsoft.com/office/drawing/2014/main" id="{29ED6118-818C-454D-A33F-F68AF76F2309}"/>
              </a:ext>
            </a:extLst>
          </p:cNvPr>
          <p:cNvSpPr txBox="1"/>
          <p:nvPr/>
        </p:nvSpPr>
        <p:spPr>
          <a:xfrm>
            <a:off x="7362879" y="2529403"/>
            <a:ext cx="3455686"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latin typeface="Rockwell" panose="02060603020205020403" pitchFamily="18" charset="0"/>
                <a:cs typeface="Calibri" panose="020F0502020204030204" pitchFamily="34" charset="0"/>
              </a:rPr>
              <a:t> Mor Ofir</a:t>
            </a:r>
            <a:r>
              <a:rPr lang="he-IL" sz="2800" dirty="0">
                <a:solidFill>
                  <a:schemeClr val="bg1"/>
                </a:solidFill>
                <a:latin typeface="Rockwell" panose="02060603020205020403" pitchFamily="18" charset="0"/>
                <a:cs typeface="Calibri" panose="020F0502020204030204" pitchFamily="34" charset="0"/>
              </a:rPr>
              <a:t> </a:t>
            </a:r>
            <a:r>
              <a:rPr lang="en-US" sz="2800" dirty="0">
                <a:solidFill>
                  <a:schemeClr val="bg1"/>
                </a:solidFill>
                <a:latin typeface="Rockwell" panose="02060603020205020403" pitchFamily="18" charset="0"/>
                <a:cs typeface="Calibri" panose="020F0502020204030204" pitchFamily="34" charset="0"/>
              </a:rPr>
              <a:t> 308269521</a:t>
            </a:r>
          </a:p>
        </p:txBody>
      </p:sp>
      <p:sp>
        <p:nvSpPr>
          <p:cNvPr id="5" name="TextBox 4">
            <a:extLst>
              <a:ext uri="{FF2B5EF4-FFF2-40B4-BE49-F238E27FC236}">
                <a16:creationId xmlns:a16="http://schemas.microsoft.com/office/drawing/2014/main" id="{DC86B1A7-3140-48CD-9011-6DF26F02E536}"/>
              </a:ext>
            </a:extLst>
          </p:cNvPr>
          <p:cNvSpPr txBox="1"/>
          <p:nvPr/>
        </p:nvSpPr>
        <p:spPr>
          <a:xfrm>
            <a:off x="1094281" y="2529403"/>
            <a:ext cx="4491271"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latin typeface="Rockwell" panose="02060603020205020403" pitchFamily="18" charset="0"/>
                <a:cs typeface="Calibri" panose="020F0502020204030204" pitchFamily="34" charset="0"/>
              </a:rPr>
              <a:t>Netanel Tarnorudsky 315424689</a:t>
            </a:r>
            <a:endParaRPr lang="en-IL" sz="2800" dirty="0">
              <a:solidFill>
                <a:schemeClr val="bg1"/>
              </a:solidFill>
              <a:latin typeface="Rockwell" panose="02060603020205020403" pitchFamily="18" charset="0"/>
              <a:cs typeface="Calibri" panose="020F0502020204030204" pitchFamily="34" charset="0"/>
            </a:endParaRPr>
          </a:p>
        </p:txBody>
      </p:sp>
    </p:spTree>
    <p:extLst>
      <p:ext uri="{BB962C8B-B14F-4D97-AF65-F5344CB8AC3E}">
        <p14:creationId xmlns:p14="http://schemas.microsoft.com/office/powerpoint/2010/main" val="11849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185E4160-589F-46E0-9F0B-F2F5C62E8ECE}"/>
              </a:ext>
            </a:extLst>
          </p:cNvPr>
          <p:cNvSpPr/>
          <p:nvPr/>
        </p:nvSpPr>
        <p:spPr>
          <a:xfrm>
            <a:off x="249936" y="265605"/>
            <a:ext cx="11692128" cy="2031325"/>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Helvetica Neue"/>
              </a:rPr>
              <a:t>'Emotionally Negative' -&gt; </a:t>
            </a:r>
            <a:r>
              <a:rPr lang="en-US" dirty="0" err="1">
                <a:solidFill>
                  <a:srgbClr val="000000"/>
                </a:solidFill>
                <a:latin typeface="Helvetica Neue"/>
              </a:rPr>
              <a:t>Sentiment_Polarity</a:t>
            </a:r>
            <a:r>
              <a:rPr lang="en-US" dirty="0">
                <a:solidFill>
                  <a:srgbClr val="000000"/>
                </a:solidFill>
                <a:latin typeface="Helvetica Neue"/>
              </a:rPr>
              <a:t> less than -0.1, </a:t>
            </a:r>
            <a:r>
              <a:rPr lang="en-US" dirty="0" err="1">
                <a:solidFill>
                  <a:srgbClr val="000000"/>
                </a:solidFill>
                <a:latin typeface="Helvetica Neue"/>
              </a:rPr>
              <a:t>Sentiment_Subjectivity</a:t>
            </a:r>
            <a:r>
              <a:rPr lang="en-US" dirty="0">
                <a:solidFill>
                  <a:srgbClr val="000000"/>
                </a:solidFill>
                <a:latin typeface="Helvetica Neue"/>
              </a:rPr>
              <a:t> more than 0.33.</a:t>
            </a:r>
          </a:p>
          <a:p>
            <a:pPr>
              <a:buFont typeface="Arial" panose="020B0604020202020204" pitchFamily="34" charset="0"/>
              <a:buChar char="•"/>
            </a:pPr>
            <a:r>
              <a:rPr lang="en-US" dirty="0">
                <a:solidFill>
                  <a:srgbClr val="000000"/>
                </a:solidFill>
                <a:latin typeface="Helvetica Neue"/>
              </a:rPr>
              <a:t>'Rationally Negative' -&gt; </a:t>
            </a:r>
            <a:r>
              <a:rPr lang="en-US" dirty="0" err="1">
                <a:solidFill>
                  <a:srgbClr val="000000"/>
                </a:solidFill>
                <a:latin typeface="Helvetica Neue"/>
              </a:rPr>
              <a:t>Sentiment_Polarity</a:t>
            </a:r>
            <a:r>
              <a:rPr lang="en-US" dirty="0">
                <a:solidFill>
                  <a:srgbClr val="000000"/>
                </a:solidFill>
                <a:latin typeface="Helvetica Neue"/>
              </a:rPr>
              <a:t> less than 0 , but the </a:t>
            </a:r>
            <a:r>
              <a:rPr lang="en-US" dirty="0" err="1">
                <a:solidFill>
                  <a:srgbClr val="000000"/>
                </a:solidFill>
                <a:latin typeface="Helvetica Neue"/>
              </a:rPr>
              <a:t>Sentiment_Subjectivity</a:t>
            </a:r>
            <a:r>
              <a:rPr lang="en-US" dirty="0">
                <a:solidFill>
                  <a:srgbClr val="000000"/>
                </a:solidFill>
                <a:latin typeface="Helvetica Neue"/>
              </a:rPr>
              <a:t> less than 0.33</a:t>
            </a:r>
          </a:p>
          <a:p>
            <a:pPr>
              <a:buFont typeface="Arial" panose="020B0604020202020204" pitchFamily="34" charset="0"/>
              <a:buChar char="•"/>
            </a:pPr>
            <a:r>
              <a:rPr lang="en-US" dirty="0">
                <a:solidFill>
                  <a:srgbClr val="000000"/>
                </a:solidFill>
                <a:latin typeface="Helvetica Neue"/>
              </a:rPr>
              <a:t>'Neutral' -&gt; </a:t>
            </a:r>
            <a:r>
              <a:rPr lang="en-US" dirty="0" err="1">
                <a:solidFill>
                  <a:srgbClr val="000000"/>
                </a:solidFill>
                <a:latin typeface="Helvetica Neue"/>
              </a:rPr>
              <a:t>Sentiment_Polarity</a:t>
            </a:r>
            <a:r>
              <a:rPr lang="en-US" dirty="0">
                <a:solidFill>
                  <a:srgbClr val="000000"/>
                </a:solidFill>
                <a:latin typeface="Helvetica Neue"/>
              </a:rPr>
              <a:t> is 0 and </a:t>
            </a:r>
            <a:r>
              <a:rPr lang="en-US" dirty="0" err="1">
                <a:solidFill>
                  <a:srgbClr val="000000"/>
                </a:solidFill>
                <a:latin typeface="Helvetica Neue"/>
              </a:rPr>
              <a:t>Sentiment_Subjectivity</a:t>
            </a:r>
            <a:r>
              <a:rPr lang="en-US" dirty="0">
                <a:solidFill>
                  <a:srgbClr val="000000"/>
                </a:solidFill>
                <a:latin typeface="Helvetica Neue"/>
              </a:rPr>
              <a:t> is less than 0.5. (very subjective is not Neutral)</a:t>
            </a:r>
          </a:p>
          <a:p>
            <a:pPr>
              <a:buFont typeface="Arial" panose="020B0604020202020204" pitchFamily="34" charset="0"/>
              <a:buChar char="•"/>
            </a:pPr>
            <a:r>
              <a:rPr lang="en-US" dirty="0">
                <a:solidFill>
                  <a:srgbClr val="000000"/>
                </a:solidFill>
                <a:latin typeface="Helvetica Neue"/>
              </a:rPr>
              <a:t>'Rationally Positive' -&gt; </a:t>
            </a:r>
            <a:r>
              <a:rPr lang="en-US" dirty="0" err="1">
                <a:solidFill>
                  <a:srgbClr val="000000"/>
                </a:solidFill>
                <a:latin typeface="Helvetica Neue"/>
              </a:rPr>
              <a:t>Sentiment_Polarity</a:t>
            </a:r>
            <a:r>
              <a:rPr lang="en-US" dirty="0">
                <a:solidFill>
                  <a:srgbClr val="000000"/>
                </a:solidFill>
                <a:latin typeface="Helvetica Neue"/>
              </a:rPr>
              <a:t> more than 0 (or equal) and the </a:t>
            </a:r>
            <a:r>
              <a:rPr lang="en-US" dirty="0" err="1">
                <a:solidFill>
                  <a:srgbClr val="000000"/>
                </a:solidFill>
                <a:latin typeface="Helvetica Neue"/>
              </a:rPr>
              <a:t>Sentiment_Subjectivity</a:t>
            </a:r>
            <a:r>
              <a:rPr lang="en-US" dirty="0">
                <a:solidFill>
                  <a:srgbClr val="000000"/>
                </a:solidFill>
                <a:latin typeface="Helvetica Neue"/>
              </a:rPr>
              <a:t> less than 0.33 (third)</a:t>
            </a:r>
          </a:p>
          <a:p>
            <a:pPr>
              <a:buFont typeface="Arial" panose="020B0604020202020204" pitchFamily="34" charset="0"/>
              <a:buChar char="•"/>
            </a:pPr>
            <a:r>
              <a:rPr lang="en-US" dirty="0">
                <a:solidFill>
                  <a:srgbClr val="000000"/>
                </a:solidFill>
                <a:latin typeface="Helvetica Neue"/>
              </a:rPr>
              <a:t>'Emotionally Positive' -&gt; More than 0.1 (Polarity), and </a:t>
            </a:r>
            <a:r>
              <a:rPr lang="en-US" dirty="0" err="1">
                <a:solidFill>
                  <a:srgbClr val="000000"/>
                </a:solidFill>
                <a:latin typeface="Helvetica Neue"/>
              </a:rPr>
              <a:t>Sentiment_Subjectivity</a:t>
            </a:r>
            <a:r>
              <a:rPr lang="en-US" dirty="0">
                <a:solidFill>
                  <a:srgbClr val="000000"/>
                </a:solidFill>
                <a:latin typeface="Helvetica Neue"/>
              </a:rPr>
              <a:t> more than 0.33.</a:t>
            </a:r>
          </a:p>
          <a:p>
            <a:pPr>
              <a:buFont typeface="Arial" panose="020B0604020202020204" pitchFamily="34" charset="0"/>
              <a:buChar char="•"/>
            </a:pPr>
            <a:r>
              <a:rPr lang="en-US" dirty="0">
                <a:solidFill>
                  <a:srgbClr val="000000"/>
                </a:solidFill>
                <a:latin typeface="Helvetica Neue"/>
              </a:rPr>
              <a:t>'Cannot Be Evaluated' -&gt; All the rest</a:t>
            </a:r>
            <a:endParaRPr lang="en-US" b="0" i="0" dirty="0">
              <a:solidFill>
                <a:srgbClr val="000000"/>
              </a:solidFill>
              <a:effectLst/>
              <a:latin typeface="Helvetica Neue"/>
            </a:endParaRPr>
          </a:p>
        </p:txBody>
      </p:sp>
      <p:pic>
        <p:nvPicPr>
          <p:cNvPr id="4" name="תמונה 3" descr="תמונה שמכילה מזון&#10;&#10;התיאור נוצר באופן אוטומטי">
            <a:extLst>
              <a:ext uri="{FF2B5EF4-FFF2-40B4-BE49-F238E27FC236}">
                <a16:creationId xmlns:a16="http://schemas.microsoft.com/office/drawing/2014/main" id="{45C4F42B-B81B-4DF9-B813-A6B35ABC0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47333"/>
            <a:ext cx="5898527" cy="4490044"/>
          </a:xfrm>
          <a:prstGeom prst="rect">
            <a:avLst/>
          </a:prstGeom>
        </p:spPr>
      </p:pic>
      <p:sp>
        <p:nvSpPr>
          <p:cNvPr id="5" name="מלבן 4">
            <a:extLst>
              <a:ext uri="{FF2B5EF4-FFF2-40B4-BE49-F238E27FC236}">
                <a16:creationId xmlns:a16="http://schemas.microsoft.com/office/drawing/2014/main" id="{61AA1A31-3BD1-4036-A390-EE799F3BFB70}"/>
              </a:ext>
            </a:extLst>
          </p:cNvPr>
          <p:cNvSpPr/>
          <p:nvPr/>
        </p:nvSpPr>
        <p:spPr>
          <a:xfrm>
            <a:off x="0" y="2718816"/>
            <a:ext cx="6302326" cy="3093154"/>
          </a:xfrm>
          <a:prstGeom prst="rect">
            <a:avLst/>
          </a:prstGeom>
        </p:spPr>
        <p:txBody>
          <a:bodyPr wrap="square">
            <a:spAutoFit/>
          </a:bodyPr>
          <a:lstStyle/>
          <a:p>
            <a:pPr>
              <a:buFont typeface="Arial" panose="020B0604020202020204" pitchFamily="34" charset="0"/>
              <a:buChar char="•"/>
            </a:pPr>
            <a:r>
              <a:rPr lang="en-US" sz="1500" dirty="0">
                <a:solidFill>
                  <a:srgbClr val="000000"/>
                </a:solidFill>
                <a:latin typeface="Helvetica Neue"/>
              </a:rPr>
              <a:t>We can see the division pretty good, A graph of plotted points that show the relationship between two sets of data.</a:t>
            </a:r>
          </a:p>
          <a:p>
            <a:pPr>
              <a:buFont typeface="Arial" panose="020B0604020202020204" pitchFamily="34" charset="0"/>
              <a:buChar char="•"/>
            </a:pPr>
            <a:r>
              <a:rPr lang="en-US" sz="1500" dirty="0">
                <a:solidFill>
                  <a:srgbClr val="000000"/>
                </a:solidFill>
                <a:latin typeface="Helvetica Neue"/>
              </a:rPr>
              <a:t>We can also see that the most of reviews are good, which is surprising to me.</a:t>
            </a:r>
          </a:p>
          <a:p>
            <a:pPr>
              <a:buFont typeface="Arial" panose="020B0604020202020204" pitchFamily="34" charset="0"/>
              <a:buChar char="•"/>
            </a:pPr>
            <a:r>
              <a:rPr lang="en-US" sz="1500" dirty="0">
                <a:solidFill>
                  <a:srgbClr val="000000"/>
                </a:solidFill>
                <a:latin typeface="Helvetica Neue"/>
              </a:rPr>
              <a:t>Most of the reviews are subjectively, It's normal because most of the reviewers have feeling and </a:t>
            </a:r>
            <a:r>
              <a:rPr lang="en-US" sz="1500" dirty="0" err="1">
                <a:solidFill>
                  <a:srgbClr val="000000"/>
                </a:solidFill>
                <a:latin typeface="Helvetica Neue"/>
              </a:rPr>
              <a:t>encounterd</a:t>
            </a:r>
            <a:r>
              <a:rPr lang="en-US" sz="1500" dirty="0">
                <a:solidFill>
                  <a:srgbClr val="000000"/>
                </a:solidFill>
                <a:latin typeface="Helvetica Neue"/>
              </a:rPr>
              <a:t> good or bad experience from those apps and that what motivated them to comment about it.</a:t>
            </a:r>
          </a:p>
          <a:p>
            <a:pPr>
              <a:buFont typeface="Arial" panose="020B0604020202020204" pitchFamily="34" charset="0"/>
              <a:buChar char="•"/>
            </a:pPr>
            <a:r>
              <a:rPr lang="en-US" sz="1500" dirty="0">
                <a:solidFill>
                  <a:srgbClr val="000000"/>
                </a:solidFill>
                <a:latin typeface="Helvetica Neue"/>
              </a:rPr>
              <a:t>I think that is the main reason that Emotionally positive is the larger group, Human kind have feeling and people want to be heard, that's why the Rationally emotions are a bit lesser than the emotionally groups.</a:t>
            </a:r>
          </a:p>
          <a:p>
            <a:pPr>
              <a:buFont typeface="Arial" panose="020B0604020202020204" pitchFamily="34" charset="0"/>
              <a:buChar char="•"/>
            </a:pPr>
            <a:r>
              <a:rPr lang="en-US" sz="1500" dirty="0">
                <a:solidFill>
                  <a:srgbClr val="000000"/>
                </a:solidFill>
                <a:latin typeface="Helvetica Neue"/>
              </a:rPr>
              <a:t>Although Neutral section is larger than all groups, except the Emotionally positive, The polarity has to be 0 in order to be Neutral. (That's why it's a line)</a:t>
            </a:r>
            <a:endParaRPr lang="en-US" sz="1500" b="0" i="0" dirty="0">
              <a:solidFill>
                <a:srgbClr val="000000"/>
              </a:solidFill>
              <a:effectLst/>
              <a:latin typeface="Helvetica Neue"/>
            </a:endParaRPr>
          </a:p>
        </p:txBody>
      </p:sp>
    </p:spTree>
    <p:extLst>
      <p:ext uri="{BB962C8B-B14F-4D97-AF65-F5344CB8AC3E}">
        <p14:creationId xmlns:p14="http://schemas.microsoft.com/office/powerpoint/2010/main" val="3001588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4">
                  <a:alpha val="61000"/>
                </a:schemeClr>
              </a:gs>
              <a:gs pos="100000">
                <a:schemeClr val="accent5">
                  <a:alpha val="8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333145" y="0"/>
            <a:ext cx="6858855" cy="6857572"/>
          </a:xfrm>
          <a:prstGeom prst="rect">
            <a:avLst/>
          </a:prstGeom>
          <a:gradFill>
            <a:gsLst>
              <a:gs pos="8000">
                <a:schemeClr val="accent6">
                  <a:alpha val="11000"/>
                </a:schemeClr>
              </a:gs>
              <a:gs pos="100000">
                <a:schemeClr val="accent4">
                  <a:alpha val="70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7945" y="-1686055"/>
            <a:ext cx="4894564" cy="12193546"/>
          </a:xfrm>
          <a:prstGeom prst="rect">
            <a:avLst/>
          </a:prstGeom>
          <a:gradFill>
            <a:gsLst>
              <a:gs pos="0">
                <a:schemeClr val="accent5">
                  <a:lumMod val="60000"/>
                  <a:lumOff val="40000"/>
                  <a:alpha val="0"/>
                </a:schemeClr>
              </a:gs>
              <a:gs pos="99000">
                <a:schemeClr val="accent2"/>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מלבן 10">
            <a:extLst>
              <a:ext uri="{FF2B5EF4-FFF2-40B4-BE49-F238E27FC236}">
                <a16:creationId xmlns:a16="http://schemas.microsoft.com/office/drawing/2014/main" id="{B90FE4C1-77B5-4FDE-A39F-2F6EB9F4C8B4}"/>
              </a:ext>
            </a:extLst>
          </p:cNvPr>
          <p:cNvSpPr/>
          <p:nvPr/>
        </p:nvSpPr>
        <p:spPr>
          <a:xfrm>
            <a:off x="359664" y="457415"/>
            <a:ext cx="2926080" cy="2631490"/>
          </a:xfrm>
          <a:prstGeom prst="rect">
            <a:avLst/>
          </a:prstGeom>
        </p:spPr>
        <p:txBody>
          <a:bodyPr wrap="square">
            <a:spAutoFit/>
          </a:bodyPr>
          <a:lstStyle/>
          <a:p>
            <a:r>
              <a:rPr lang="he-IL" sz="1500" b="1" dirty="0"/>
              <a:t>Emotional </a:t>
            </a:r>
            <a:r>
              <a:rPr lang="he-IL" sz="1500" b="1" dirty="0" err="1"/>
              <a:t>Positive</a:t>
            </a:r>
            <a:r>
              <a:rPr lang="en-US" sz="1500" b="1" dirty="0"/>
              <a:t>:</a:t>
            </a:r>
            <a:endParaRPr lang="he-IL" sz="1500" b="1" dirty="0"/>
          </a:p>
          <a:p>
            <a:r>
              <a:rPr lang="he-IL" sz="1500" b="1" dirty="0" err="1"/>
              <a:t>Average</a:t>
            </a:r>
            <a:r>
              <a:rPr lang="he-IL" sz="1500" b="1" dirty="0"/>
              <a:t> </a:t>
            </a:r>
            <a:r>
              <a:rPr lang="he-IL" sz="1500" b="1" dirty="0" err="1"/>
              <a:t>polarity</a:t>
            </a:r>
            <a:r>
              <a:rPr lang="he-IL" sz="1500" b="1" dirty="0"/>
              <a:t>:  0.426</a:t>
            </a:r>
          </a:p>
          <a:p>
            <a:r>
              <a:rPr lang="he-IL" sz="1500" b="1" dirty="0"/>
              <a:t> </a:t>
            </a:r>
            <a:r>
              <a:rPr lang="he-IL" sz="1500" b="1" dirty="0" err="1"/>
              <a:t>Average</a:t>
            </a:r>
            <a:r>
              <a:rPr lang="he-IL" sz="1500" b="1" dirty="0"/>
              <a:t> </a:t>
            </a:r>
            <a:r>
              <a:rPr lang="he-IL" sz="1500" b="1" dirty="0" err="1"/>
              <a:t>Subjectivity</a:t>
            </a:r>
            <a:r>
              <a:rPr lang="he-IL" sz="1500" b="1" dirty="0"/>
              <a:t>: 0.617</a:t>
            </a:r>
            <a:endParaRPr lang="en-GB" sz="1500" b="1" dirty="0"/>
          </a:p>
          <a:p>
            <a:endParaRPr lang="he-IL" sz="1500" b="1" dirty="0"/>
          </a:p>
          <a:p>
            <a:r>
              <a:rPr lang="he-IL" sz="1500" b="1" dirty="0" err="1"/>
              <a:t>Rational</a:t>
            </a:r>
            <a:r>
              <a:rPr lang="he-IL" sz="1500" b="1" dirty="0"/>
              <a:t> </a:t>
            </a:r>
            <a:r>
              <a:rPr lang="he-IL" sz="1500" b="1" dirty="0" err="1"/>
              <a:t>Positive</a:t>
            </a:r>
            <a:r>
              <a:rPr lang="en-GB" sz="1500" b="1" dirty="0"/>
              <a:t>:</a:t>
            </a:r>
            <a:endParaRPr lang="he-IL" sz="1500" b="1" dirty="0"/>
          </a:p>
          <a:p>
            <a:r>
              <a:rPr lang="he-IL" sz="1500" b="1" dirty="0" err="1"/>
              <a:t>Average</a:t>
            </a:r>
            <a:r>
              <a:rPr lang="he-IL" sz="1500" b="1" dirty="0"/>
              <a:t> </a:t>
            </a:r>
            <a:r>
              <a:rPr lang="he-IL" sz="1500" b="1" dirty="0" err="1"/>
              <a:t>polarity</a:t>
            </a:r>
            <a:r>
              <a:rPr lang="he-IL" sz="1500" b="1" dirty="0"/>
              <a:t>:  0.3017</a:t>
            </a:r>
          </a:p>
          <a:p>
            <a:r>
              <a:rPr lang="he-IL" sz="1500" b="1" dirty="0"/>
              <a:t> </a:t>
            </a:r>
            <a:r>
              <a:rPr lang="he-IL" sz="1500" b="1" dirty="0" err="1"/>
              <a:t>Average</a:t>
            </a:r>
            <a:r>
              <a:rPr lang="he-IL" sz="1500" b="1" dirty="0"/>
              <a:t> </a:t>
            </a:r>
            <a:r>
              <a:rPr lang="he-IL" sz="1500" b="1" dirty="0" err="1"/>
              <a:t>Subjectivity</a:t>
            </a:r>
            <a:r>
              <a:rPr lang="he-IL" sz="1500" b="1" dirty="0"/>
              <a:t>: 0.238</a:t>
            </a:r>
          </a:p>
          <a:p>
            <a:endParaRPr lang="he-IL" sz="1500" b="1" dirty="0"/>
          </a:p>
          <a:p>
            <a:r>
              <a:rPr lang="en-US" sz="1500" b="1" dirty="0"/>
              <a:t>N</a:t>
            </a:r>
            <a:r>
              <a:rPr lang="he-IL" sz="1500" b="1" dirty="0" err="1"/>
              <a:t>eutral</a:t>
            </a:r>
            <a:r>
              <a:rPr lang="he-IL" sz="1500" b="1" dirty="0"/>
              <a:t>:</a:t>
            </a:r>
          </a:p>
          <a:p>
            <a:r>
              <a:rPr lang="he-IL" sz="1500" b="1" dirty="0" err="1"/>
              <a:t>Average</a:t>
            </a:r>
            <a:r>
              <a:rPr lang="he-IL" sz="1500" b="1" dirty="0"/>
              <a:t> </a:t>
            </a:r>
            <a:r>
              <a:rPr lang="he-IL" sz="1500" b="1" dirty="0" err="1"/>
              <a:t>polarity</a:t>
            </a:r>
            <a:r>
              <a:rPr lang="he-IL" sz="1500" b="1" dirty="0"/>
              <a:t>:  0.0 </a:t>
            </a:r>
          </a:p>
          <a:p>
            <a:r>
              <a:rPr lang="he-IL" sz="1500" b="1" dirty="0"/>
              <a:t> </a:t>
            </a:r>
            <a:r>
              <a:rPr lang="he-IL" sz="1500" b="1" dirty="0" err="1"/>
              <a:t>Average</a:t>
            </a:r>
            <a:r>
              <a:rPr lang="he-IL" sz="1500" b="1" dirty="0"/>
              <a:t> </a:t>
            </a:r>
            <a:r>
              <a:rPr lang="he-IL" sz="1500" b="1" dirty="0" err="1"/>
              <a:t>Subjectivity</a:t>
            </a:r>
            <a:r>
              <a:rPr lang="he-IL" sz="1500" b="1" dirty="0"/>
              <a:t>: 0.0394</a:t>
            </a:r>
          </a:p>
        </p:txBody>
      </p:sp>
      <p:pic>
        <p:nvPicPr>
          <p:cNvPr id="15" name="תמונה 14" descr="תמונה שמכילה ציור&#10;&#10;התיאור נוצר באופן אוטומטי">
            <a:extLst>
              <a:ext uri="{FF2B5EF4-FFF2-40B4-BE49-F238E27FC236}">
                <a16:creationId xmlns:a16="http://schemas.microsoft.com/office/drawing/2014/main" id="{49B7389E-B6F9-4F42-AA1F-B1688BE88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96" y="3140595"/>
            <a:ext cx="11750479" cy="3236797"/>
          </a:xfrm>
          <a:prstGeom prst="rect">
            <a:avLst/>
          </a:prstGeom>
        </p:spPr>
      </p:pic>
      <p:sp>
        <p:nvSpPr>
          <p:cNvPr id="17" name="מלבן 16">
            <a:extLst>
              <a:ext uri="{FF2B5EF4-FFF2-40B4-BE49-F238E27FC236}">
                <a16:creationId xmlns:a16="http://schemas.microsoft.com/office/drawing/2014/main" id="{ED4A3DEE-9F31-4404-81B4-8C7D13BC9FCB}"/>
              </a:ext>
            </a:extLst>
          </p:cNvPr>
          <p:cNvSpPr/>
          <p:nvPr/>
        </p:nvSpPr>
        <p:spPr>
          <a:xfrm>
            <a:off x="3645408" y="255288"/>
            <a:ext cx="3364992" cy="1938992"/>
          </a:xfrm>
          <a:prstGeom prst="rect">
            <a:avLst/>
          </a:prstGeom>
        </p:spPr>
        <p:txBody>
          <a:bodyPr wrap="square">
            <a:spAutoFit/>
          </a:bodyPr>
          <a:lstStyle/>
          <a:p>
            <a:endParaRPr lang="he-IL" sz="1500" b="1" dirty="0"/>
          </a:p>
          <a:p>
            <a:r>
              <a:rPr lang="he-IL" sz="1500" b="1" dirty="0"/>
              <a:t>Emotional </a:t>
            </a:r>
            <a:r>
              <a:rPr lang="he-IL" sz="1500" b="1" dirty="0" err="1"/>
              <a:t>Negative</a:t>
            </a:r>
            <a:r>
              <a:rPr lang="en-GB" sz="1500" b="1" dirty="0"/>
              <a:t>:</a:t>
            </a:r>
            <a:endParaRPr lang="he-IL" sz="1500" b="1" dirty="0"/>
          </a:p>
          <a:p>
            <a:r>
              <a:rPr lang="he-IL" sz="1500" b="1" dirty="0" err="1"/>
              <a:t>Average</a:t>
            </a:r>
            <a:r>
              <a:rPr lang="he-IL" sz="1500" b="1" dirty="0"/>
              <a:t> </a:t>
            </a:r>
            <a:r>
              <a:rPr lang="he-IL" sz="1500" b="1" dirty="0" err="1"/>
              <a:t>polarity</a:t>
            </a:r>
            <a:r>
              <a:rPr lang="he-IL" sz="1500" b="1" dirty="0"/>
              <a:t>:  -0.1617</a:t>
            </a:r>
          </a:p>
          <a:p>
            <a:r>
              <a:rPr lang="he-IL" sz="1500" b="1" dirty="0"/>
              <a:t> </a:t>
            </a:r>
            <a:r>
              <a:rPr lang="he-IL" sz="1500" b="1" dirty="0" err="1"/>
              <a:t>Average</a:t>
            </a:r>
            <a:r>
              <a:rPr lang="he-IL" sz="1500" b="1" dirty="0"/>
              <a:t> </a:t>
            </a:r>
            <a:r>
              <a:rPr lang="he-IL" sz="1500" b="1" dirty="0" err="1"/>
              <a:t>Subjectivity</a:t>
            </a:r>
            <a:r>
              <a:rPr lang="he-IL" sz="1500" b="1" dirty="0"/>
              <a:t>: 0.226</a:t>
            </a:r>
          </a:p>
          <a:p>
            <a:endParaRPr lang="he-IL" sz="1500" b="1" dirty="0"/>
          </a:p>
          <a:p>
            <a:r>
              <a:rPr lang="he-IL" sz="1500" b="1" dirty="0" err="1"/>
              <a:t>Rational</a:t>
            </a:r>
            <a:r>
              <a:rPr lang="he-IL" sz="1500" b="1" dirty="0"/>
              <a:t> </a:t>
            </a:r>
            <a:r>
              <a:rPr lang="he-IL" sz="1500" b="1" dirty="0" err="1"/>
              <a:t>Negative</a:t>
            </a:r>
            <a:r>
              <a:rPr lang="en-GB" sz="1500" b="1" dirty="0"/>
              <a:t>:</a:t>
            </a:r>
            <a:endParaRPr lang="he-IL" sz="1500" b="1" dirty="0"/>
          </a:p>
          <a:p>
            <a:r>
              <a:rPr lang="he-IL" sz="1500" b="1" dirty="0" err="1"/>
              <a:t>Average</a:t>
            </a:r>
            <a:r>
              <a:rPr lang="he-IL" sz="1500" b="1" dirty="0"/>
              <a:t> </a:t>
            </a:r>
            <a:r>
              <a:rPr lang="he-IL" sz="1500" b="1" dirty="0" err="1"/>
              <a:t>polarity</a:t>
            </a:r>
            <a:r>
              <a:rPr lang="he-IL" sz="1500" b="1" dirty="0"/>
              <a:t>:  -0.361</a:t>
            </a:r>
          </a:p>
          <a:p>
            <a:r>
              <a:rPr lang="he-IL" sz="1500" b="1" dirty="0"/>
              <a:t> </a:t>
            </a:r>
            <a:r>
              <a:rPr lang="he-IL" sz="1500" b="1" dirty="0" err="1"/>
              <a:t>Average</a:t>
            </a:r>
            <a:r>
              <a:rPr lang="he-IL" sz="1500" b="1" dirty="0"/>
              <a:t> </a:t>
            </a:r>
            <a:r>
              <a:rPr lang="he-IL" sz="1500" b="1" dirty="0" err="1"/>
              <a:t>Subjectivity</a:t>
            </a:r>
            <a:r>
              <a:rPr lang="he-IL" sz="1500" b="1" dirty="0"/>
              <a:t>: 0.6206</a:t>
            </a:r>
          </a:p>
        </p:txBody>
      </p:sp>
    </p:spTree>
    <p:extLst>
      <p:ext uri="{BB962C8B-B14F-4D97-AF65-F5344CB8AC3E}">
        <p14:creationId xmlns:p14="http://schemas.microsoft.com/office/powerpoint/2010/main" val="2336815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6764CDEE-C994-46F2-9E32-BA7A5FE3144B}"/>
              </a:ext>
            </a:extLst>
          </p:cNvPr>
          <p:cNvSpPr/>
          <p:nvPr/>
        </p:nvSpPr>
        <p:spPr>
          <a:xfrm>
            <a:off x="85344" y="146305"/>
            <a:ext cx="7005444" cy="1938992"/>
          </a:xfrm>
          <a:prstGeom prst="rect">
            <a:avLst/>
          </a:prstGeom>
        </p:spPr>
        <p:txBody>
          <a:bodyPr wrap="square">
            <a:spAutoFit/>
          </a:bodyPr>
          <a:lstStyle/>
          <a:p>
            <a:pPr>
              <a:buFont typeface="Arial" panose="020B0604020202020204" pitchFamily="34" charset="0"/>
              <a:buChar char="•"/>
            </a:pPr>
            <a:r>
              <a:rPr lang="en-US" sz="1500" dirty="0">
                <a:solidFill>
                  <a:srgbClr val="000000"/>
                </a:solidFill>
                <a:latin typeface="Helvetica Neue"/>
              </a:rPr>
              <a:t>We can see the big difference between the "rational" and the "Emotional" comments/reviews, in both of "Emotional" word cloud we see that a lot of word are depicting, like "waste" of time, "Awesome", "great", "</a:t>
            </a:r>
            <a:r>
              <a:rPr lang="en-US" sz="1500" dirty="0" err="1">
                <a:solidFill>
                  <a:srgbClr val="000000"/>
                </a:solidFill>
                <a:latin typeface="Helvetica Neue"/>
              </a:rPr>
              <a:t>usless</a:t>
            </a:r>
            <a:r>
              <a:rPr lang="en-US" sz="1500" dirty="0">
                <a:solidFill>
                  <a:srgbClr val="000000"/>
                </a:solidFill>
                <a:latin typeface="Helvetica Neue"/>
              </a:rPr>
              <a:t>" etc... while in the rational is not like that and a lot of the words are nouns like "recipe", "</a:t>
            </a:r>
            <a:r>
              <a:rPr lang="en-US" sz="1500" dirty="0" err="1">
                <a:solidFill>
                  <a:srgbClr val="000000"/>
                </a:solidFill>
                <a:latin typeface="Helvetica Neue"/>
              </a:rPr>
              <a:t>book","basis</a:t>
            </a:r>
            <a:r>
              <a:rPr lang="en-US" sz="1500" dirty="0">
                <a:solidFill>
                  <a:srgbClr val="000000"/>
                </a:solidFill>
                <a:latin typeface="Helvetica Neue"/>
              </a:rPr>
              <a:t>", etc...</a:t>
            </a:r>
          </a:p>
          <a:p>
            <a:pPr>
              <a:buFont typeface="Arial" panose="020B0604020202020204" pitchFamily="34" charset="0"/>
              <a:buChar char="•"/>
            </a:pPr>
            <a:r>
              <a:rPr lang="en-US" sz="1500" dirty="0">
                <a:solidFill>
                  <a:srgbClr val="000000"/>
                </a:solidFill>
                <a:latin typeface="Helvetica Neue"/>
              </a:rPr>
              <a:t>We can spot the difference between the Positive and the Negative reviews pretty easily, negative words(crap, no, </a:t>
            </a:r>
            <a:r>
              <a:rPr lang="en-US" sz="1500" dirty="0" err="1">
                <a:solidFill>
                  <a:srgbClr val="000000"/>
                </a:solidFill>
                <a:latin typeface="Helvetica Neue"/>
              </a:rPr>
              <a:t>dosent</a:t>
            </a:r>
            <a:r>
              <a:rPr lang="en-US" sz="1500" dirty="0">
                <a:solidFill>
                  <a:srgbClr val="000000"/>
                </a:solidFill>
                <a:latin typeface="Helvetica Neue"/>
              </a:rPr>
              <a:t>...) vs. positive words (great, </a:t>
            </a:r>
            <a:r>
              <a:rPr lang="en-US" sz="1500" dirty="0" err="1">
                <a:solidFill>
                  <a:srgbClr val="000000"/>
                </a:solidFill>
                <a:latin typeface="Helvetica Neue"/>
              </a:rPr>
              <a:t>best,usefull</a:t>
            </a:r>
            <a:r>
              <a:rPr lang="en-US" sz="1500" dirty="0">
                <a:solidFill>
                  <a:srgbClr val="000000"/>
                </a:solidFill>
                <a:latin typeface="Helvetica Neue"/>
              </a:rPr>
              <a:t>...)</a:t>
            </a:r>
            <a:endParaRPr lang="en-US" sz="1500" b="0" i="0" dirty="0">
              <a:solidFill>
                <a:srgbClr val="000000"/>
              </a:solidFill>
              <a:effectLst/>
              <a:latin typeface="Helvetica Neue"/>
            </a:endParaRPr>
          </a:p>
        </p:txBody>
      </p:sp>
      <p:pic>
        <p:nvPicPr>
          <p:cNvPr id="12" name="תמונה 11" descr="תמונה שמכילה ישיבה, שולחן, צג, עץ&#10;&#10;התיאור נוצר באופן אוטומטי">
            <a:extLst>
              <a:ext uri="{FF2B5EF4-FFF2-40B4-BE49-F238E27FC236}">
                <a16:creationId xmlns:a16="http://schemas.microsoft.com/office/drawing/2014/main" id="{73A84BAA-0D59-4C10-AC66-F18C1FC25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6720" y="146305"/>
            <a:ext cx="3624387" cy="2269093"/>
          </a:xfrm>
          <a:prstGeom prst="rect">
            <a:avLst/>
          </a:prstGeom>
        </p:spPr>
      </p:pic>
      <p:pic>
        <p:nvPicPr>
          <p:cNvPr id="14" name="תמונה 13" descr="תמונה שמכילה עץ, שולחן, ירוק, חונה&#10;&#10;התיאור נוצר באופן אוטומטי">
            <a:extLst>
              <a:ext uri="{FF2B5EF4-FFF2-40B4-BE49-F238E27FC236}">
                <a16:creationId xmlns:a16="http://schemas.microsoft.com/office/drawing/2014/main" id="{08F67DB8-A16C-4906-8891-D6B1496A7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20" y="2316130"/>
            <a:ext cx="3738529" cy="1926155"/>
          </a:xfrm>
          <a:prstGeom prst="rect">
            <a:avLst/>
          </a:prstGeom>
        </p:spPr>
      </p:pic>
      <p:pic>
        <p:nvPicPr>
          <p:cNvPr id="16" name="תמונה 15" descr="תמונה שמכילה שולחן, ישיבה, משאית, אנשים&#10;&#10;התיאור נוצר באופן אוטומטי">
            <a:extLst>
              <a:ext uri="{FF2B5EF4-FFF2-40B4-BE49-F238E27FC236}">
                <a16:creationId xmlns:a16="http://schemas.microsoft.com/office/drawing/2014/main" id="{6660E501-794D-4E03-8A64-33838ACFE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0" y="4025798"/>
            <a:ext cx="3738529" cy="2353055"/>
          </a:xfrm>
          <a:prstGeom prst="rect">
            <a:avLst/>
          </a:prstGeom>
        </p:spPr>
      </p:pic>
      <p:pic>
        <p:nvPicPr>
          <p:cNvPr id="18" name="תמונה 17" descr="תמונה שמכילה ישיבה, שולחן, עץ, חונה&#10;&#10;התיאור נוצר באופן אוטומטי">
            <a:extLst>
              <a:ext uri="{FF2B5EF4-FFF2-40B4-BE49-F238E27FC236}">
                <a16:creationId xmlns:a16="http://schemas.microsoft.com/office/drawing/2014/main" id="{C5BDECE1-0234-46AD-B59A-B6D54CB359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1681" y="4179257"/>
            <a:ext cx="4293263" cy="2211964"/>
          </a:xfrm>
          <a:prstGeom prst="rect">
            <a:avLst/>
          </a:prstGeom>
        </p:spPr>
      </p:pic>
      <p:sp>
        <p:nvSpPr>
          <p:cNvPr id="19" name="מלבן 18">
            <a:extLst>
              <a:ext uri="{FF2B5EF4-FFF2-40B4-BE49-F238E27FC236}">
                <a16:creationId xmlns:a16="http://schemas.microsoft.com/office/drawing/2014/main" id="{E6C80166-5FEC-4D08-BFCB-8820F0B9D4EF}"/>
              </a:ext>
            </a:extLst>
          </p:cNvPr>
          <p:cNvSpPr/>
          <p:nvPr/>
        </p:nvSpPr>
        <p:spPr>
          <a:xfrm>
            <a:off x="642559" y="2951946"/>
            <a:ext cx="7005444" cy="477054"/>
          </a:xfrm>
          <a:prstGeom prst="rect">
            <a:avLst/>
          </a:prstGeom>
        </p:spPr>
        <p:txBody>
          <a:bodyPr wrap="none">
            <a:spAutoFit/>
          </a:bodyPr>
          <a:lstStyle/>
          <a:p>
            <a:r>
              <a:rPr lang="en-US" sz="2500" b="1" dirty="0">
                <a:solidFill>
                  <a:srgbClr val="000000"/>
                </a:solidFill>
                <a:latin typeface="Helvetica Neue"/>
              </a:rPr>
              <a:t>Can you assign </a:t>
            </a:r>
            <a:r>
              <a:rPr lang="en-US" sz="2500" b="1" dirty="0" err="1">
                <a:solidFill>
                  <a:srgbClr val="000000"/>
                </a:solidFill>
                <a:latin typeface="Helvetica Neue"/>
              </a:rPr>
              <a:t>wordcloud</a:t>
            </a:r>
            <a:r>
              <a:rPr lang="en-US" sz="2500" b="1" dirty="0">
                <a:solidFill>
                  <a:srgbClr val="000000"/>
                </a:solidFill>
                <a:latin typeface="Helvetica Neue"/>
              </a:rPr>
              <a:t> to sub-Category?</a:t>
            </a:r>
            <a:endParaRPr lang="he-IL" sz="2500" b="1" dirty="0"/>
          </a:p>
        </p:txBody>
      </p:sp>
    </p:spTree>
    <p:extLst>
      <p:ext uri="{BB962C8B-B14F-4D97-AF65-F5344CB8AC3E}">
        <p14:creationId xmlns:p14="http://schemas.microsoft.com/office/powerpoint/2010/main" val="3297377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6764CDEE-C994-46F2-9E32-BA7A5FE3144B}"/>
              </a:ext>
            </a:extLst>
          </p:cNvPr>
          <p:cNvSpPr/>
          <p:nvPr/>
        </p:nvSpPr>
        <p:spPr>
          <a:xfrm>
            <a:off x="85343" y="146304"/>
            <a:ext cx="11328131" cy="1200329"/>
          </a:xfrm>
          <a:prstGeom prst="rect">
            <a:avLst/>
          </a:prstGeom>
        </p:spPr>
        <p:txBody>
          <a:bodyPr wrap="square">
            <a:spAutoFit/>
          </a:bodyPr>
          <a:lstStyle/>
          <a:p>
            <a:pPr algn="ctr"/>
            <a:r>
              <a:rPr lang="en-US" sz="7200" b="1" i="1" u="sng" dirty="0">
                <a:solidFill>
                  <a:srgbClr val="000000"/>
                </a:solidFill>
                <a:effectLst>
                  <a:outerShdw blurRad="38100" dist="38100" dir="2700000" algn="tl">
                    <a:srgbClr val="000000">
                      <a:alpha val="43137"/>
                    </a:srgbClr>
                  </a:outerShdw>
                </a:effectLst>
                <a:latin typeface="Helvetica Neue"/>
              </a:rPr>
              <a:t>Conclusion</a:t>
            </a:r>
          </a:p>
        </p:txBody>
      </p:sp>
      <p:sp>
        <p:nvSpPr>
          <p:cNvPr id="8" name="מלבן 1">
            <a:extLst>
              <a:ext uri="{FF2B5EF4-FFF2-40B4-BE49-F238E27FC236}">
                <a16:creationId xmlns:a16="http://schemas.microsoft.com/office/drawing/2014/main" id="{D3980403-538C-4EA9-A30C-EFB1AFD65221}"/>
              </a:ext>
            </a:extLst>
          </p:cNvPr>
          <p:cNvSpPr/>
          <p:nvPr/>
        </p:nvSpPr>
        <p:spPr>
          <a:xfrm>
            <a:off x="1057620" y="1863866"/>
            <a:ext cx="8020279" cy="2862322"/>
          </a:xfrm>
          <a:prstGeom prst="rect">
            <a:avLst/>
          </a:prstGeom>
        </p:spPr>
        <p:txBody>
          <a:bodyPr wrap="square">
            <a:spAutoFit/>
          </a:bodyPr>
          <a:lstStyle/>
          <a:p>
            <a:pPr algn="ctr"/>
            <a:r>
              <a:rPr lang="en-US" sz="3600" dirty="0">
                <a:solidFill>
                  <a:srgbClr val="000000"/>
                </a:solidFill>
                <a:latin typeface="Calibri" panose="020F0502020204030204" pitchFamily="34" charset="0"/>
                <a:cs typeface="Calibri" panose="020F0502020204030204" pitchFamily="34" charset="0"/>
              </a:rPr>
              <a:t>We started our project with our own assumption about which apps were popular and why and we ended up proving some of our assumptions and disproving others </a:t>
            </a:r>
          </a:p>
        </p:txBody>
      </p:sp>
    </p:spTree>
    <p:extLst>
      <p:ext uri="{BB962C8B-B14F-4D97-AF65-F5344CB8AC3E}">
        <p14:creationId xmlns:p14="http://schemas.microsoft.com/office/powerpoint/2010/main" val="88952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DD6601EA-6965-435F-A0F4-02D893E9A02D}"/>
              </a:ext>
            </a:extLst>
          </p:cNvPr>
          <p:cNvSpPr/>
          <p:nvPr/>
        </p:nvSpPr>
        <p:spPr>
          <a:xfrm>
            <a:off x="3643929" y="415528"/>
            <a:ext cx="4006994" cy="784830"/>
          </a:xfrm>
          <a:prstGeom prst="rect">
            <a:avLst/>
          </a:prstGeom>
        </p:spPr>
        <p:txBody>
          <a:bodyPr wrap="none">
            <a:spAutoFit/>
          </a:bodyPr>
          <a:lstStyle/>
          <a:p>
            <a:r>
              <a:rPr lang="en-GB" sz="4500" b="1" dirty="0"/>
              <a:t>Our databases</a:t>
            </a:r>
            <a:endParaRPr lang="he-IL" sz="4500" b="1" dirty="0"/>
          </a:p>
        </p:txBody>
      </p:sp>
      <p:graphicFrame>
        <p:nvGraphicFramePr>
          <p:cNvPr id="3" name="מציין מיקום תוכן 8">
            <a:extLst>
              <a:ext uri="{FF2B5EF4-FFF2-40B4-BE49-F238E27FC236}">
                <a16:creationId xmlns:a16="http://schemas.microsoft.com/office/drawing/2014/main" id="{2A17B211-2DAD-4C38-8E18-68105F7DF228}"/>
              </a:ext>
            </a:extLst>
          </p:cNvPr>
          <p:cNvGraphicFramePr>
            <a:graphicFrameLocks/>
          </p:cNvGraphicFramePr>
          <p:nvPr>
            <p:extLst>
              <p:ext uri="{D42A27DB-BD31-4B8C-83A1-F6EECF244321}">
                <p14:modId xmlns:p14="http://schemas.microsoft.com/office/powerpoint/2010/main" val="580581121"/>
              </p:ext>
            </p:extLst>
          </p:nvPr>
        </p:nvGraphicFramePr>
        <p:xfrm>
          <a:off x="502920" y="2141219"/>
          <a:ext cx="7486650" cy="2674621"/>
        </p:xfrm>
        <a:graphic>
          <a:graphicData uri="http://schemas.openxmlformats.org/drawingml/2006/table">
            <a:tbl>
              <a:tblPr firstRow="1" bandRow="1">
                <a:tableStyleId>{073A0DAA-6AF3-43AB-8588-CEC1D06C72B9}</a:tableStyleId>
              </a:tblPr>
              <a:tblGrid>
                <a:gridCol w="3337607">
                  <a:extLst>
                    <a:ext uri="{9D8B030D-6E8A-4147-A177-3AD203B41FA5}">
                      <a16:colId xmlns:a16="http://schemas.microsoft.com/office/drawing/2014/main" val="2891190683"/>
                    </a:ext>
                  </a:extLst>
                </a:gridCol>
                <a:gridCol w="1653493">
                  <a:extLst>
                    <a:ext uri="{9D8B030D-6E8A-4147-A177-3AD203B41FA5}">
                      <a16:colId xmlns:a16="http://schemas.microsoft.com/office/drawing/2014/main" val="1097324686"/>
                    </a:ext>
                  </a:extLst>
                </a:gridCol>
                <a:gridCol w="2495550">
                  <a:extLst>
                    <a:ext uri="{9D8B030D-6E8A-4147-A177-3AD203B41FA5}">
                      <a16:colId xmlns:a16="http://schemas.microsoft.com/office/drawing/2014/main" val="3274664360"/>
                    </a:ext>
                  </a:extLst>
                </a:gridCol>
              </a:tblGrid>
              <a:tr h="695029">
                <a:tc>
                  <a:txBody>
                    <a:bodyPr/>
                    <a:lstStyle/>
                    <a:p>
                      <a:r>
                        <a:rPr lang="en-US" dirty="0"/>
                        <a:t>Data</a:t>
                      </a:r>
                      <a:endParaRPr lang="en-IL" dirty="0"/>
                    </a:p>
                  </a:txBody>
                  <a:tcPr/>
                </a:tc>
                <a:tc>
                  <a:txBody>
                    <a:bodyPr/>
                    <a:lstStyle/>
                    <a:p>
                      <a:r>
                        <a:rPr lang="en-US" dirty="0"/>
                        <a:t>Number of apps</a:t>
                      </a:r>
                      <a:endParaRPr lang="en-IL" dirty="0"/>
                    </a:p>
                  </a:txBody>
                  <a:tcPr/>
                </a:tc>
                <a:tc>
                  <a:txBody>
                    <a:bodyPr/>
                    <a:lstStyle/>
                    <a:p>
                      <a:r>
                        <a:rPr lang="en-US" dirty="0"/>
                        <a:t>Number of rows</a:t>
                      </a:r>
                      <a:endParaRPr lang="en-IL" dirty="0"/>
                    </a:p>
                  </a:txBody>
                  <a:tcPr/>
                </a:tc>
                <a:extLst>
                  <a:ext uri="{0D108BD9-81ED-4DB2-BD59-A6C34878D82A}">
                    <a16:rowId xmlns:a16="http://schemas.microsoft.com/office/drawing/2014/main" val="3888739883"/>
                  </a:ext>
                </a:extLst>
              </a:tr>
              <a:tr h="659864">
                <a:tc>
                  <a:txBody>
                    <a:bodyPr/>
                    <a:lstStyle/>
                    <a:p>
                      <a:r>
                        <a:rPr lang="en-US" dirty="0" err="1"/>
                        <a:t>applestore</a:t>
                      </a:r>
                      <a:endParaRPr lang="en-IL" dirty="0"/>
                    </a:p>
                  </a:txBody>
                  <a:tcPr/>
                </a:tc>
                <a:tc>
                  <a:txBody>
                    <a:bodyPr/>
                    <a:lstStyle/>
                    <a:p>
                      <a:r>
                        <a:rPr lang="en-US" dirty="0"/>
                        <a:t>7198</a:t>
                      </a:r>
                      <a:r>
                        <a:rPr lang="en-IL" dirty="0"/>
                        <a:t> </a:t>
                      </a:r>
                    </a:p>
                  </a:txBody>
                  <a:tcPr/>
                </a:tc>
                <a:tc>
                  <a:txBody>
                    <a:bodyPr/>
                    <a:lstStyle/>
                    <a:p>
                      <a:r>
                        <a:rPr lang="en-US" dirty="0"/>
                        <a:t>7198</a:t>
                      </a:r>
                      <a:endParaRPr lang="en-IL" dirty="0"/>
                    </a:p>
                  </a:txBody>
                  <a:tcPr/>
                </a:tc>
                <a:extLst>
                  <a:ext uri="{0D108BD9-81ED-4DB2-BD59-A6C34878D82A}">
                    <a16:rowId xmlns:a16="http://schemas.microsoft.com/office/drawing/2014/main" val="1350397120"/>
                  </a:ext>
                </a:extLst>
              </a:tr>
              <a:tr h="659864">
                <a:tc>
                  <a:txBody>
                    <a:bodyPr/>
                    <a:lstStyle/>
                    <a:p>
                      <a:r>
                        <a:rPr lang="en-US" dirty="0" err="1"/>
                        <a:t>googleplaystore</a:t>
                      </a:r>
                      <a:endParaRPr lang="en-IL" dirty="0"/>
                    </a:p>
                  </a:txBody>
                  <a:tcPr>
                    <a:lnB w="12700" cap="flat" cmpd="sng" algn="ctr">
                      <a:noFill/>
                      <a:prstDash val="solid"/>
                      <a:round/>
                      <a:headEnd type="none" w="med" len="med"/>
                      <a:tailEnd type="none" w="med" len="med"/>
                    </a:lnB>
                  </a:tcPr>
                </a:tc>
                <a:tc>
                  <a:txBody>
                    <a:bodyPr/>
                    <a:lstStyle/>
                    <a:p>
                      <a:r>
                        <a:rPr lang="en-US" dirty="0"/>
                        <a:t>10841</a:t>
                      </a:r>
                      <a:r>
                        <a:rPr lang="en-IL" dirty="0"/>
                        <a:t> </a:t>
                      </a:r>
                    </a:p>
                  </a:txBody>
                  <a:tcPr/>
                </a:tc>
                <a:tc>
                  <a:txBody>
                    <a:bodyPr/>
                    <a:lstStyle/>
                    <a:p>
                      <a:r>
                        <a:rPr lang="en-US" dirty="0"/>
                        <a:t>10841</a:t>
                      </a:r>
                      <a:endParaRPr lang="en-IL" dirty="0"/>
                    </a:p>
                  </a:txBody>
                  <a:tcPr/>
                </a:tc>
                <a:extLst>
                  <a:ext uri="{0D108BD9-81ED-4DB2-BD59-A6C34878D82A}">
                    <a16:rowId xmlns:a16="http://schemas.microsoft.com/office/drawing/2014/main" val="2835869259"/>
                  </a:ext>
                </a:extLst>
              </a:tr>
              <a:tr h="659864">
                <a:tc>
                  <a:txBody>
                    <a:bodyPr/>
                    <a:lstStyle/>
                    <a:p>
                      <a:r>
                        <a:rPr lang="en-US" dirty="0" err="1"/>
                        <a:t>googleplaystore_user_reviews</a:t>
                      </a:r>
                      <a:endParaRPr lang="en-IL"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64295</a:t>
                      </a:r>
                      <a:r>
                        <a:rPr lang="en-IL" dirty="0"/>
                        <a:t> </a:t>
                      </a:r>
                    </a:p>
                  </a:txBody>
                  <a:tcPr>
                    <a:lnL w="12700" cap="flat" cmpd="sng" algn="ctr">
                      <a:noFill/>
                      <a:prstDash val="solid"/>
                      <a:round/>
                      <a:headEnd type="none" w="med" len="med"/>
                      <a:tailEnd type="none" w="med" len="med"/>
                    </a:lnL>
                  </a:tcPr>
                </a:tc>
                <a:tc>
                  <a:txBody>
                    <a:bodyPr/>
                    <a:lstStyle/>
                    <a:p>
                      <a:r>
                        <a:rPr lang="en-US" dirty="0"/>
                        <a:t>64295</a:t>
                      </a:r>
                      <a:endParaRPr lang="en-IL" dirty="0"/>
                    </a:p>
                  </a:txBody>
                  <a:tcPr/>
                </a:tc>
                <a:extLst>
                  <a:ext uri="{0D108BD9-81ED-4DB2-BD59-A6C34878D82A}">
                    <a16:rowId xmlns:a16="http://schemas.microsoft.com/office/drawing/2014/main" val="3624683242"/>
                  </a:ext>
                </a:extLst>
              </a:tr>
            </a:tbl>
          </a:graphicData>
        </a:graphic>
      </p:graphicFrame>
      <p:graphicFrame>
        <p:nvGraphicFramePr>
          <p:cNvPr id="6" name="טבלה 6">
            <a:extLst>
              <a:ext uri="{FF2B5EF4-FFF2-40B4-BE49-F238E27FC236}">
                <a16:creationId xmlns:a16="http://schemas.microsoft.com/office/drawing/2014/main" id="{EFA5E06D-41D8-4B9A-B280-DA1F9F7AD156}"/>
              </a:ext>
            </a:extLst>
          </p:cNvPr>
          <p:cNvGraphicFramePr>
            <a:graphicFrameLocks noGrp="1"/>
          </p:cNvGraphicFramePr>
          <p:nvPr>
            <p:extLst>
              <p:ext uri="{D42A27DB-BD31-4B8C-83A1-F6EECF244321}">
                <p14:modId xmlns:p14="http://schemas.microsoft.com/office/powerpoint/2010/main" val="26669537"/>
              </p:ext>
            </p:extLst>
          </p:nvPr>
        </p:nvGraphicFramePr>
        <p:xfrm>
          <a:off x="502920" y="4736123"/>
          <a:ext cx="7486650" cy="640080"/>
        </p:xfrm>
        <a:graphic>
          <a:graphicData uri="http://schemas.openxmlformats.org/drawingml/2006/table">
            <a:tbl>
              <a:tblPr rtl="1" firstRow="1" bandRow="1">
                <a:effectLst/>
                <a:tableStyleId>{D7AC3CCA-C797-4891-BE02-D94E43425B78}</a:tableStyleId>
              </a:tblPr>
              <a:tblGrid>
                <a:gridCol w="2495550">
                  <a:extLst>
                    <a:ext uri="{9D8B030D-6E8A-4147-A177-3AD203B41FA5}">
                      <a16:colId xmlns:a16="http://schemas.microsoft.com/office/drawing/2014/main" val="3714241338"/>
                    </a:ext>
                  </a:extLst>
                </a:gridCol>
                <a:gridCol w="1667609">
                  <a:extLst>
                    <a:ext uri="{9D8B030D-6E8A-4147-A177-3AD203B41FA5}">
                      <a16:colId xmlns:a16="http://schemas.microsoft.com/office/drawing/2014/main" val="2643018082"/>
                    </a:ext>
                  </a:extLst>
                </a:gridCol>
                <a:gridCol w="3323491">
                  <a:extLst>
                    <a:ext uri="{9D8B030D-6E8A-4147-A177-3AD203B41FA5}">
                      <a16:colId xmlns:a16="http://schemas.microsoft.com/office/drawing/2014/main" val="1313749132"/>
                    </a:ext>
                  </a:extLst>
                </a:gridCol>
              </a:tblGrid>
              <a:tr h="403274">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b="0" dirty="0"/>
                        <a:t>7198</a:t>
                      </a:r>
                      <a:r>
                        <a:rPr lang="en-IL" dirty="0"/>
                        <a:t> </a:t>
                      </a:r>
                    </a:p>
                  </a:txBody>
                  <a:tcPr>
                    <a:solidFill>
                      <a:schemeClr val="bg1">
                        <a:lumMod val="95000"/>
                      </a:schemeClr>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b="0" dirty="0"/>
                        <a:t>7198</a:t>
                      </a:r>
                      <a:r>
                        <a:rPr lang="en-IL" dirty="0"/>
                        <a:t> </a:t>
                      </a:r>
                    </a:p>
                    <a:p>
                      <a:pPr rtl="1"/>
                      <a:endParaRPr lang="he-IL" dirty="0"/>
                    </a:p>
                  </a:txBody>
                  <a:tcPr>
                    <a:solidFill>
                      <a:schemeClr val="bg1">
                        <a:lumMod val="95000"/>
                      </a:schemeClr>
                    </a:solidFill>
                  </a:tcPr>
                </a:tc>
                <a:tc>
                  <a:txBody>
                    <a:bodyPr/>
                    <a:lstStyle/>
                    <a:p>
                      <a:pPr rtl="1"/>
                      <a:r>
                        <a:rPr lang="en-US" b="0" dirty="0" err="1"/>
                        <a:t>appleStore_description</a:t>
                      </a:r>
                      <a:endParaRPr lang="he-IL" b="0" dirty="0"/>
                    </a:p>
                  </a:txBody>
                  <a:tcPr>
                    <a:solidFill>
                      <a:schemeClr val="bg1">
                        <a:lumMod val="95000"/>
                      </a:schemeClr>
                    </a:solidFill>
                  </a:tcPr>
                </a:tc>
                <a:extLst>
                  <a:ext uri="{0D108BD9-81ED-4DB2-BD59-A6C34878D82A}">
                    <a16:rowId xmlns:a16="http://schemas.microsoft.com/office/drawing/2014/main" val="1436430814"/>
                  </a:ext>
                </a:extLst>
              </a:tr>
            </a:tbl>
          </a:graphicData>
        </a:graphic>
      </p:graphicFrame>
    </p:spTree>
    <p:extLst>
      <p:ext uri="{BB962C8B-B14F-4D97-AF65-F5344CB8AC3E}">
        <p14:creationId xmlns:p14="http://schemas.microsoft.com/office/powerpoint/2010/main" val="409055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98AF647-774E-4060-A281-7E9304107286}"/>
              </a:ext>
            </a:extLst>
          </p:cNvPr>
          <p:cNvSpPr txBox="1"/>
          <p:nvPr/>
        </p:nvSpPr>
        <p:spPr>
          <a:xfrm>
            <a:off x="667569" y="5553718"/>
            <a:ext cx="7203004" cy="1054645"/>
          </a:xfrm>
          <a:prstGeom prst="rect">
            <a:avLst/>
          </a:prstGeom>
        </p:spPr>
        <p:txBody>
          <a:bodyPr vert="horz" lIns="0" tIns="0" rIns="0" bIns="0" rtlCol="0" anchor="ctr">
            <a:normAutofit/>
          </a:bodyPr>
          <a:lstStyle/>
          <a:p>
            <a:pPr>
              <a:spcBef>
                <a:spcPct val="0"/>
              </a:spcBef>
              <a:spcAft>
                <a:spcPts val="600"/>
              </a:spcAft>
            </a:pPr>
            <a:r>
              <a:rPr lang="en-US" sz="3200" b="1" u="sng" cap="all" spc="750">
                <a:solidFill>
                  <a:schemeClr val="bg1"/>
                </a:solidFill>
                <a:latin typeface="+mj-lt"/>
                <a:ea typeface="+mj-ea"/>
                <a:cs typeface="+mj-cs"/>
              </a:rPr>
              <a:t>Evaluation</a:t>
            </a:r>
          </a:p>
        </p:txBody>
      </p:sp>
      <p:pic>
        <p:nvPicPr>
          <p:cNvPr id="5" name="תמונה 4">
            <a:extLst>
              <a:ext uri="{FF2B5EF4-FFF2-40B4-BE49-F238E27FC236}">
                <a16:creationId xmlns:a16="http://schemas.microsoft.com/office/drawing/2014/main" id="{ADAB793D-E9C4-49FC-A298-B8040EA96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517" y="457200"/>
            <a:ext cx="5705691" cy="4407647"/>
          </a:xfrm>
          <a:prstGeom prst="rect">
            <a:avLst/>
          </a:prstGeom>
        </p:spPr>
      </p:pic>
    </p:spTree>
    <p:extLst>
      <p:ext uri="{BB962C8B-B14F-4D97-AF65-F5344CB8AC3E}">
        <p14:creationId xmlns:p14="http://schemas.microsoft.com/office/powerpoint/2010/main" val="61154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98B63-6AD1-43C8-977D-9065918700E9}"/>
              </a:ext>
            </a:extLst>
          </p:cNvPr>
          <p:cNvSpPr txBox="1"/>
          <p:nvPr/>
        </p:nvSpPr>
        <p:spPr>
          <a:xfrm>
            <a:off x="640011" y="225752"/>
            <a:ext cx="10243335" cy="707886"/>
          </a:xfrm>
          <a:prstGeom prst="rect">
            <a:avLst/>
          </a:prstGeom>
          <a:noFill/>
        </p:spPr>
        <p:txBody>
          <a:bodyPr wrap="square">
            <a:spAutoFit/>
          </a:bodyPr>
          <a:lstStyle/>
          <a:p>
            <a:r>
              <a:rPr lang="en-US" sz="4000" b="1" u="sng" dirty="0">
                <a:latin typeface="Calibri" panose="020F0502020204030204" pitchFamily="34" charset="0"/>
                <a:cs typeface="Calibri" panose="020F0502020204030204" pitchFamily="34" charset="0"/>
              </a:rPr>
              <a:t>Answering several questions</a:t>
            </a:r>
            <a:endParaRPr lang="en-IL" sz="4000" b="1" u="sng" dirty="0">
              <a:latin typeface="Calibri" panose="020F0502020204030204" pitchFamily="34" charset="0"/>
              <a:cs typeface="Calibri" panose="020F0502020204030204" pitchFamily="34" charset="0"/>
            </a:endParaRPr>
          </a:p>
        </p:txBody>
      </p:sp>
      <p:pic>
        <p:nvPicPr>
          <p:cNvPr id="5" name="תמונה 4" descr="תמונה שמכילה ציור&#10;&#10;התיאור נוצר באופן אוטומטי">
            <a:extLst>
              <a:ext uri="{FF2B5EF4-FFF2-40B4-BE49-F238E27FC236}">
                <a16:creationId xmlns:a16="http://schemas.microsoft.com/office/drawing/2014/main" id="{322650E5-73B2-4EE5-9A42-156563FF4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75" y="225753"/>
            <a:ext cx="2207030" cy="1676200"/>
          </a:xfrm>
          <a:prstGeom prst="rect">
            <a:avLst/>
          </a:prstGeom>
        </p:spPr>
      </p:pic>
      <p:sp>
        <p:nvSpPr>
          <p:cNvPr id="3" name="TextBox 4">
            <a:extLst>
              <a:ext uri="{FF2B5EF4-FFF2-40B4-BE49-F238E27FC236}">
                <a16:creationId xmlns:a16="http://schemas.microsoft.com/office/drawing/2014/main" id="{3D9C190A-4F2B-4CC8-B54E-0177E90442B7}"/>
              </a:ext>
            </a:extLst>
          </p:cNvPr>
          <p:cNvSpPr txBox="1"/>
          <p:nvPr/>
        </p:nvSpPr>
        <p:spPr>
          <a:xfrm>
            <a:off x="359594" y="933638"/>
            <a:ext cx="9857302" cy="4493538"/>
          </a:xfrm>
          <a:prstGeom prst="rect">
            <a:avLst/>
          </a:prstGeom>
          <a:noFill/>
        </p:spPr>
        <p:txBody>
          <a:bodyPr wrap="square">
            <a:spAutoFit/>
          </a:bodyPr>
          <a:lstStyle/>
          <a:p>
            <a:pPr marL="342900" indent="-342900">
              <a:buFont typeface="Arial" panose="020B0604020202020204" pitchFamily="34" charset="0"/>
              <a:buChar char="•"/>
            </a:pPr>
            <a:r>
              <a:rPr lang="en-US" sz="2600" dirty="0">
                <a:latin typeface="+mj-lt"/>
                <a:cs typeface="Calibri" panose="020F0502020204030204" pitchFamily="34" charset="0"/>
              </a:rPr>
              <a:t>What are the most popular categories?</a:t>
            </a:r>
          </a:p>
          <a:p>
            <a:pPr marL="342900" indent="-342900">
              <a:buFont typeface="Arial" panose="020B0604020202020204" pitchFamily="34" charset="0"/>
              <a:buChar char="•"/>
            </a:pPr>
            <a:r>
              <a:rPr lang="en-US" sz="2600" dirty="0">
                <a:latin typeface="+mj-lt"/>
                <a:cs typeface="Calibri" panose="020F0502020204030204" pitchFamily="34" charset="0"/>
              </a:rPr>
              <a:t>What is the affect of price on applications popularity?</a:t>
            </a:r>
          </a:p>
          <a:p>
            <a:pPr marL="342900" indent="-342900">
              <a:buFont typeface="Arial" panose="020B0604020202020204" pitchFamily="34" charset="0"/>
              <a:buChar char="•"/>
            </a:pPr>
            <a:r>
              <a:rPr lang="en-US" sz="2600" dirty="0">
                <a:latin typeface="+mj-lt"/>
                <a:cs typeface="Calibri" panose="020F0502020204030204" pitchFamily="34" charset="0"/>
              </a:rPr>
              <a:t>What is the average price of app?</a:t>
            </a:r>
          </a:p>
          <a:p>
            <a:pPr marL="342900" indent="-342900">
              <a:buFont typeface="Arial" panose="020B0604020202020204" pitchFamily="34" charset="0"/>
              <a:buChar char="•"/>
            </a:pPr>
            <a:r>
              <a:rPr lang="en-US" sz="2600" dirty="0">
                <a:latin typeface="+mj-lt"/>
                <a:cs typeface="Calibri" panose="020F0502020204030204" pitchFamily="34" charset="0"/>
              </a:rPr>
              <a:t>is the Distribution of User ratings, increasing if the Price is bigger?</a:t>
            </a:r>
          </a:p>
          <a:p>
            <a:pPr marL="342900" indent="-342900">
              <a:buFont typeface="Arial" panose="020B0604020202020204" pitchFamily="34" charset="0"/>
              <a:buChar char="•"/>
            </a:pPr>
            <a:r>
              <a:rPr lang="en-US" sz="2600" dirty="0">
                <a:latin typeface="+mj-lt"/>
                <a:cs typeface="Calibri" panose="020F0502020204030204" pitchFamily="34" charset="0"/>
              </a:rPr>
              <a:t>Top 10 favorite applications (App store /Play store)</a:t>
            </a:r>
          </a:p>
          <a:p>
            <a:pPr marL="342900" indent="-342900">
              <a:buFont typeface="Arial" panose="020B0604020202020204" pitchFamily="34" charset="0"/>
              <a:buChar char="•"/>
            </a:pPr>
            <a:r>
              <a:rPr lang="en-US" sz="2600" dirty="0">
                <a:latin typeface="+mj-lt"/>
                <a:cs typeface="Calibri" panose="020F0502020204030204" pitchFamily="34" charset="0"/>
              </a:rPr>
              <a:t>Which are the apps that have the longest description?</a:t>
            </a:r>
          </a:p>
          <a:p>
            <a:pPr marL="342900" indent="-342900">
              <a:buFont typeface="Arial" panose="020B0604020202020204" pitchFamily="34" charset="0"/>
              <a:buChar char="•"/>
            </a:pPr>
            <a:r>
              <a:rPr lang="en-US" sz="2600" dirty="0">
                <a:latin typeface="+mj-lt"/>
                <a:cs typeface="Calibri" panose="020F0502020204030204" pitchFamily="34" charset="0"/>
              </a:rPr>
              <a:t>"Can </a:t>
            </a:r>
            <a:r>
              <a:rPr lang="en-US" sz="2600" dirty="0" err="1">
                <a:latin typeface="+mj-lt"/>
                <a:cs typeface="Calibri" panose="020F0502020204030204" pitchFamily="34" charset="0"/>
              </a:rPr>
              <a:t>i</a:t>
            </a:r>
            <a:r>
              <a:rPr lang="en-US" sz="2600" dirty="0">
                <a:latin typeface="+mj-lt"/>
                <a:cs typeface="Calibri" panose="020F0502020204030204" pitchFamily="34" charset="0"/>
              </a:rPr>
              <a:t> predict my application ratings?</a:t>
            </a:r>
          </a:p>
          <a:p>
            <a:pPr marL="342900" indent="-342900">
              <a:buFont typeface="Arial" panose="020B0604020202020204" pitchFamily="34" charset="0"/>
              <a:buChar char="•"/>
            </a:pPr>
            <a:r>
              <a:rPr lang="en-US" sz="2600" dirty="0">
                <a:latin typeface="+mj-lt"/>
                <a:cs typeface="Calibri" panose="020F0502020204030204" pitchFamily="34" charset="0"/>
              </a:rPr>
              <a:t>What is the revenues differences between the stores?</a:t>
            </a:r>
          </a:p>
          <a:p>
            <a:pPr marL="342900" indent="-342900">
              <a:buFont typeface="Arial" panose="020B0604020202020204" pitchFamily="34" charset="0"/>
              <a:buChar char="•"/>
            </a:pPr>
            <a:r>
              <a:rPr lang="en-US" sz="2600" dirty="0">
                <a:latin typeface="+mj-lt"/>
                <a:cs typeface="Calibri" panose="020F0502020204030204" pitchFamily="34" charset="0"/>
              </a:rPr>
              <a:t>What is Polarity? Subjectivity? (sentiment analysis)</a:t>
            </a:r>
          </a:p>
          <a:p>
            <a:pPr marL="342900" indent="-342900">
              <a:buFont typeface="Arial" panose="020B0604020202020204" pitchFamily="34" charset="0"/>
              <a:buChar char="•"/>
            </a:pPr>
            <a:r>
              <a:rPr lang="en-US" sz="2600" dirty="0">
                <a:latin typeface="+mj-lt"/>
                <a:cs typeface="Calibri" panose="020F0502020204030204" pitchFamily="34" charset="0"/>
              </a:rPr>
              <a:t>Most common words used in Reviews section?</a:t>
            </a:r>
          </a:p>
        </p:txBody>
      </p:sp>
    </p:spTree>
    <p:extLst>
      <p:ext uri="{BB962C8B-B14F-4D97-AF65-F5344CB8AC3E}">
        <p14:creationId xmlns:p14="http://schemas.microsoft.com/office/powerpoint/2010/main" val="39563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B0512F4F-2CC5-4D63-961F-07DBA1AE0430}"/>
              </a:ext>
            </a:extLst>
          </p:cNvPr>
          <p:cNvSpPr/>
          <p:nvPr/>
        </p:nvSpPr>
        <p:spPr>
          <a:xfrm>
            <a:off x="755904" y="1392790"/>
            <a:ext cx="8388096" cy="2308324"/>
          </a:xfrm>
          <a:prstGeom prst="rect">
            <a:avLst/>
          </a:prstGeom>
        </p:spPr>
        <p:txBody>
          <a:bodyPr wrap="square">
            <a:spAutoFit/>
          </a:bodyPr>
          <a:lstStyle/>
          <a:p>
            <a:r>
              <a:rPr lang="en-US" dirty="0"/>
              <a:t>-W</a:t>
            </a:r>
            <a:r>
              <a:rPr lang="he-IL" dirty="0"/>
              <a:t>e can see Games is the most popular Category in app store.</a:t>
            </a:r>
          </a:p>
          <a:p>
            <a:r>
              <a:rPr lang="he-IL" dirty="0"/>
              <a:t>- </a:t>
            </a:r>
            <a:r>
              <a:rPr lang="en-US" dirty="0"/>
              <a:t>We </a:t>
            </a:r>
            <a:r>
              <a:rPr lang="he-IL" dirty="0"/>
              <a:t>can tell by the first graph is that navigation is </a:t>
            </a:r>
            <a:r>
              <a:rPr lang="he-IL" dirty="0" err="1"/>
              <a:t>among</a:t>
            </a:r>
            <a:r>
              <a:rPr lang="he-IL" dirty="0"/>
              <a:t> the </a:t>
            </a:r>
            <a:r>
              <a:rPr lang="he-IL" dirty="0" err="1"/>
              <a:t>Categories</a:t>
            </a:r>
            <a:r>
              <a:rPr lang="he-IL" dirty="0"/>
              <a:t> that are less in </a:t>
            </a:r>
            <a:r>
              <a:rPr lang="en-US" dirty="0"/>
              <a:t>common </a:t>
            </a:r>
            <a:r>
              <a:rPr lang="he-IL" dirty="0" err="1"/>
              <a:t>apple</a:t>
            </a:r>
            <a:r>
              <a:rPr lang="he-IL" dirty="0"/>
              <a:t> store,</a:t>
            </a:r>
          </a:p>
          <a:p>
            <a:r>
              <a:rPr lang="he-IL" dirty="0"/>
              <a:t>i </a:t>
            </a:r>
            <a:r>
              <a:rPr lang="he-IL" dirty="0" err="1"/>
              <a:t>suggest</a:t>
            </a:r>
            <a:r>
              <a:rPr lang="he-IL" dirty="0"/>
              <a:t> that </a:t>
            </a:r>
            <a:r>
              <a:rPr lang="he-IL" dirty="0" err="1"/>
              <a:t>it's</a:t>
            </a:r>
            <a:r>
              <a:rPr lang="he-IL" dirty="0"/>
              <a:t> </a:t>
            </a:r>
            <a:r>
              <a:rPr lang="he-IL" dirty="0" err="1"/>
              <a:t>because</a:t>
            </a:r>
            <a:r>
              <a:rPr lang="he-IL" dirty="0"/>
              <a:t> "</a:t>
            </a:r>
            <a:r>
              <a:rPr lang="he-IL" dirty="0" err="1"/>
              <a:t>Apple</a:t>
            </a:r>
            <a:r>
              <a:rPr lang="he-IL" dirty="0"/>
              <a:t> </a:t>
            </a:r>
            <a:r>
              <a:rPr lang="he-IL" dirty="0" err="1"/>
              <a:t>maps</a:t>
            </a:r>
            <a:r>
              <a:rPr lang="he-IL" dirty="0"/>
              <a:t>" </a:t>
            </a:r>
            <a:r>
              <a:rPr lang="he-IL" dirty="0" err="1"/>
              <a:t>and</a:t>
            </a:r>
            <a:r>
              <a:rPr lang="he-IL" dirty="0"/>
              <a:t> "</a:t>
            </a:r>
            <a:r>
              <a:rPr lang="he-IL" dirty="0" err="1"/>
              <a:t>Google</a:t>
            </a:r>
            <a:r>
              <a:rPr lang="he-IL" dirty="0"/>
              <a:t> </a:t>
            </a:r>
            <a:r>
              <a:rPr lang="he-IL" dirty="0" err="1"/>
              <a:t>maps</a:t>
            </a:r>
            <a:r>
              <a:rPr lang="he-IL" dirty="0"/>
              <a:t>" </a:t>
            </a:r>
            <a:r>
              <a:rPr lang="he-IL" dirty="0" err="1"/>
              <a:t>providing</a:t>
            </a:r>
            <a:r>
              <a:rPr lang="he-IL" dirty="0"/>
              <a:t> the </a:t>
            </a:r>
            <a:r>
              <a:rPr lang="he-IL" dirty="0" err="1"/>
              <a:t>best</a:t>
            </a:r>
            <a:r>
              <a:rPr lang="he-IL" dirty="0"/>
              <a:t> navigation </a:t>
            </a:r>
            <a:r>
              <a:rPr lang="he-IL" dirty="0" err="1"/>
              <a:t>apps</a:t>
            </a:r>
            <a:r>
              <a:rPr lang="he-IL" dirty="0"/>
              <a:t> </a:t>
            </a:r>
            <a:r>
              <a:rPr lang="he-IL" dirty="0" err="1"/>
              <a:t>and</a:t>
            </a:r>
            <a:r>
              <a:rPr lang="he-IL" dirty="0"/>
              <a:t> </a:t>
            </a:r>
            <a:r>
              <a:rPr lang="he-IL" dirty="0" err="1"/>
              <a:t>controlling</a:t>
            </a:r>
            <a:r>
              <a:rPr lang="he-IL" dirty="0"/>
              <a:t> </a:t>
            </a:r>
            <a:r>
              <a:rPr lang="he-IL" dirty="0" err="1"/>
              <a:t>this</a:t>
            </a:r>
            <a:r>
              <a:rPr lang="he-IL" dirty="0"/>
              <a:t> </a:t>
            </a:r>
            <a:r>
              <a:rPr lang="he-IL" dirty="0" err="1"/>
              <a:t>mobile</a:t>
            </a:r>
            <a:r>
              <a:rPr lang="he-IL" dirty="0"/>
              <a:t> </a:t>
            </a:r>
            <a:r>
              <a:rPr lang="he-IL" dirty="0" err="1"/>
              <a:t>market</a:t>
            </a:r>
            <a:r>
              <a:rPr lang="he-IL" dirty="0"/>
              <a:t>.</a:t>
            </a:r>
          </a:p>
          <a:p>
            <a:endParaRPr lang="he-IL" dirty="0"/>
          </a:p>
          <a:p>
            <a:r>
              <a:rPr lang="he-IL" dirty="0"/>
              <a:t>-</a:t>
            </a:r>
            <a:r>
              <a:rPr lang="he-IL" dirty="0" err="1"/>
              <a:t>Also</a:t>
            </a:r>
            <a:r>
              <a:rPr lang="he-IL" dirty="0"/>
              <a:t> </a:t>
            </a:r>
            <a:r>
              <a:rPr lang="he-IL" dirty="0" err="1"/>
              <a:t>we</a:t>
            </a:r>
            <a:r>
              <a:rPr lang="he-IL" dirty="0"/>
              <a:t> can see that </a:t>
            </a:r>
            <a:r>
              <a:rPr lang="he-IL" dirty="0" err="1"/>
              <a:t>apple</a:t>
            </a:r>
            <a:r>
              <a:rPr lang="he-IL" dirty="0"/>
              <a:t> </a:t>
            </a:r>
            <a:r>
              <a:rPr lang="he-IL" dirty="0" err="1"/>
              <a:t>users</a:t>
            </a:r>
            <a:r>
              <a:rPr lang="he-IL" dirty="0"/>
              <a:t> </a:t>
            </a:r>
            <a:r>
              <a:rPr lang="he-IL" dirty="0" err="1"/>
              <a:t>happily</a:t>
            </a:r>
            <a:r>
              <a:rPr lang="he-IL" dirty="0"/>
              <a:t> </a:t>
            </a:r>
            <a:r>
              <a:rPr lang="he-IL" dirty="0" err="1"/>
              <a:t>give</a:t>
            </a:r>
            <a:r>
              <a:rPr lang="he-IL" dirty="0"/>
              <a:t> </a:t>
            </a:r>
            <a:r>
              <a:rPr lang="he-IL" dirty="0" err="1"/>
              <a:t>good</a:t>
            </a:r>
            <a:r>
              <a:rPr lang="he-IL" dirty="0"/>
              <a:t> </a:t>
            </a:r>
            <a:r>
              <a:rPr lang="he-IL" dirty="0" err="1"/>
              <a:t>rating</a:t>
            </a:r>
            <a:r>
              <a:rPr lang="he-IL" dirty="0"/>
              <a:t>, the </a:t>
            </a:r>
            <a:r>
              <a:rPr lang="he-IL" dirty="0" err="1"/>
              <a:t>median</a:t>
            </a:r>
            <a:r>
              <a:rPr lang="he-IL" dirty="0"/>
              <a:t> </a:t>
            </a:r>
            <a:r>
              <a:rPr lang="he-IL" dirty="0" err="1"/>
              <a:t>rating</a:t>
            </a:r>
            <a:r>
              <a:rPr lang="he-IL" dirty="0"/>
              <a:t> is 4.0</a:t>
            </a:r>
          </a:p>
        </p:txBody>
      </p:sp>
      <p:sp>
        <p:nvSpPr>
          <p:cNvPr id="3" name="מלבן 2">
            <a:extLst>
              <a:ext uri="{FF2B5EF4-FFF2-40B4-BE49-F238E27FC236}">
                <a16:creationId xmlns:a16="http://schemas.microsoft.com/office/drawing/2014/main" id="{F089E913-E9D3-44A0-A35E-C9EFCEC2D942}"/>
              </a:ext>
            </a:extLst>
          </p:cNvPr>
          <p:cNvSpPr/>
          <p:nvPr/>
        </p:nvSpPr>
        <p:spPr>
          <a:xfrm>
            <a:off x="755904" y="135374"/>
            <a:ext cx="7046976" cy="784830"/>
          </a:xfrm>
          <a:prstGeom prst="rect">
            <a:avLst/>
          </a:prstGeom>
        </p:spPr>
        <p:txBody>
          <a:bodyPr wrap="square">
            <a:spAutoFit/>
          </a:bodyPr>
          <a:lstStyle/>
          <a:p>
            <a:r>
              <a:rPr lang="en-GB" sz="4500" b="1" dirty="0"/>
              <a:t>Apple cleaning and EDA</a:t>
            </a:r>
            <a:endParaRPr lang="he-IL" sz="4500" b="1" dirty="0"/>
          </a:p>
        </p:txBody>
      </p:sp>
      <p:sp>
        <p:nvSpPr>
          <p:cNvPr id="4" name="מלבן 3">
            <a:extLst>
              <a:ext uri="{FF2B5EF4-FFF2-40B4-BE49-F238E27FC236}">
                <a16:creationId xmlns:a16="http://schemas.microsoft.com/office/drawing/2014/main" id="{8651DD66-0498-43CB-831A-3356A4D95DF2}"/>
              </a:ext>
            </a:extLst>
          </p:cNvPr>
          <p:cNvSpPr/>
          <p:nvPr/>
        </p:nvSpPr>
        <p:spPr>
          <a:xfrm>
            <a:off x="755904" y="920204"/>
            <a:ext cx="6961632" cy="615553"/>
          </a:xfrm>
          <a:prstGeom prst="rect">
            <a:avLst/>
          </a:prstGeom>
        </p:spPr>
        <p:txBody>
          <a:bodyPr wrap="square">
            <a:spAutoFit/>
          </a:bodyPr>
          <a:lstStyle/>
          <a:p>
            <a:r>
              <a:rPr lang="en-GB" sz="3400" b="1" dirty="0"/>
              <a:t>Insights:</a:t>
            </a:r>
            <a:endParaRPr lang="he-IL" sz="3400" b="1" dirty="0"/>
          </a:p>
        </p:txBody>
      </p:sp>
      <p:sp>
        <p:nvSpPr>
          <p:cNvPr id="5" name="מלבן 4">
            <a:extLst>
              <a:ext uri="{FF2B5EF4-FFF2-40B4-BE49-F238E27FC236}">
                <a16:creationId xmlns:a16="http://schemas.microsoft.com/office/drawing/2014/main" id="{FA81AF56-8A4E-44A9-8F40-104929E82C05}"/>
              </a:ext>
            </a:extLst>
          </p:cNvPr>
          <p:cNvSpPr/>
          <p:nvPr/>
        </p:nvSpPr>
        <p:spPr>
          <a:xfrm>
            <a:off x="755904" y="3469612"/>
            <a:ext cx="6961632" cy="615553"/>
          </a:xfrm>
          <a:prstGeom prst="rect">
            <a:avLst/>
          </a:prstGeom>
        </p:spPr>
        <p:txBody>
          <a:bodyPr wrap="square">
            <a:spAutoFit/>
          </a:bodyPr>
          <a:lstStyle/>
          <a:p>
            <a:r>
              <a:rPr lang="en-GB" sz="3400" b="1" dirty="0"/>
              <a:t>Paid vs. Free applications:</a:t>
            </a:r>
            <a:endParaRPr lang="he-IL" sz="3400" b="1" dirty="0"/>
          </a:p>
        </p:txBody>
      </p:sp>
      <p:sp>
        <p:nvSpPr>
          <p:cNvPr id="6" name="מלבן 5">
            <a:extLst>
              <a:ext uri="{FF2B5EF4-FFF2-40B4-BE49-F238E27FC236}">
                <a16:creationId xmlns:a16="http://schemas.microsoft.com/office/drawing/2014/main" id="{C5F6030D-2353-41D6-A397-354B0FAABCED}"/>
              </a:ext>
            </a:extLst>
          </p:cNvPr>
          <p:cNvSpPr/>
          <p:nvPr/>
        </p:nvSpPr>
        <p:spPr>
          <a:xfrm>
            <a:off x="688848" y="3923621"/>
            <a:ext cx="8522208" cy="923330"/>
          </a:xfrm>
          <a:prstGeom prst="rect">
            <a:avLst/>
          </a:prstGeom>
        </p:spPr>
        <p:txBody>
          <a:bodyPr wrap="square">
            <a:spAutoFit/>
          </a:bodyPr>
          <a:lstStyle/>
          <a:p>
            <a:r>
              <a:rPr lang="en-US" dirty="0">
                <a:solidFill>
                  <a:srgbClr val="000000"/>
                </a:solidFill>
                <a:latin typeface="Helvetica Neue"/>
              </a:rPr>
              <a:t>-We see that games is still the favorite category (free of paid apps)</a:t>
            </a:r>
          </a:p>
          <a:p>
            <a:r>
              <a:rPr lang="en-US" dirty="0">
                <a:solidFill>
                  <a:srgbClr val="000000"/>
                </a:solidFill>
                <a:latin typeface="Helvetica Neue"/>
              </a:rPr>
              <a:t>-Education apps ranked higher in the Paid section, which means apps developers deliberately develop apps in order to get paid, Knowledge (medical) is power.</a:t>
            </a:r>
            <a:endParaRPr lang="en-US" b="0" i="0" dirty="0">
              <a:solidFill>
                <a:srgbClr val="000000"/>
              </a:solidFill>
              <a:effectLst/>
              <a:latin typeface="Helvetica Neue"/>
            </a:endParaRPr>
          </a:p>
        </p:txBody>
      </p:sp>
      <p:sp>
        <p:nvSpPr>
          <p:cNvPr id="12" name="מלבן 11">
            <a:extLst>
              <a:ext uri="{FF2B5EF4-FFF2-40B4-BE49-F238E27FC236}">
                <a16:creationId xmlns:a16="http://schemas.microsoft.com/office/drawing/2014/main" id="{EF19D6FD-6022-427C-B3FB-A6ECF361395C}"/>
              </a:ext>
            </a:extLst>
          </p:cNvPr>
          <p:cNvSpPr/>
          <p:nvPr/>
        </p:nvSpPr>
        <p:spPr>
          <a:xfrm>
            <a:off x="688848" y="5003545"/>
            <a:ext cx="8022336" cy="923330"/>
          </a:xfrm>
          <a:prstGeom prst="rect">
            <a:avLst/>
          </a:prstGeom>
        </p:spPr>
        <p:txBody>
          <a:bodyPr wrap="square">
            <a:spAutoFit/>
          </a:bodyPr>
          <a:lstStyle/>
          <a:p>
            <a:r>
              <a:rPr lang="he-IL" dirty="0"/>
              <a:t>-</a:t>
            </a:r>
            <a:r>
              <a:rPr lang="he-IL" b="1" dirty="0" err="1"/>
              <a:t>As</a:t>
            </a:r>
            <a:r>
              <a:rPr lang="he-IL" b="1" dirty="0"/>
              <a:t> </a:t>
            </a:r>
            <a:r>
              <a:rPr lang="he-IL" b="1" dirty="0" err="1"/>
              <a:t>we</a:t>
            </a:r>
            <a:r>
              <a:rPr lang="he-IL" b="1" dirty="0"/>
              <a:t> can see </a:t>
            </a:r>
            <a:r>
              <a:rPr lang="he-IL" b="1" dirty="0" err="1"/>
              <a:t>Shoping</a:t>
            </a:r>
            <a:r>
              <a:rPr lang="he-IL" b="1" dirty="0"/>
              <a:t> </a:t>
            </a:r>
            <a:r>
              <a:rPr lang="he-IL" b="1" dirty="0" err="1"/>
              <a:t>apps</a:t>
            </a:r>
            <a:r>
              <a:rPr lang="he-IL" b="1" dirty="0"/>
              <a:t> are </a:t>
            </a:r>
            <a:r>
              <a:rPr lang="he-IL" b="1" dirty="0" err="1"/>
              <a:t>nearly</a:t>
            </a:r>
            <a:r>
              <a:rPr lang="he-IL" b="1" dirty="0"/>
              <a:t> </a:t>
            </a:r>
            <a:r>
              <a:rPr lang="he-IL" b="1" dirty="0" err="1"/>
              <a:t>all</a:t>
            </a:r>
            <a:r>
              <a:rPr lang="he-IL" b="1" dirty="0"/>
              <a:t> </a:t>
            </a:r>
            <a:r>
              <a:rPr lang="he-IL" b="1" dirty="0" err="1"/>
              <a:t>free</a:t>
            </a:r>
            <a:r>
              <a:rPr lang="he-IL" b="1" dirty="0"/>
              <a:t>, </a:t>
            </a:r>
            <a:r>
              <a:rPr lang="he-IL" b="1" dirty="0" err="1"/>
              <a:t>also</a:t>
            </a:r>
            <a:r>
              <a:rPr lang="he-IL" b="1" dirty="0"/>
              <a:t> </a:t>
            </a:r>
            <a:r>
              <a:rPr lang="he-IL" b="1" dirty="0" err="1"/>
              <a:t>Social</a:t>
            </a:r>
            <a:r>
              <a:rPr lang="he-IL" b="1" dirty="0"/>
              <a:t> </a:t>
            </a:r>
            <a:r>
              <a:rPr lang="he-IL" b="1" dirty="0" err="1"/>
              <a:t>networks</a:t>
            </a:r>
            <a:r>
              <a:rPr lang="he-IL" b="1" dirty="0"/>
              <a:t> are </a:t>
            </a:r>
            <a:r>
              <a:rPr lang="he-IL" b="1" dirty="0" err="1"/>
              <a:t>nearlly</a:t>
            </a:r>
            <a:r>
              <a:rPr lang="he-IL" b="1" dirty="0"/>
              <a:t> </a:t>
            </a:r>
            <a:r>
              <a:rPr lang="he-IL" b="1" dirty="0" err="1"/>
              <a:t>all</a:t>
            </a:r>
            <a:r>
              <a:rPr lang="he-IL" b="1" dirty="0"/>
              <a:t> </a:t>
            </a:r>
            <a:r>
              <a:rPr lang="he-IL" b="1" dirty="0" err="1"/>
              <a:t>free</a:t>
            </a:r>
            <a:r>
              <a:rPr lang="he-IL" b="1" dirty="0"/>
              <a:t>,</a:t>
            </a:r>
          </a:p>
          <a:p>
            <a:r>
              <a:rPr lang="he-IL" b="1" dirty="0" err="1"/>
              <a:t>We</a:t>
            </a:r>
            <a:r>
              <a:rPr lang="he-IL" b="1" dirty="0"/>
              <a:t> can </a:t>
            </a:r>
            <a:r>
              <a:rPr lang="he-IL" b="1" dirty="0" err="1"/>
              <a:t>explain</a:t>
            </a:r>
            <a:r>
              <a:rPr lang="he-IL" b="1" dirty="0"/>
              <a:t> that theire busniness </a:t>
            </a:r>
            <a:r>
              <a:rPr lang="he-IL" b="1" dirty="0" err="1"/>
              <a:t>model</a:t>
            </a:r>
            <a:r>
              <a:rPr lang="he-IL" b="1" dirty="0"/>
              <a:t> </a:t>
            </a:r>
            <a:r>
              <a:rPr lang="he-IL" b="1" dirty="0" err="1"/>
              <a:t>its</a:t>
            </a:r>
            <a:r>
              <a:rPr lang="he-IL" b="1" dirty="0"/>
              <a:t> </a:t>
            </a:r>
            <a:r>
              <a:rPr lang="he-IL" b="1" dirty="0" err="1"/>
              <a:t>edvertising</a:t>
            </a:r>
            <a:r>
              <a:rPr lang="he-IL" b="1" dirty="0"/>
              <a:t>.</a:t>
            </a:r>
          </a:p>
        </p:txBody>
      </p:sp>
    </p:spTree>
    <p:extLst>
      <p:ext uri="{BB962C8B-B14F-4D97-AF65-F5344CB8AC3E}">
        <p14:creationId xmlns:p14="http://schemas.microsoft.com/office/powerpoint/2010/main" val="214769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8753204-10E8-4855-9C58-99BB96A0177C}"/>
              </a:ext>
            </a:extLst>
          </p:cNvPr>
          <p:cNvSpPr/>
          <p:nvPr/>
        </p:nvSpPr>
        <p:spPr>
          <a:xfrm>
            <a:off x="780288" y="271933"/>
            <a:ext cx="11082528" cy="1200329"/>
          </a:xfrm>
          <a:prstGeom prst="rect">
            <a:avLst/>
          </a:prstGeom>
        </p:spPr>
        <p:txBody>
          <a:bodyPr wrap="square">
            <a:spAutoFit/>
          </a:bodyPr>
          <a:lstStyle/>
          <a:p>
            <a:r>
              <a:rPr lang="en-US" dirty="0">
                <a:solidFill>
                  <a:srgbClr val="000000"/>
                </a:solidFill>
                <a:latin typeface="Helvetica Neue"/>
              </a:rPr>
              <a:t>Very few apps have been priced above 25 USD</a:t>
            </a:r>
          </a:p>
          <a:p>
            <a:r>
              <a:rPr lang="en-US" dirty="0">
                <a:solidFill>
                  <a:srgbClr val="000000"/>
                </a:solidFill>
                <a:latin typeface="Helvetica Neue"/>
              </a:rPr>
              <a:t>If you want your app get more download the payment should be less than 25 USD</a:t>
            </a:r>
          </a:p>
          <a:p>
            <a:r>
              <a:rPr lang="en-US" dirty="0">
                <a:solidFill>
                  <a:srgbClr val="000000"/>
                </a:solidFill>
                <a:latin typeface="Helvetica Neue"/>
              </a:rPr>
              <a:t>Average price is: 3.95</a:t>
            </a:r>
          </a:p>
          <a:p>
            <a:r>
              <a:rPr lang="en-US" dirty="0">
                <a:solidFill>
                  <a:srgbClr val="000000"/>
                </a:solidFill>
                <a:latin typeface="Helvetica Neue"/>
              </a:rPr>
              <a:t>Most expensive app is from Education category, rated 4.0 and weights more than half GB</a:t>
            </a:r>
            <a:endParaRPr lang="en-US" b="0" i="0" dirty="0">
              <a:solidFill>
                <a:srgbClr val="000000"/>
              </a:solidFill>
              <a:effectLst/>
              <a:latin typeface="Helvetica Neue"/>
            </a:endParaRPr>
          </a:p>
        </p:txBody>
      </p:sp>
      <p:sp>
        <p:nvSpPr>
          <p:cNvPr id="3" name="מלבן 2">
            <a:extLst>
              <a:ext uri="{FF2B5EF4-FFF2-40B4-BE49-F238E27FC236}">
                <a16:creationId xmlns:a16="http://schemas.microsoft.com/office/drawing/2014/main" id="{FF1CA75C-C119-44EA-9629-15B3025838AF}"/>
              </a:ext>
            </a:extLst>
          </p:cNvPr>
          <p:cNvSpPr/>
          <p:nvPr/>
        </p:nvSpPr>
        <p:spPr>
          <a:xfrm>
            <a:off x="780288" y="1472262"/>
            <a:ext cx="5549917" cy="477054"/>
          </a:xfrm>
          <a:prstGeom prst="rect">
            <a:avLst/>
          </a:prstGeom>
        </p:spPr>
        <p:txBody>
          <a:bodyPr wrap="none">
            <a:spAutoFit/>
          </a:bodyPr>
          <a:lstStyle/>
          <a:p>
            <a:r>
              <a:rPr lang="en-US" sz="2500" b="1" dirty="0"/>
              <a:t>I</a:t>
            </a:r>
            <a:r>
              <a:rPr lang="en-GB" sz="2500" b="1" dirty="0"/>
              <a:t>s</a:t>
            </a:r>
            <a:r>
              <a:rPr lang="he-IL" sz="2500" b="1" dirty="0"/>
              <a:t> </a:t>
            </a:r>
            <a:r>
              <a:rPr lang="he-IL" sz="2500" b="1" dirty="0" err="1"/>
              <a:t>this</a:t>
            </a:r>
            <a:r>
              <a:rPr lang="he-IL" sz="2500" b="1" dirty="0"/>
              <a:t> </a:t>
            </a:r>
            <a:r>
              <a:rPr lang="he-IL" sz="2500" b="1" dirty="0" err="1"/>
              <a:t>an</a:t>
            </a:r>
            <a:r>
              <a:rPr lang="he-IL" sz="2500" b="1" dirty="0"/>
              <a:t> anomaly </a:t>
            </a:r>
            <a:r>
              <a:rPr lang="he-IL" sz="2500" b="1" dirty="0" err="1"/>
              <a:t>or</a:t>
            </a:r>
            <a:r>
              <a:rPr lang="he-IL" sz="2500" b="1" dirty="0"/>
              <a:t> </a:t>
            </a:r>
            <a:r>
              <a:rPr lang="he-IL" sz="2500" b="1" dirty="0" err="1"/>
              <a:t>its</a:t>
            </a:r>
            <a:r>
              <a:rPr lang="he-IL" sz="2500" b="1" dirty="0"/>
              <a:t> normal </a:t>
            </a:r>
            <a:r>
              <a:rPr lang="he-IL" sz="2500" b="1" dirty="0" err="1"/>
              <a:t>case</a:t>
            </a:r>
            <a:r>
              <a:rPr lang="he-IL" dirty="0"/>
              <a:t>?</a:t>
            </a:r>
          </a:p>
        </p:txBody>
      </p:sp>
      <p:sp>
        <p:nvSpPr>
          <p:cNvPr id="4" name="מלבן 3">
            <a:extLst>
              <a:ext uri="{FF2B5EF4-FFF2-40B4-BE49-F238E27FC236}">
                <a16:creationId xmlns:a16="http://schemas.microsoft.com/office/drawing/2014/main" id="{90C1296B-DE19-4C74-8B94-897E7DCA7C7A}"/>
              </a:ext>
            </a:extLst>
          </p:cNvPr>
          <p:cNvSpPr/>
          <p:nvPr/>
        </p:nvSpPr>
        <p:spPr>
          <a:xfrm>
            <a:off x="780288" y="1967061"/>
            <a:ext cx="8534400" cy="1200329"/>
          </a:xfrm>
          <a:prstGeom prst="rect">
            <a:avLst/>
          </a:prstGeom>
        </p:spPr>
        <p:txBody>
          <a:bodyPr wrap="square">
            <a:spAutoFit/>
          </a:bodyPr>
          <a:lstStyle/>
          <a:p>
            <a:r>
              <a:rPr lang="en-US" dirty="0">
                <a:solidFill>
                  <a:srgbClr val="000000"/>
                </a:solidFill>
                <a:latin typeface="Helvetica Neue"/>
              </a:rPr>
              <a:t>The answer is this is anomaly,</a:t>
            </a:r>
          </a:p>
          <a:p>
            <a:r>
              <a:rPr lang="en-US" dirty="0">
                <a:solidFill>
                  <a:srgbClr val="000000"/>
                </a:solidFill>
                <a:latin typeface="Helvetica Neue"/>
              </a:rPr>
              <a:t>as we can see there is not connection between the two things. We can see that pricey apps is nearly 1 GB, while there are many more apps greater than 1GB, and their price is less than 10 usd.</a:t>
            </a:r>
            <a:endParaRPr lang="en-US" b="0" i="0" dirty="0">
              <a:solidFill>
                <a:srgbClr val="000000"/>
              </a:solidFill>
              <a:effectLst/>
              <a:latin typeface="Helvetica Neue"/>
            </a:endParaRPr>
          </a:p>
        </p:txBody>
      </p:sp>
      <p:sp>
        <p:nvSpPr>
          <p:cNvPr id="5" name="מלבן 4">
            <a:extLst>
              <a:ext uri="{FF2B5EF4-FFF2-40B4-BE49-F238E27FC236}">
                <a16:creationId xmlns:a16="http://schemas.microsoft.com/office/drawing/2014/main" id="{857C5417-1456-4B6C-AED2-9D0D79728B5F}"/>
              </a:ext>
            </a:extLst>
          </p:cNvPr>
          <p:cNvSpPr/>
          <p:nvPr/>
        </p:nvSpPr>
        <p:spPr>
          <a:xfrm>
            <a:off x="780288" y="3149645"/>
            <a:ext cx="10387584" cy="477054"/>
          </a:xfrm>
          <a:prstGeom prst="rect">
            <a:avLst/>
          </a:prstGeom>
        </p:spPr>
        <p:txBody>
          <a:bodyPr wrap="square">
            <a:spAutoFit/>
          </a:bodyPr>
          <a:lstStyle/>
          <a:p>
            <a:r>
              <a:rPr lang="en-US" sz="2500" b="1" dirty="0">
                <a:solidFill>
                  <a:srgbClr val="000000"/>
                </a:solidFill>
                <a:latin typeface="Helvetica Neue"/>
              </a:rPr>
              <a:t>is the Distribution of User ratings, increasing if the Price is bigger?</a:t>
            </a:r>
            <a:endParaRPr lang="en-US" sz="2500" b="1" i="0" dirty="0">
              <a:solidFill>
                <a:srgbClr val="000000"/>
              </a:solidFill>
              <a:effectLst/>
              <a:latin typeface="Helvetica Neue"/>
            </a:endParaRPr>
          </a:p>
        </p:txBody>
      </p:sp>
      <p:sp>
        <p:nvSpPr>
          <p:cNvPr id="6" name="מלבן 5">
            <a:extLst>
              <a:ext uri="{FF2B5EF4-FFF2-40B4-BE49-F238E27FC236}">
                <a16:creationId xmlns:a16="http://schemas.microsoft.com/office/drawing/2014/main" id="{2375D10D-EF33-4C04-8FD0-4BC0798F0D99}"/>
              </a:ext>
            </a:extLst>
          </p:cNvPr>
          <p:cNvSpPr/>
          <p:nvPr/>
        </p:nvSpPr>
        <p:spPr>
          <a:xfrm>
            <a:off x="865632" y="3659833"/>
            <a:ext cx="8205216" cy="646331"/>
          </a:xfrm>
          <a:prstGeom prst="rect">
            <a:avLst/>
          </a:prstGeom>
        </p:spPr>
        <p:txBody>
          <a:bodyPr wrap="square">
            <a:spAutoFit/>
          </a:bodyPr>
          <a:lstStyle/>
          <a:p>
            <a:r>
              <a:rPr lang="en-US" dirty="0">
                <a:solidFill>
                  <a:srgbClr val="000000"/>
                </a:solidFill>
                <a:latin typeface="Helvetica Neue"/>
              </a:rPr>
              <a:t>The answer is no!</a:t>
            </a:r>
          </a:p>
          <a:p>
            <a:r>
              <a:rPr lang="en-US" dirty="0">
                <a:solidFill>
                  <a:srgbClr val="000000"/>
                </a:solidFill>
                <a:latin typeface="Helvetica Neue"/>
              </a:rPr>
              <a:t>As we can see the Top rating apps is not the most expensive apps</a:t>
            </a:r>
            <a:endParaRPr lang="en-US" b="0" i="0" dirty="0">
              <a:solidFill>
                <a:srgbClr val="000000"/>
              </a:solidFill>
              <a:effectLst/>
              <a:latin typeface="Helvetica Neue"/>
            </a:endParaRPr>
          </a:p>
        </p:txBody>
      </p:sp>
      <p:pic>
        <p:nvPicPr>
          <p:cNvPr id="8" name="תמונה 7" descr="תמונה שמכילה ציור&#10;&#10;התיאור נוצר באופן אוטומטי">
            <a:extLst>
              <a:ext uri="{FF2B5EF4-FFF2-40B4-BE49-F238E27FC236}">
                <a16:creationId xmlns:a16="http://schemas.microsoft.com/office/drawing/2014/main" id="{47495FDA-A087-403F-A0F1-05026A347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88" y="4349974"/>
            <a:ext cx="4913376" cy="2270155"/>
          </a:xfrm>
          <a:prstGeom prst="rect">
            <a:avLst/>
          </a:prstGeom>
        </p:spPr>
      </p:pic>
    </p:spTree>
    <p:extLst>
      <p:ext uri="{BB962C8B-B14F-4D97-AF65-F5344CB8AC3E}">
        <p14:creationId xmlns:p14="http://schemas.microsoft.com/office/powerpoint/2010/main" val="247424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מלבן 1">
            <a:extLst>
              <a:ext uri="{FF2B5EF4-FFF2-40B4-BE49-F238E27FC236}">
                <a16:creationId xmlns:a16="http://schemas.microsoft.com/office/drawing/2014/main" id="{8E419AE8-3CC7-453D-8163-E9F8F14362E9}"/>
              </a:ext>
            </a:extLst>
          </p:cNvPr>
          <p:cNvSpPr/>
          <p:nvPr/>
        </p:nvSpPr>
        <p:spPr>
          <a:xfrm>
            <a:off x="1371600" y="457200"/>
            <a:ext cx="4911393" cy="1556724"/>
          </a:xfrm>
          <a:prstGeom prst="rect">
            <a:avLst/>
          </a:prstGeom>
        </p:spPr>
        <p:txBody>
          <a:bodyPr vert="horz" lIns="0" tIns="0" rIns="0" bIns="0" rtlCol="0" anchor="b">
            <a:normAutofit/>
          </a:bodyPr>
          <a:lstStyle/>
          <a:p>
            <a:pPr>
              <a:spcBef>
                <a:spcPct val="0"/>
              </a:spcBef>
              <a:spcAft>
                <a:spcPts val="600"/>
              </a:spcAft>
            </a:pPr>
            <a:r>
              <a:rPr lang="en-US" sz="3600" b="1" cap="all" spc="700" dirty="0">
                <a:effectLst/>
                <a:latin typeface="+mj-lt"/>
                <a:ea typeface="+mj-ea"/>
                <a:cs typeface="+mj-cs"/>
              </a:rPr>
              <a:t>T</a:t>
            </a:r>
            <a:r>
              <a:rPr lang="en-US" sz="3600" b="1" cap="all" spc="700" dirty="0">
                <a:latin typeface="+mj-lt"/>
                <a:ea typeface="+mj-ea"/>
                <a:cs typeface="+mj-cs"/>
              </a:rPr>
              <a:t>op 10 pricier applications</a:t>
            </a:r>
            <a:endParaRPr lang="en-US" sz="3600" b="1" cap="all" spc="700" dirty="0">
              <a:effectLst/>
              <a:latin typeface="+mj-lt"/>
              <a:ea typeface="+mj-ea"/>
              <a:cs typeface="+mj-cs"/>
            </a:endParaRPr>
          </a:p>
        </p:txBody>
      </p:sp>
      <p:sp>
        <p:nvSpPr>
          <p:cNvPr id="5" name="מלבן 4">
            <a:extLst>
              <a:ext uri="{FF2B5EF4-FFF2-40B4-BE49-F238E27FC236}">
                <a16:creationId xmlns:a16="http://schemas.microsoft.com/office/drawing/2014/main" id="{E07F9D8E-B96E-40C4-A9C8-6EAACE20B8A9}"/>
              </a:ext>
            </a:extLst>
          </p:cNvPr>
          <p:cNvSpPr/>
          <p:nvPr/>
        </p:nvSpPr>
        <p:spPr>
          <a:xfrm>
            <a:off x="1371601" y="2345635"/>
            <a:ext cx="4911392" cy="3583940"/>
          </a:xfrm>
          <a:prstGeom prst="rect">
            <a:avLst/>
          </a:prstGeom>
        </p:spPr>
        <p:txBody>
          <a:bodyPr vert="horz" lIns="0" tIns="0" rIns="0" bIns="0" rtlCol="0" anchor="t">
            <a:normAutofit/>
          </a:bodyPr>
          <a:lstStyle/>
          <a:p>
            <a:pPr indent="-228600">
              <a:lnSpc>
                <a:spcPct val="110000"/>
              </a:lnSpc>
              <a:spcAft>
                <a:spcPts val="600"/>
              </a:spcAft>
              <a:buFont typeface="Arial" panose="020B0604020202020204" pitchFamily="34" charset="0"/>
              <a:buChar char="•"/>
            </a:pPr>
            <a:endParaRPr lang="en-US" sz="1400" b="1" dirty="0"/>
          </a:p>
          <a:p>
            <a:pPr>
              <a:lnSpc>
                <a:spcPct val="110000"/>
              </a:lnSpc>
              <a:spcAft>
                <a:spcPts val="600"/>
              </a:spcAft>
            </a:pPr>
            <a:r>
              <a:rPr lang="en-US" sz="1400" b="1" dirty="0"/>
              <a:t>The average price in top  10  apps is about 100 USD, which is not a small price, but all of the apps is above 40 USD,</a:t>
            </a:r>
          </a:p>
          <a:p>
            <a:pPr indent="-228600">
              <a:lnSpc>
                <a:spcPct val="110000"/>
              </a:lnSpc>
              <a:spcAft>
                <a:spcPts val="600"/>
              </a:spcAft>
              <a:buFont typeface="Arial" panose="020B0604020202020204" pitchFamily="34" charset="0"/>
              <a:buChar char="•"/>
            </a:pPr>
            <a:r>
              <a:rPr lang="en-US" sz="1400" b="1" dirty="0"/>
              <a:t>and between 40-80 usd, in order to earn maximum profit the application should be </a:t>
            </a:r>
            <a:r>
              <a:rPr lang="en-US" sz="1400" b="1" dirty="0" err="1"/>
              <a:t>aro</a:t>
            </a:r>
            <a:r>
              <a:rPr lang="en-GB" sz="1400" b="1" dirty="0"/>
              <a:t>u</a:t>
            </a:r>
            <a:r>
              <a:rPr lang="en-US" sz="1400" b="1" dirty="0" err="1"/>
              <a:t>nd</a:t>
            </a:r>
            <a:r>
              <a:rPr lang="en-US" sz="1400" b="1" dirty="0"/>
              <a:t> this area of price.</a:t>
            </a:r>
          </a:p>
          <a:p>
            <a:pPr indent="-228600">
              <a:lnSpc>
                <a:spcPct val="110000"/>
              </a:lnSpc>
              <a:spcAft>
                <a:spcPts val="600"/>
              </a:spcAft>
              <a:buFont typeface="Arial" panose="020B0604020202020204" pitchFamily="34" charset="0"/>
              <a:buChar char="•"/>
            </a:pPr>
            <a:endParaRPr lang="en-US" sz="1400" b="1" dirty="0"/>
          </a:p>
          <a:p>
            <a:pPr indent="-228600">
              <a:lnSpc>
                <a:spcPct val="110000"/>
              </a:lnSpc>
              <a:spcAft>
                <a:spcPts val="600"/>
              </a:spcAft>
              <a:buFont typeface="Arial" panose="020B0604020202020204" pitchFamily="34" charset="0"/>
              <a:buChar char="•"/>
            </a:pPr>
            <a:r>
              <a:rPr lang="en-US" sz="1400" b="1" dirty="0"/>
              <a:t>-The average size of applications is about 400mb, The average Rating of this successful application is 4.2, which is quiet understandable, If you want to profit from application you need that people will love it.</a:t>
            </a:r>
          </a:p>
          <a:p>
            <a:pPr indent="-228600">
              <a:lnSpc>
                <a:spcPct val="110000"/>
              </a:lnSpc>
              <a:spcAft>
                <a:spcPts val="600"/>
              </a:spcAft>
              <a:buFont typeface="Arial" panose="020B0604020202020204" pitchFamily="34" charset="0"/>
              <a:buChar char="•"/>
            </a:pPr>
            <a:endParaRPr lang="en-US" sz="1400" b="1" dirty="0"/>
          </a:p>
          <a:p>
            <a:pPr indent="-228600">
              <a:lnSpc>
                <a:spcPct val="110000"/>
              </a:lnSpc>
              <a:spcAft>
                <a:spcPts val="600"/>
              </a:spcAft>
              <a:buFont typeface="Arial" panose="020B0604020202020204" pitchFamily="34" charset="0"/>
              <a:buChar char="•"/>
            </a:pPr>
            <a:r>
              <a:rPr lang="en-US" sz="1400" b="1" dirty="0"/>
              <a:t>-Most categories here are Education, Music and Productivity - this are the categories that are worth </a:t>
            </a:r>
            <a:r>
              <a:rPr lang="en-US" sz="1400" b="1" dirty="0" err="1"/>
              <a:t>paing</a:t>
            </a:r>
            <a:r>
              <a:rPr lang="en-US" sz="1400" b="1" dirty="0"/>
              <a:t> for!</a:t>
            </a:r>
          </a:p>
        </p:txBody>
      </p:sp>
      <p:pic>
        <p:nvPicPr>
          <p:cNvPr id="4" name="תמונה 3">
            <a:extLst>
              <a:ext uri="{FF2B5EF4-FFF2-40B4-BE49-F238E27FC236}">
                <a16:creationId xmlns:a16="http://schemas.microsoft.com/office/drawing/2014/main" id="{D6550138-3EC7-4527-872D-A6FEAE016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639" y="1138235"/>
            <a:ext cx="5090161" cy="4110304"/>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9362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מלבן 1">
            <a:extLst>
              <a:ext uri="{FF2B5EF4-FFF2-40B4-BE49-F238E27FC236}">
                <a16:creationId xmlns:a16="http://schemas.microsoft.com/office/drawing/2014/main" id="{AE66570E-D6F6-4F62-A5B8-E84DCC6F0455}"/>
              </a:ext>
            </a:extLst>
          </p:cNvPr>
          <p:cNvSpPr/>
          <p:nvPr/>
        </p:nvSpPr>
        <p:spPr>
          <a:xfrm>
            <a:off x="1371598" y="462743"/>
            <a:ext cx="5327375" cy="1560022"/>
          </a:xfrm>
          <a:prstGeom prst="rect">
            <a:avLst/>
          </a:prstGeom>
        </p:spPr>
        <p:txBody>
          <a:bodyPr vert="horz" lIns="0" tIns="0" rIns="0" bIns="0" rtlCol="0" anchor="b">
            <a:normAutofit/>
          </a:bodyPr>
          <a:lstStyle/>
          <a:p>
            <a:pPr>
              <a:lnSpc>
                <a:spcPct val="90000"/>
              </a:lnSpc>
              <a:spcBef>
                <a:spcPct val="0"/>
              </a:spcBef>
              <a:spcAft>
                <a:spcPts val="600"/>
              </a:spcAft>
            </a:pPr>
            <a:r>
              <a:rPr lang="en-US" sz="3600" b="1" cap="all" spc="700">
                <a:latin typeface="+mj-lt"/>
                <a:ea typeface="+mj-ea"/>
                <a:cs typeface="+mj-cs"/>
              </a:rPr>
              <a:t>Analyzing Application descriptions</a:t>
            </a:r>
          </a:p>
        </p:txBody>
      </p:sp>
      <p:sp>
        <p:nvSpPr>
          <p:cNvPr id="5" name="מלבן 4">
            <a:extLst>
              <a:ext uri="{FF2B5EF4-FFF2-40B4-BE49-F238E27FC236}">
                <a16:creationId xmlns:a16="http://schemas.microsoft.com/office/drawing/2014/main" id="{5BBFF415-FB8E-4DF8-ACFA-EB288AC642B0}"/>
              </a:ext>
            </a:extLst>
          </p:cNvPr>
          <p:cNvSpPr/>
          <p:nvPr/>
        </p:nvSpPr>
        <p:spPr>
          <a:xfrm>
            <a:off x="1371600" y="2279374"/>
            <a:ext cx="5327373" cy="3601436"/>
          </a:xfrm>
          <a:prstGeom prst="rect">
            <a:avLst/>
          </a:prstGeom>
        </p:spPr>
        <p:txBody>
          <a:bodyPr vert="horz" lIns="0" tIns="0" rIns="0" bIns="0" rtlCol="0">
            <a:normAutofit/>
          </a:bodyPr>
          <a:lstStyle/>
          <a:p>
            <a:pPr indent="-228600">
              <a:lnSpc>
                <a:spcPct val="110000"/>
              </a:lnSpc>
              <a:spcAft>
                <a:spcPts val="600"/>
              </a:spcAft>
              <a:buFont typeface="Arial" panose="020B0604020202020204" pitchFamily="34" charset="0"/>
              <a:buChar char="•"/>
            </a:pPr>
            <a:r>
              <a:rPr lang="en-US" sz="1200" b="1" dirty="0"/>
              <a:t>-Every application developer is trying to get new 'Features' into his app, that what make his app so </a:t>
            </a:r>
            <a:r>
              <a:rPr lang="en-US" sz="1200" b="1" dirty="0" err="1"/>
              <a:t>significent</a:t>
            </a:r>
            <a:r>
              <a:rPr lang="en-US" sz="1200" b="1" dirty="0"/>
              <a:t>.</a:t>
            </a:r>
          </a:p>
          <a:p>
            <a:pPr indent="-228600">
              <a:lnSpc>
                <a:spcPct val="110000"/>
              </a:lnSpc>
              <a:spcAft>
                <a:spcPts val="600"/>
              </a:spcAft>
              <a:buFont typeface="Arial" panose="020B0604020202020204" pitchFamily="34" charset="0"/>
              <a:buChar char="•"/>
            </a:pPr>
            <a:endParaRPr lang="en-US" sz="1200" b="1" dirty="0"/>
          </a:p>
          <a:p>
            <a:pPr indent="-228600">
              <a:lnSpc>
                <a:spcPct val="110000"/>
              </a:lnSpc>
              <a:spcAft>
                <a:spcPts val="600"/>
              </a:spcAft>
              <a:buFont typeface="Arial" panose="020B0604020202020204" pitchFamily="34" charset="0"/>
              <a:buChar char="•"/>
            </a:pPr>
            <a:r>
              <a:rPr lang="en-US" sz="1200" b="1" dirty="0"/>
              <a:t>-Most of </a:t>
            </a:r>
            <a:r>
              <a:rPr lang="en-US" sz="1200" b="1" dirty="0" err="1"/>
              <a:t>Aplications</a:t>
            </a:r>
            <a:r>
              <a:rPr lang="en-US" sz="1200" b="1" dirty="0"/>
              <a:t> describe section is filled with requirements and support information in order to help user alert on bugs.</a:t>
            </a:r>
          </a:p>
          <a:p>
            <a:pPr indent="-228600">
              <a:lnSpc>
                <a:spcPct val="110000"/>
              </a:lnSpc>
              <a:spcAft>
                <a:spcPts val="600"/>
              </a:spcAft>
              <a:buFont typeface="Arial" panose="020B0604020202020204" pitchFamily="34" charset="0"/>
              <a:buChar char="•"/>
            </a:pPr>
            <a:endParaRPr lang="en-US" sz="1200" b="1" dirty="0"/>
          </a:p>
          <a:p>
            <a:pPr indent="-228600">
              <a:lnSpc>
                <a:spcPct val="110000"/>
              </a:lnSpc>
              <a:spcAft>
                <a:spcPts val="600"/>
              </a:spcAft>
              <a:buFont typeface="Arial" panose="020B0604020202020204" pitchFamily="34" charset="0"/>
              <a:buChar char="•"/>
            </a:pPr>
            <a:r>
              <a:rPr lang="en-US" sz="1200" b="1" dirty="0"/>
              <a:t>-Longest Application descriptions was Productivity, Games and music my insight it's because the Productivity apps need to be explained, How the is app working, What the application </a:t>
            </a:r>
            <a:r>
              <a:rPr lang="en-US" sz="1200" b="1" dirty="0" err="1"/>
              <a:t>purpse</a:t>
            </a:r>
            <a:r>
              <a:rPr lang="en-US" sz="1200" b="1" dirty="0"/>
              <a:t> and more.</a:t>
            </a:r>
          </a:p>
          <a:p>
            <a:pPr indent="-228600">
              <a:lnSpc>
                <a:spcPct val="110000"/>
              </a:lnSpc>
              <a:spcAft>
                <a:spcPts val="600"/>
              </a:spcAft>
              <a:buFont typeface="Arial" panose="020B0604020202020204" pitchFamily="34" charset="0"/>
              <a:buChar char="•"/>
            </a:pPr>
            <a:r>
              <a:rPr lang="en-US" sz="1200" b="1" dirty="0"/>
              <a:t>Games also needs to be explained, but also have to have appealing description in order people to play this game instead </a:t>
            </a:r>
            <a:r>
              <a:rPr lang="en-US" sz="1200" b="1" dirty="0" err="1"/>
              <a:t>thousends</a:t>
            </a:r>
            <a:r>
              <a:rPr lang="en-US" sz="1200" b="1" dirty="0"/>
              <a:t> of games available in AppStore.</a:t>
            </a:r>
          </a:p>
          <a:p>
            <a:pPr indent="-228600">
              <a:lnSpc>
                <a:spcPct val="110000"/>
              </a:lnSpc>
              <a:spcAft>
                <a:spcPts val="600"/>
              </a:spcAft>
              <a:buFont typeface="Arial" panose="020B0604020202020204" pitchFamily="34" charset="0"/>
              <a:buChar char="•"/>
            </a:pPr>
            <a:endParaRPr lang="en-US" sz="1200" b="1" dirty="0"/>
          </a:p>
          <a:p>
            <a:pPr indent="-228600">
              <a:lnSpc>
                <a:spcPct val="110000"/>
              </a:lnSpc>
              <a:spcAft>
                <a:spcPts val="600"/>
              </a:spcAft>
              <a:buFont typeface="Arial" panose="020B0604020202020204" pitchFamily="34" charset="0"/>
              <a:buChar char="•"/>
            </a:pPr>
            <a:r>
              <a:rPr lang="en-US" sz="1200" b="1" dirty="0"/>
              <a:t>-Also we see there is no real strong connection between size of the application number of words in description.</a:t>
            </a:r>
          </a:p>
        </p:txBody>
      </p:sp>
      <p:sp>
        <p:nvSpPr>
          <p:cNvPr id="16" name="Rectangle 15">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9">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תמונה 3" descr="תמונה שמכילה טקסט, מפה&#10;&#10;התיאור נוצר באופן אוטומטי">
            <a:extLst>
              <a:ext uri="{FF2B5EF4-FFF2-40B4-BE49-F238E27FC236}">
                <a16:creationId xmlns:a16="http://schemas.microsoft.com/office/drawing/2014/main" id="{DF719B31-18D9-492F-B07F-E62EBA721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9796" y="1028699"/>
            <a:ext cx="4076701" cy="4076701"/>
          </a:xfrm>
          <a:prstGeom prst="rect">
            <a:avLst/>
          </a:prstGeom>
        </p:spPr>
      </p:pic>
    </p:spTree>
    <p:extLst>
      <p:ext uri="{BB962C8B-B14F-4D97-AF65-F5344CB8AC3E}">
        <p14:creationId xmlns:p14="http://schemas.microsoft.com/office/powerpoint/2010/main" val="4007060378"/>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2089</Words>
  <Application>Microsoft Office PowerPoint</Application>
  <PresentationFormat>Widescreen</PresentationFormat>
  <Paragraphs>149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Avenir Next LT Pro</vt:lpstr>
      <vt:lpstr>Avenir Next LT Pro Light</vt:lpstr>
      <vt:lpstr>Calibri</vt:lpstr>
      <vt:lpstr>Helvetica Neue</vt:lpstr>
      <vt:lpstr>Rockwell</vt:lpstr>
      <vt:lpstr>GradientRiseVTI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mor ofir</dc:creator>
  <cp:lastModifiedBy>Netanel Tarnorudsky</cp:lastModifiedBy>
  <cp:revision>9</cp:revision>
  <dcterms:created xsi:type="dcterms:W3CDTF">2020-07-23T15:43:39Z</dcterms:created>
  <dcterms:modified xsi:type="dcterms:W3CDTF">2020-07-23T18:03:06Z</dcterms:modified>
</cp:coreProperties>
</file>