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F8E14-387E-426D-84A4-7850B156E1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E6AADF2F-293B-4006-B38B-59F326B3C0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51D9073A-E2C7-4A5C-88C6-3FE334778CB4}"/>
              </a:ext>
            </a:extLst>
          </p:cNvPr>
          <p:cNvSpPr>
            <a:spLocks noGrp="1"/>
          </p:cNvSpPr>
          <p:nvPr>
            <p:ph type="dt" sz="half" idx="10"/>
          </p:nvPr>
        </p:nvSpPr>
        <p:spPr/>
        <p:txBody>
          <a:bodyPr/>
          <a:lstStyle/>
          <a:p>
            <a:fld id="{5433F540-EA83-40A2-A3B1-CE08E146B6E6}" type="datetimeFigureOut">
              <a:rPr lang="en-ZA" smtClean="0"/>
              <a:t>2021/05/19</a:t>
            </a:fld>
            <a:endParaRPr lang="en-ZA"/>
          </a:p>
        </p:txBody>
      </p:sp>
      <p:sp>
        <p:nvSpPr>
          <p:cNvPr id="5" name="Footer Placeholder 4">
            <a:extLst>
              <a:ext uri="{FF2B5EF4-FFF2-40B4-BE49-F238E27FC236}">
                <a16:creationId xmlns:a16="http://schemas.microsoft.com/office/drawing/2014/main" id="{6039CE34-E58F-4092-9298-0EBE8D0C6C64}"/>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A34BA849-6B8E-4437-A3DA-EE7C51E56116}"/>
              </a:ext>
            </a:extLst>
          </p:cNvPr>
          <p:cNvSpPr>
            <a:spLocks noGrp="1"/>
          </p:cNvSpPr>
          <p:nvPr>
            <p:ph type="sldNum" sz="quarter" idx="12"/>
          </p:nvPr>
        </p:nvSpPr>
        <p:spPr/>
        <p:txBody>
          <a:bodyPr/>
          <a:lstStyle/>
          <a:p>
            <a:fld id="{6904B1BF-5B38-4EA7-A7E1-05C393CEFB34}" type="slidenum">
              <a:rPr lang="en-ZA" smtClean="0"/>
              <a:t>‹#›</a:t>
            </a:fld>
            <a:endParaRPr lang="en-ZA"/>
          </a:p>
        </p:txBody>
      </p:sp>
    </p:spTree>
    <p:extLst>
      <p:ext uri="{BB962C8B-B14F-4D97-AF65-F5344CB8AC3E}">
        <p14:creationId xmlns:p14="http://schemas.microsoft.com/office/powerpoint/2010/main" val="3949461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1EF38-2E75-4820-900E-B2C9D24188B1}"/>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C2D66BA8-C7E1-4868-A395-0604EE2D96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02914903-F28E-4279-81FA-BBC4D641CB92}"/>
              </a:ext>
            </a:extLst>
          </p:cNvPr>
          <p:cNvSpPr>
            <a:spLocks noGrp="1"/>
          </p:cNvSpPr>
          <p:nvPr>
            <p:ph type="dt" sz="half" idx="10"/>
          </p:nvPr>
        </p:nvSpPr>
        <p:spPr/>
        <p:txBody>
          <a:bodyPr/>
          <a:lstStyle/>
          <a:p>
            <a:fld id="{5433F540-EA83-40A2-A3B1-CE08E146B6E6}" type="datetimeFigureOut">
              <a:rPr lang="en-ZA" smtClean="0"/>
              <a:t>2021/05/19</a:t>
            </a:fld>
            <a:endParaRPr lang="en-ZA"/>
          </a:p>
        </p:txBody>
      </p:sp>
      <p:sp>
        <p:nvSpPr>
          <p:cNvPr id="5" name="Footer Placeholder 4">
            <a:extLst>
              <a:ext uri="{FF2B5EF4-FFF2-40B4-BE49-F238E27FC236}">
                <a16:creationId xmlns:a16="http://schemas.microsoft.com/office/drawing/2014/main" id="{40341705-114A-4EBF-991A-247BB0A10A9A}"/>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2C6A6BB8-0F22-4724-95A8-561117448FE2}"/>
              </a:ext>
            </a:extLst>
          </p:cNvPr>
          <p:cNvSpPr>
            <a:spLocks noGrp="1"/>
          </p:cNvSpPr>
          <p:nvPr>
            <p:ph type="sldNum" sz="quarter" idx="12"/>
          </p:nvPr>
        </p:nvSpPr>
        <p:spPr/>
        <p:txBody>
          <a:bodyPr/>
          <a:lstStyle/>
          <a:p>
            <a:fld id="{6904B1BF-5B38-4EA7-A7E1-05C393CEFB34}" type="slidenum">
              <a:rPr lang="en-ZA" smtClean="0"/>
              <a:t>‹#›</a:t>
            </a:fld>
            <a:endParaRPr lang="en-ZA"/>
          </a:p>
        </p:txBody>
      </p:sp>
    </p:spTree>
    <p:extLst>
      <p:ext uri="{BB962C8B-B14F-4D97-AF65-F5344CB8AC3E}">
        <p14:creationId xmlns:p14="http://schemas.microsoft.com/office/powerpoint/2010/main" val="2678927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D1BBC8-B652-4B58-AF57-7BE9E9E4C5D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8997201D-C9D4-4821-ADF0-27E224D2F7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17AC25B8-FA1D-4BE1-8E79-F2F7FCB87249}"/>
              </a:ext>
            </a:extLst>
          </p:cNvPr>
          <p:cNvSpPr>
            <a:spLocks noGrp="1"/>
          </p:cNvSpPr>
          <p:nvPr>
            <p:ph type="dt" sz="half" idx="10"/>
          </p:nvPr>
        </p:nvSpPr>
        <p:spPr/>
        <p:txBody>
          <a:bodyPr/>
          <a:lstStyle/>
          <a:p>
            <a:fld id="{5433F540-EA83-40A2-A3B1-CE08E146B6E6}" type="datetimeFigureOut">
              <a:rPr lang="en-ZA" smtClean="0"/>
              <a:t>2021/05/19</a:t>
            </a:fld>
            <a:endParaRPr lang="en-ZA"/>
          </a:p>
        </p:txBody>
      </p:sp>
      <p:sp>
        <p:nvSpPr>
          <p:cNvPr id="5" name="Footer Placeholder 4">
            <a:extLst>
              <a:ext uri="{FF2B5EF4-FFF2-40B4-BE49-F238E27FC236}">
                <a16:creationId xmlns:a16="http://schemas.microsoft.com/office/drawing/2014/main" id="{035E1313-74CE-4A91-8D7A-623E554FFDE8}"/>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5B9D1813-FF57-46AC-B282-D3B7E7CA15ED}"/>
              </a:ext>
            </a:extLst>
          </p:cNvPr>
          <p:cNvSpPr>
            <a:spLocks noGrp="1"/>
          </p:cNvSpPr>
          <p:nvPr>
            <p:ph type="sldNum" sz="quarter" idx="12"/>
          </p:nvPr>
        </p:nvSpPr>
        <p:spPr/>
        <p:txBody>
          <a:bodyPr/>
          <a:lstStyle/>
          <a:p>
            <a:fld id="{6904B1BF-5B38-4EA7-A7E1-05C393CEFB34}" type="slidenum">
              <a:rPr lang="en-ZA" smtClean="0"/>
              <a:t>‹#›</a:t>
            </a:fld>
            <a:endParaRPr lang="en-ZA"/>
          </a:p>
        </p:txBody>
      </p:sp>
    </p:spTree>
    <p:extLst>
      <p:ext uri="{BB962C8B-B14F-4D97-AF65-F5344CB8AC3E}">
        <p14:creationId xmlns:p14="http://schemas.microsoft.com/office/powerpoint/2010/main" val="639273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7931D-AFEC-4827-ADAE-13C086F15F81}"/>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A5314A78-5C5B-47FA-B17F-50FB826390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3C8CC0E6-FCEA-4EC9-8F85-6FD0BE443E06}"/>
              </a:ext>
            </a:extLst>
          </p:cNvPr>
          <p:cNvSpPr>
            <a:spLocks noGrp="1"/>
          </p:cNvSpPr>
          <p:nvPr>
            <p:ph type="dt" sz="half" idx="10"/>
          </p:nvPr>
        </p:nvSpPr>
        <p:spPr/>
        <p:txBody>
          <a:bodyPr/>
          <a:lstStyle/>
          <a:p>
            <a:fld id="{5433F540-EA83-40A2-A3B1-CE08E146B6E6}" type="datetimeFigureOut">
              <a:rPr lang="en-ZA" smtClean="0"/>
              <a:t>2021/05/19</a:t>
            </a:fld>
            <a:endParaRPr lang="en-ZA"/>
          </a:p>
        </p:txBody>
      </p:sp>
      <p:sp>
        <p:nvSpPr>
          <p:cNvPr id="5" name="Footer Placeholder 4">
            <a:extLst>
              <a:ext uri="{FF2B5EF4-FFF2-40B4-BE49-F238E27FC236}">
                <a16:creationId xmlns:a16="http://schemas.microsoft.com/office/drawing/2014/main" id="{D05719F2-C62E-4FCB-AB63-5955528F855F}"/>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52C78AC1-5EC2-4104-9060-9D22911CAEA0}"/>
              </a:ext>
            </a:extLst>
          </p:cNvPr>
          <p:cNvSpPr>
            <a:spLocks noGrp="1"/>
          </p:cNvSpPr>
          <p:nvPr>
            <p:ph type="sldNum" sz="quarter" idx="12"/>
          </p:nvPr>
        </p:nvSpPr>
        <p:spPr/>
        <p:txBody>
          <a:bodyPr/>
          <a:lstStyle/>
          <a:p>
            <a:fld id="{6904B1BF-5B38-4EA7-A7E1-05C393CEFB34}" type="slidenum">
              <a:rPr lang="en-ZA" smtClean="0"/>
              <a:t>‹#›</a:t>
            </a:fld>
            <a:endParaRPr lang="en-ZA"/>
          </a:p>
        </p:txBody>
      </p:sp>
    </p:spTree>
    <p:extLst>
      <p:ext uri="{BB962C8B-B14F-4D97-AF65-F5344CB8AC3E}">
        <p14:creationId xmlns:p14="http://schemas.microsoft.com/office/powerpoint/2010/main" val="2030056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A8DC3-F90B-4E68-8057-E798035153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7F4336C7-DA62-4FCE-B8DC-8BC41A0BC6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E2ACA5-6741-469A-94F6-706EBC55BBE7}"/>
              </a:ext>
            </a:extLst>
          </p:cNvPr>
          <p:cNvSpPr>
            <a:spLocks noGrp="1"/>
          </p:cNvSpPr>
          <p:nvPr>
            <p:ph type="dt" sz="half" idx="10"/>
          </p:nvPr>
        </p:nvSpPr>
        <p:spPr/>
        <p:txBody>
          <a:bodyPr/>
          <a:lstStyle/>
          <a:p>
            <a:fld id="{5433F540-EA83-40A2-A3B1-CE08E146B6E6}" type="datetimeFigureOut">
              <a:rPr lang="en-ZA" smtClean="0"/>
              <a:t>2021/05/19</a:t>
            </a:fld>
            <a:endParaRPr lang="en-ZA"/>
          </a:p>
        </p:txBody>
      </p:sp>
      <p:sp>
        <p:nvSpPr>
          <p:cNvPr id="5" name="Footer Placeholder 4">
            <a:extLst>
              <a:ext uri="{FF2B5EF4-FFF2-40B4-BE49-F238E27FC236}">
                <a16:creationId xmlns:a16="http://schemas.microsoft.com/office/drawing/2014/main" id="{CBD30EBC-8517-4B57-8614-7FC0BCE344E8}"/>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BC0B7F68-DCD8-4D6A-8AFE-979833A738E7}"/>
              </a:ext>
            </a:extLst>
          </p:cNvPr>
          <p:cNvSpPr>
            <a:spLocks noGrp="1"/>
          </p:cNvSpPr>
          <p:nvPr>
            <p:ph type="sldNum" sz="quarter" idx="12"/>
          </p:nvPr>
        </p:nvSpPr>
        <p:spPr/>
        <p:txBody>
          <a:bodyPr/>
          <a:lstStyle/>
          <a:p>
            <a:fld id="{6904B1BF-5B38-4EA7-A7E1-05C393CEFB34}" type="slidenum">
              <a:rPr lang="en-ZA" smtClean="0"/>
              <a:t>‹#›</a:t>
            </a:fld>
            <a:endParaRPr lang="en-ZA"/>
          </a:p>
        </p:txBody>
      </p:sp>
    </p:spTree>
    <p:extLst>
      <p:ext uri="{BB962C8B-B14F-4D97-AF65-F5344CB8AC3E}">
        <p14:creationId xmlns:p14="http://schemas.microsoft.com/office/powerpoint/2010/main" val="1442808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B0C72-D5A3-40B6-B620-2D2E34ED3ABF}"/>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77DCA3F8-484D-46F6-9BA8-89F5A94132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6A2B6C6D-DC27-4E1A-8CD8-1341D82576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B79B5EE5-546D-4DDE-B7C6-896791E39893}"/>
              </a:ext>
            </a:extLst>
          </p:cNvPr>
          <p:cNvSpPr>
            <a:spLocks noGrp="1"/>
          </p:cNvSpPr>
          <p:nvPr>
            <p:ph type="dt" sz="half" idx="10"/>
          </p:nvPr>
        </p:nvSpPr>
        <p:spPr/>
        <p:txBody>
          <a:bodyPr/>
          <a:lstStyle/>
          <a:p>
            <a:fld id="{5433F540-EA83-40A2-A3B1-CE08E146B6E6}" type="datetimeFigureOut">
              <a:rPr lang="en-ZA" smtClean="0"/>
              <a:t>2021/05/19</a:t>
            </a:fld>
            <a:endParaRPr lang="en-ZA"/>
          </a:p>
        </p:txBody>
      </p:sp>
      <p:sp>
        <p:nvSpPr>
          <p:cNvPr id="6" name="Footer Placeholder 5">
            <a:extLst>
              <a:ext uri="{FF2B5EF4-FFF2-40B4-BE49-F238E27FC236}">
                <a16:creationId xmlns:a16="http://schemas.microsoft.com/office/drawing/2014/main" id="{7927F1A8-8EC9-40F0-89D5-4607385E7F6B}"/>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D574D69E-6035-47E1-8993-D18F1BB29071}"/>
              </a:ext>
            </a:extLst>
          </p:cNvPr>
          <p:cNvSpPr>
            <a:spLocks noGrp="1"/>
          </p:cNvSpPr>
          <p:nvPr>
            <p:ph type="sldNum" sz="quarter" idx="12"/>
          </p:nvPr>
        </p:nvSpPr>
        <p:spPr/>
        <p:txBody>
          <a:bodyPr/>
          <a:lstStyle/>
          <a:p>
            <a:fld id="{6904B1BF-5B38-4EA7-A7E1-05C393CEFB34}" type="slidenum">
              <a:rPr lang="en-ZA" smtClean="0"/>
              <a:t>‹#›</a:t>
            </a:fld>
            <a:endParaRPr lang="en-ZA"/>
          </a:p>
        </p:txBody>
      </p:sp>
    </p:spTree>
    <p:extLst>
      <p:ext uri="{BB962C8B-B14F-4D97-AF65-F5344CB8AC3E}">
        <p14:creationId xmlns:p14="http://schemas.microsoft.com/office/powerpoint/2010/main" val="2479415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A53AE-D8C5-4D6F-8691-52CC1ABC11FB}"/>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89136B70-2291-429E-8DA9-7E57EC36B2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23BF00-9B27-4B4F-B01E-06828CF3B1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6C6D4E1F-812D-4B45-A7EF-3A402DA44D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EBA27F-ECBE-4241-832F-02B0281997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61C8BED5-BE19-467E-A0F9-F6C617633493}"/>
              </a:ext>
            </a:extLst>
          </p:cNvPr>
          <p:cNvSpPr>
            <a:spLocks noGrp="1"/>
          </p:cNvSpPr>
          <p:nvPr>
            <p:ph type="dt" sz="half" idx="10"/>
          </p:nvPr>
        </p:nvSpPr>
        <p:spPr/>
        <p:txBody>
          <a:bodyPr/>
          <a:lstStyle/>
          <a:p>
            <a:fld id="{5433F540-EA83-40A2-A3B1-CE08E146B6E6}" type="datetimeFigureOut">
              <a:rPr lang="en-ZA" smtClean="0"/>
              <a:t>2021/05/19</a:t>
            </a:fld>
            <a:endParaRPr lang="en-ZA"/>
          </a:p>
        </p:txBody>
      </p:sp>
      <p:sp>
        <p:nvSpPr>
          <p:cNvPr id="8" name="Footer Placeholder 7">
            <a:extLst>
              <a:ext uri="{FF2B5EF4-FFF2-40B4-BE49-F238E27FC236}">
                <a16:creationId xmlns:a16="http://schemas.microsoft.com/office/drawing/2014/main" id="{DA781D7D-5122-44BB-BA25-10B2D9319062}"/>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514B8879-B780-4673-B9FD-809D2A16A89A}"/>
              </a:ext>
            </a:extLst>
          </p:cNvPr>
          <p:cNvSpPr>
            <a:spLocks noGrp="1"/>
          </p:cNvSpPr>
          <p:nvPr>
            <p:ph type="sldNum" sz="quarter" idx="12"/>
          </p:nvPr>
        </p:nvSpPr>
        <p:spPr/>
        <p:txBody>
          <a:bodyPr/>
          <a:lstStyle/>
          <a:p>
            <a:fld id="{6904B1BF-5B38-4EA7-A7E1-05C393CEFB34}" type="slidenum">
              <a:rPr lang="en-ZA" smtClean="0"/>
              <a:t>‹#›</a:t>
            </a:fld>
            <a:endParaRPr lang="en-ZA"/>
          </a:p>
        </p:txBody>
      </p:sp>
    </p:spTree>
    <p:extLst>
      <p:ext uri="{BB962C8B-B14F-4D97-AF65-F5344CB8AC3E}">
        <p14:creationId xmlns:p14="http://schemas.microsoft.com/office/powerpoint/2010/main" val="470055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E7424-B214-496C-B7E3-1AB7E3CB8AD7}"/>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2C11F5C9-3129-469B-B22E-D49340E3B753}"/>
              </a:ext>
            </a:extLst>
          </p:cNvPr>
          <p:cNvSpPr>
            <a:spLocks noGrp="1"/>
          </p:cNvSpPr>
          <p:nvPr>
            <p:ph type="dt" sz="half" idx="10"/>
          </p:nvPr>
        </p:nvSpPr>
        <p:spPr/>
        <p:txBody>
          <a:bodyPr/>
          <a:lstStyle/>
          <a:p>
            <a:fld id="{5433F540-EA83-40A2-A3B1-CE08E146B6E6}" type="datetimeFigureOut">
              <a:rPr lang="en-ZA" smtClean="0"/>
              <a:t>2021/05/19</a:t>
            </a:fld>
            <a:endParaRPr lang="en-ZA"/>
          </a:p>
        </p:txBody>
      </p:sp>
      <p:sp>
        <p:nvSpPr>
          <p:cNvPr id="4" name="Footer Placeholder 3">
            <a:extLst>
              <a:ext uri="{FF2B5EF4-FFF2-40B4-BE49-F238E27FC236}">
                <a16:creationId xmlns:a16="http://schemas.microsoft.com/office/drawing/2014/main" id="{DEFAE4A4-3627-4A2B-8A78-107980F9C3F7}"/>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77C1B47C-3563-4D72-8CE5-AC56A94D25C7}"/>
              </a:ext>
            </a:extLst>
          </p:cNvPr>
          <p:cNvSpPr>
            <a:spLocks noGrp="1"/>
          </p:cNvSpPr>
          <p:nvPr>
            <p:ph type="sldNum" sz="quarter" idx="12"/>
          </p:nvPr>
        </p:nvSpPr>
        <p:spPr/>
        <p:txBody>
          <a:bodyPr/>
          <a:lstStyle/>
          <a:p>
            <a:fld id="{6904B1BF-5B38-4EA7-A7E1-05C393CEFB34}" type="slidenum">
              <a:rPr lang="en-ZA" smtClean="0"/>
              <a:t>‹#›</a:t>
            </a:fld>
            <a:endParaRPr lang="en-ZA"/>
          </a:p>
        </p:txBody>
      </p:sp>
    </p:spTree>
    <p:extLst>
      <p:ext uri="{BB962C8B-B14F-4D97-AF65-F5344CB8AC3E}">
        <p14:creationId xmlns:p14="http://schemas.microsoft.com/office/powerpoint/2010/main" val="3537465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6D4BAB-02C6-4F54-9425-C1C476B477C4}"/>
              </a:ext>
            </a:extLst>
          </p:cNvPr>
          <p:cNvSpPr>
            <a:spLocks noGrp="1"/>
          </p:cNvSpPr>
          <p:nvPr>
            <p:ph type="dt" sz="half" idx="10"/>
          </p:nvPr>
        </p:nvSpPr>
        <p:spPr/>
        <p:txBody>
          <a:bodyPr/>
          <a:lstStyle/>
          <a:p>
            <a:fld id="{5433F540-EA83-40A2-A3B1-CE08E146B6E6}" type="datetimeFigureOut">
              <a:rPr lang="en-ZA" smtClean="0"/>
              <a:t>2021/05/19</a:t>
            </a:fld>
            <a:endParaRPr lang="en-ZA"/>
          </a:p>
        </p:txBody>
      </p:sp>
      <p:sp>
        <p:nvSpPr>
          <p:cNvPr id="3" name="Footer Placeholder 2">
            <a:extLst>
              <a:ext uri="{FF2B5EF4-FFF2-40B4-BE49-F238E27FC236}">
                <a16:creationId xmlns:a16="http://schemas.microsoft.com/office/drawing/2014/main" id="{086D636F-2C67-449D-B304-17F32CEA73A6}"/>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3731FF08-5476-403D-B4B0-DCF8BB39B899}"/>
              </a:ext>
            </a:extLst>
          </p:cNvPr>
          <p:cNvSpPr>
            <a:spLocks noGrp="1"/>
          </p:cNvSpPr>
          <p:nvPr>
            <p:ph type="sldNum" sz="quarter" idx="12"/>
          </p:nvPr>
        </p:nvSpPr>
        <p:spPr/>
        <p:txBody>
          <a:bodyPr/>
          <a:lstStyle/>
          <a:p>
            <a:fld id="{6904B1BF-5B38-4EA7-A7E1-05C393CEFB34}" type="slidenum">
              <a:rPr lang="en-ZA" smtClean="0"/>
              <a:t>‹#›</a:t>
            </a:fld>
            <a:endParaRPr lang="en-ZA"/>
          </a:p>
        </p:txBody>
      </p:sp>
    </p:spTree>
    <p:extLst>
      <p:ext uri="{BB962C8B-B14F-4D97-AF65-F5344CB8AC3E}">
        <p14:creationId xmlns:p14="http://schemas.microsoft.com/office/powerpoint/2010/main" val="3991018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21DDF-2D0C-438F-816A-54D6CBC886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D1941E40-78E7-492C-BFDB-74968187F5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F265A121-470E-45E6-B343-56DE72A812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20666C-BB55-4356-8147-1240975D641C}"/>
              </a:ext>
            </a:extLst>
          </p:cNvPr>
          <p:cNvSpPr>
            <a:spLocks noGrp="1"/>
          </p:cNvSpPr>
          <p:nvPr>
            <p:ph type="dt" sz="half" idx="10"/>
          </p:nvPr>
        </p:nvSpPr>
        <p:spPr/>
        <p:txBody>
          <a:bodyPr/>
          <a:lstStyle/>
          <a:p>
            <a:fld id="{5433F540-EA83-40A2-A3B1-CE08E146B6E6}" type="datetimeFigureOut">
              <a:rPr lang="en-ZA" smtClean="0"/>
              <a:t>2021/05/19</a:t>
            </a:fld>
            <a:endParaRPr lang="en-ZA"/>
          </a:p>
        </p:txBody>
      </p:sp>
      <p:sp>
        <p:nvSpPr>
          <p:cNvPr id="6" name="Footer Placeholder 5">
            <a:extLst>
              <a:ext uri="{FF2B5EF4-FFF2-40B4-BE49-F238E27FC236}">
                <a16:creationId xmlns:a16="http://schemas.microsoft.com/office/drawing/2014/main" id="{089D3DB5-C446-4A5E-83FE-43217E365699}"/>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D8F34BF3-82A1-4E5F-9104-E2470FFF2D44}"/>
              </a:ext>
            </a:extLst>
          </p:cNvPr>
          <p:cNvSpPr>
            <a:spLocks noGrp="1"/>
          </p:cNvSpPr>
          <p:nvPr>
            <p:ph type="sldNum" sz="quarter" idx="12"/>
          </p:nvPr>
        </p:nvSpPr>
        <p:spPr/>
        <p:txBody>
          <a:bodyPr/>
          <a:lstStyle/>
          <a:p>
            <a:fld id="{6904B1BF-5B38-4EA7-A7E1-05C393CEFB34}" type="slidenum">
              <a:rPr lang="en-ZA" smtClean="0"/>
              <a:t>‹#›</a:t>
            </a:fld>
            <a:endParaRPr lang="en-ZA"/>
          </a:p>
        </p:txBody>
      </p:sp>
    </p:spTree>
    <p:extLst>
      <p:ext uri="{BB962C8B-B14F-4D97-AF65-F5344CB8AC3E}">
        <p14:creationId xmlns:p14="http://schemas.microsoft.com/office/powerpoint/2010/main" val="251622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BA33-938B-4E93-9064-E7FF461AEF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8C55BAA6-CBCF-449A-846C-105E635952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7FC1445F-CE1F-4F7F-997A-101EFE9346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958672-A6F1-4669-BC5B-2694D3E4468B}"/>
              </a:ext>
            </a:extLst>
          </p:cNvPr>
          <p:cNvSpPr>
            <a:spLocks noGrp="1"/>
          </p:cNvSpPr>
          <p:nvPr>
            <p:ph type="dt" sz="half" idx="10"/>
          </p:nvPr>
        </p:nvSpPr>
        <p:spPr/>
        <p:txBody>
          <a:bodyPr/>
          <a:lstStyle/>
          <a:p>
            <a:fld id="{5433F540-EA83-40A2-A3B1-CE08E146B6E6}" type="datetimeFigureOut">
              <a:rPr lang="en-ZA" smtClean="0"/>
              <a:t>2021/05/19</a:t>
            </a:fld>
            <a:endParaRPr lang="en-ZA"/>
          </a:p>
        </p:txBody>
      </p:sp>
      <p:sp>
        <p:nvSpPr>
          <p:cNvPr id="6" name="Footer Placeholder 5">
            <a:extLst>
              <a:ext uri="{FF2B5EF4-FFF2-40B4-BE49-F238E27FC236}">
                <a16:creationId xmlns:a16="http://schemas.microsoft.com/office/drawing/2014/main" id="{1B58EB65-7946-4C42-95E1-EA2F498279F9}"/>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FBF19BF1-72C6-476D-B986-8D3589543BEF}"/>
              </a:ext>
            </a:extLst>
          </p:cNvPr>
          <p:cNvSpPr>
            <a:spLocks noGrp="1"/>
          </p:cNvSpPr>
          <p:nvPr>
            <p:ph type="sldNum" sz="quarter" idx="12"/>
          </p:nvPr>
        </p:nvSpPr>
        <p:spPr/>
        <p:txBody>
          <a:bodyPr/>
          <a:lstStyle/>
          <a:p>
            <a:fld id="{6904B1BF-5B38-4EA7-A7E1-05C393CEFB34}" type="slidenum">
              <a:rPr lang="en-ZA" smtClean="0"/>
              <a:t>‹#›</a:t>
            </a:fld>
            <a:endParaRPr lang="en-ZA"/>
          </a:p>
        </p:txBody>
      </p:sp>
    </p:spTree>
    <p:extLst>
      <p:ext uri="{BB962C8B-B14F-4D97-AF65-F5344CB8AC3E}">
        <p14:creationId xmlns:p14="http://schemas.microsoft.com/office/powerpoint/2010/main" val="3497437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7F8412-AE58-41E7-9BEF-CC97CBEE48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8860B661-D40D-4C98-973D-39F8BA5CDB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1316D26-4E13-487A-9684-10FB9E4272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33F540-EA83-40A2-A3B1-CE08E146B6E6}" type="datetimeFigureOut">
              <a:rPr lang="en-ZA" smtClean="0"/>
              <a:t>2021/05/19</a:t>
            </a:fld>
            <a:endParaRPr lang="en-ZA"/>
          </a:p>
        </p:txBody>
      </p:sp>
      <p:sp>
        <p:nvSpPr>
          <p:cNvPr id="5" name="Footer Placeholder 4">
            <a:extLst>
              <a:ext uri="{FF2B5EF4-FFF2-40B4-BE49-F238E27FC236}">
                <a16:creationId xmlns:a16="http://schemas.microsoft.com/office/drawing/2014/main" id="{4054F96A-125C-485E-ABC1-CC61AE8E12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a:extLst>
              <a:ext uri="{FF2B5EF4-FFF2-40B4-BE49-F238E27FC236}">
                <a16:creationId xmlns:a16="http://schemas.microsoft.com/office/drawing/2014/main" id="{178F881F-2FCC-46D9-9385-1531738B05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04B1BF-5B38-4EA7-A7E1-05C393CEFB34}" type="slidenum">
              <a:rPr lang="en-ZA" smtClean="0"/>
              <a:t>‹#›</a:t>
            </a:fld>
            <a:endParaRPr lang="en-ZA"/>
          </a:p>
        </p:txBody>
      </p:sp>
    </p:spTree>
    <p:extLst>
      <p:ext uri="{BB962C8B-B14F-4D97-AF65-F5344CB8AC3E}">
        <p14:creationId xmlns:p14="http://schemas.microsoft.com/office/powerpoint/2010/main" val="7814824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9A8F9-D0BD-4F1C-BA81-0D6F35BD8205}"/>
              </a:ext>
            </a:extLst>
          </p:cNvPr>
          <p:cNvSpPr>
            <a:spLocks noGrp="1"/>
          </p:cNvSpPr>
          <p:nvPr>
            <p:ph type="ctrTitle"/>
          </p:nvPr>
        </p:nvSpPr>
        <p:spPr/>
        <p:txBody>
          <a:bodyPr/>
          <a:lstStyle/>
          <a:p>
            <a:r>
              <a:rPr lang="en-US" dirty="0"/>
              <a:t>ELEN4017 - Network Fundamentals</a:t>
            </a:r>
            <a:endParaRPr lang="en-ZA" dirty="0"/>
          </a:p>
        </p:txBody>
      </p:sp>
      <p:sp>
        <p:nvSpPr>
          <p:cNvPr id="3" name="Subtitle 2">
            <a:extLst>
              <a:ext uri="{FF2B5EF4-FFF2-40B4-BE49-F238E27FC236}">
                <a16:creationId xmlns:a16="http://schemas.microsoft.com/office/drawing/2014/main" id="{2FC7185E-4BD7-473D-BC28-C7A2CF06F9B2}"/>
              </a:ext>
            </a:extLst>
          </p:cNvPr>
          <p:cNvSpPr>
            <a:spLocks noGrp="1"/>
          </p:cNvSpPr>
          <p:nvPr>
            <p:ph type="subTitle" idx="1"/>
          </p:nvPr>
        </p:nvSpPr>
        <p:spPr/>
        <p:txBody>
          <a:bodyPr/>
          <a:lstStyle/>
          <a:p>
            <a:r>
              <a:rPr lang="en-US" dirty="0"/>
              <a:t>Socket Programming and Multithreading</a:t>
            </a:r>
          </a:p>
          <a:p>
            <a:r>
              <a:rPr lang="en-US" b="1" dirty="0"/>
              <a:t>Morongwa Thobejane - 1432370</a:t>
            </a:r>
            <a:endParaRPr lang="en-ZA" b="1" dirty="0"/>
          </a:p>
        </p:txBody>
      </p:sp>
    </p:spTree>
    <p:extLst>
      <p:ext uri="{BB962C8B-B14F-4D97-AF65-F5344CB8AC3E}">
        <p14:creationId xmlns:p14="http://schemas.microsoft.com/office/powerpoint/2010/main" val="2015648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AA466-859E-4769-99AD-13EC21980B86}"/>
              </a:ext>
            </a:extLst>
          </p:cNvPr>
          <p:cNvSpPr>
            <a:spLocks noGrp="1"/>
          </p:cNvSpPr>
          <p:nvPr>
            <p:ph type="title"/>
          </p:nvPr>
        </p:nvSpPr>
        <p:spPr>
          <a:xfrm>
            <a:off x="648929" y="629266"/>
            <a:ext cx="3667039" cy="1676603"/>
          </a:xfrm>
        </p:spPr>
        <p:txBody>
          <a:bodyPr>
            <a:normAutofit/>
          </a:bodyPr>
          <a:lstStyle/>
          <a:p>
            <a:r>
              <a:rPr lang="en-US" sz="3700" b="1" u="sng" dirty="0"/>
              <a:t>UDP Server Socket with Multithreading</a:t>
            </a:r>
            <a:endParaRPr lang="en-ZA" sz="3700" dirty="0"/>
          </a:p>
        </p:txBody>
      </p:sp>
      <p:sp>
        <p:nvSpPr>
          <p:cNvPr id="9" name="Content Placeholder 8">
            <a:extLst>
              <a:ext uri="{FF2B5EF4-FFF2-40B4-BE49-F238E27FC236}">
                <a16:creationId xmlns:a16="http://schemas.microsoft.com/office/drawing/2014/main" id="{74029133-D303-42A0-B389-412EDC31C619}"/>
              </a:ext>
            </a:extLst>
          </p:cNvPr>
          <p:cNvSpPr>
            <a:spLocks noGrp="1"/>
          </p:cNvSpPr>
          <p:nvPr>
            <p:ph idx="1"/>
          </p:nvPr>
        </p:nvSpPr>
        <p:spPr>
          <a:xfrm>
            <a:off x="648930" y="2438400"/>
            <a:ext cx="3667037" cy="3785419"/>
          </a:xfrm>
        </p:spPr>
        <p:txBody>
          <a:bodyPr>
            <a:normAutofit/>
          </a:bodyPr>
          <a:lstStyle/>
          <a:p>
            <a:r>
              <a:rPr lang="en-US" sz="1800" dirty="0"/>
              <a:t>This implementation is the same as the implementation in the TCP server socket, excerpt  for lines 23 to 29. This is due to the fact that the UDP sockets are connectionless, therefore a thread is created as soon as a clients communicates to the server on a certain address. </a:t>
            </a:r>
          </a:p>
          <a:p>
            <a:r>
              <a:rPr lang="en-US" sz="1800" dirty="0"/>
              <a:t>The server creates another thread for a different client when the client sockets sends information from a different address.</a:t>
            </a:r>
          </a:p>
          <a:p>
            <a:endParaRPr lang="en-US" sz="1800" dirty="0"/>
          </a:p>
        </p:txBody>
      </p:sp>
      <p:pic>
        <p:nvPicPr>
          <p:cNvPr id="5" name="Content Placeholder 4" descr="Text&#10;&#10;Description automatically generated">
            <a:extLst>
              <a:ext uri="{FF2B5EF4-FFF2-40B4-BE49-F238E27FC236}">
                <a16:creationId xmlns:a16="http://schemas.microsoft.com/office/drawing/2014/main" id="{34AAB6E2-573B-40F7-A045-77F9E87FAFB3}"/>
              </a:ext>
            </a:extLst>
          </p:cNvPr>
          <p:cNvPicPr>
            <a:picLocks noChangeAspect="1"/>
          </p:cNvPicPr>
          <p:nvPr/>
        </p:nvPicPr>
        <p:blipFill rotWithShape="1">
          <a:blip r:embed="rId2">
            <a:extLst>
              <a:ext uri="{28A0092B-C50C-407E-A947-70E740481C1C}">
                <a14:useLocalDpi xmlns:a14="http://schemas.microsoft.com/office/drawing/2010/main" val="0"/>
              </a:ext>
            </a:extLst>
          </a:blip>
          <a:srcRect r="30562"/>
          <a:stretch/>
        </p:blipFill>
        <p:spPr>
          <a:xfrm>
            <a:off x="4636008" y="640082"/>
            <a:ext cx="6916329" cy="5577837"/>
          </a:xfrm>
          <a:prstGeom prst="rect">
            <a:avLst/>
          </a:prstGeom>
          <a:effectLst/>
        </p:spPr>
      </p:pic>
    </p:spTree>
    <p:extLst>
      <p:ext uri="{BB962C8B-B14F-4D97-AF65-F5344CB8AC3E}">
        <p14:creationId xmlns:p14="http://schemas.microsoft.com/office/powerpoint/2010/main" val="3688240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D9D3F4-B23C-4893-AE54-CC5107D61F20}"/>
              </a:ext>
            </a:extLst>
          </p:cNvPr>
          <p:cNvSpPr>
            <a:spLocks noGrp="1"/>
          </p:cNvSpPr>
          <p:nvPr>
            <p:ph type="title"/>
          </p:nvPr>
        </p:nvSpPr>
        <p:spPr>
          <a:xfrm>
            <a:off x="630936" y="163898"/>
            <a:ext cx="3429000" cy="1158625"/>
          </a:xfrm>
        </p:spPr>
        <p:txBody>
          <a:bodyPr anchor="b">
            <a:normAutofit fontScale="90000"/>
          </a:bodyPr>
          <a:lstStyle/>
          <a:p>
            <a:r>
              <a:rPr lang="en-US" sz="4000" b="1" u="sng" dirty="0"/>
              <a:t>TCP Server Socket</a:t>
            </a:r>
            <a:endParaRPr lang="en-ZA" sz="4000" b="1" u="sng" dirty="0"/>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13E10932-8D21-4469-854C-06C4C9243D37}"/>
              </a:ext>
            </a:extLst>
          </p:cNvPr>
          <p:cNvSpPr>
            <a:spLocks noGrp="1"/>
          </p:cNvSpPr>
          <p:nvPr>
            <p:ph idx="1"/>
          </p:nvPr>
        </p:nvSpPr>
        <p:spPr>
          <a:xfrm>
            <a:off x="630936" y="1486421"/>
            <a:ext cx="3429000" cy="4731499"/>
          </a:xfrm>
        </p:spPr>
        <p:txBody>
          <a:bodyPr anchor="t">
            <a:normAutofit/>
          </a:bodyPr>
          <a:lstStyle/>
          <a:p>
            <a:r>
              <a:rPr lang="en-US" sz="1800" dirty="0"/>
              <a:t>Line 3 to 8 show the defining to variable that are going to be used in the implementation. Using variables makes the implementation easy to follow.</a:t>
            </a:r>
          </a:p>
          <a:p>
            <a:r>
              <a:rPr lang="en-US" sz="1800" dirty="0"/>
              <a:t>The follow lines create a socket, binds the socket to the port and the server listens for any connections from the client.</a:t>
            </a:r>
          </a:p>
        </p:txBody>
      </p:sp>
      <p:pic>
        <p:nvPicPr>
          <p:cNvPr id="5" name="Content Placeholder 4" descr="Text&#10;&#10;Description automatically generated">
            <a:extLst>
              <a:ext uri="{FF2B5EF4-FFF2-40B4-BE49-F238E27FC236}">
                <a16:creationId xmlns:a16="http://schemas.microsoft.com/office/drawing/2014/main" id="{C875F604-49E6-4A1B-A2C2-485AAF84B3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837283"/>
            <a:ext cx="6903720" cy="3183434"/>
          </a:xfrm>
          <a:prstGeom prst="rect">
            <a:avLst/>
          </a:prstGeom>
        </p:spPr>
      </p:pic>
    </p:spTree>
    <p:extLst>
      <p:ext uri="{BB962C8B-B14F-4D97-AF65-F5344CB8AC3E}">
        <p14:creationId xmlns:p14="http://schemas.microsoft.com/office/powerpoint/2010/main" val="3858076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A9BEF9-07EF-46A5-BB6A-971D04F3573F}"/>
              </a:ext>
            </a:extLst>
          </p:cNvPr>
          <p:cNvSpPr>
            <a:spLocks noGrp="1"/>
          </p:cNvSpPr>
          <p:nvPr>
            <p:ph type="title"/>
          </p:nvPr>
        </p:nvSpPr>
        <p:spPr>
          <a:xfrm>
            <a:off x="630936" y="254643"/>
            <a:ext cx="3429000" cy="868101"/>
          </a:xfrm>
        </p:spPr>
        <p:txBody>
          <a:bodyPr anchor="b">
            <a:normAutofit/>
          </a:bodyPr>
          <a:lstStyle/>
          <a:p>
            <a:r>
              <a:rPr lang="en-US" b="1" u="sng" dirty="0"/>
              <a:t>TCP Socket</a:t>
            </a:r>
            <a:endParaRPr lang="en-ZA" b="1" u="sng" dirty="0"/>
          </a:p>
        </p:txBody>
      </p:sp>
      <p:sp>
        <p:nvSpPr>
          <p:cNvPr id="1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8">
            <a:extLst>
              <a:ext uri="{FF2B5EF4-FFF2-40B4-BE49-F238E27FC236}">
                <a16:creationId xmlns:a16="http://schemas.microsoft.com/office/drawing/2014/main" id="{08578531-AB26-4C91-9FAB-467BBBEE2792}"/>
              </a:ext>
            </a:extLst>
          </p:cNvPr>
          <p:cNvSpPr>
            <a:spLocks noGrp="1"/>
          </p:cNvSpPr>
          <p:nvPr>
            <p:ph idx="1"/>
          </p:nvPr>
        </p:nvSpPr>
        <p:spPr>
          <a:xfrm>
            <a:off x="630936" y="1424840"/>
            <a:ext cx="3429000" cy="4793080"/>
          </a:xfrm>
        </p:spPr>
        <p:txBody>
          <a:bodyPr anchor="t">
            <a:normAutofit/>
          </a:bodyPr>
          <a:lstStyle/>
          <a:p>
            <a:r>
              <a:rPr lang="en-US" sz="1800" dirty="0"/>
              <a:t>Line 23 accepts the connection from the client socket, and it stores the client’s address.</a:t>
            </a:r>
          </a:p>
          <a:p>
            <a:r>
              <a:rPr lang="en-US" sz="1800" dirty="0"/>
              <a:t>Lines 29 to 37 receive messages from the client socket and echo back the messages to the client. </a:t>
            </a:r>
          </a:p>
          <a:p>
            <a:r>
              <a:rPr lang="en-US" sz="1800" dirty="0"/>
              <a:t>The implementation allows the server to receive a message from the client more than once, if there is still a connection between the server and client. </a:t>
            </a:r>
          </a:p>
          <a:p>
            <a:r>
              <a:rPr lang="en-US" sz="1800" dirty="0"/>
              <a:t>Lines 39  to 42 close the connection upon receiving a “EXIT” message from the client.</a:t>
            </a:r>
          </a:p>
        </p:txBody>
      </p:sp>
      <p:pic>
        <p:nvPicPr>
          <p:cNvPr id="5" name="Content Placeholder 4" descr="Text&#10;&#10;Description automatically generated">
            <a:extLst>
              <a:ext uri="{FF2B5EF4-FFF2-40B4-BE49-F238E27FC236}">
                <a16:creationId xmlns:a16="http://schemas.microsoft.com/office/drawing/2014/main" id="{29BDD50E-05C3-437E-B875-788409F564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424840"/>
            <a:ext cx="6903720" cy="4008319"/>
          </a:xfrm>
          <a:prstGeom prst="rect">
            <a:avLst/>
          </a:prstGeom>
        </p:spPr>
      </p:pic>
    </p:spTree>
    <p:extLst>
      <p:ext uri="{BB962C8B-B14F-4D97-AF65-F5344CB8AC3E}">
        <p14:creationId xmlns:p14="http://schemas.microsoft.com/office/powerpoint/2010/main" val="3101863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26D443-8DA1-462A-B115-1E7CFFD9803A}"/>
              </a:ext>
            </a:extLst>
          </p:cNvPr>
          <p:cNvSpPr>
            <a:spLocks noGrp="1"/>
          </p:cNvSpPr>
          <p:nvPr>
            <p:ph type="title"/>
          </p:nvPr>
        </p:nvSpPr>
        <p:spPr>
          <a:xfrm>
            <a:off x="630935" y="162046"/>
            <a:ext cx="3790593" cy="1026443"/>
          </a:xfrm>
        </p:spPr>
        <p:txBody>
          <a:bodyPr anchor="b">
            <a:normAutofit fontScale="90000"/>
          </a:bodyPr>
          <a:lstStyle/>
          <a:p>
            <a:r>
              <a:rPr lang="en-US" b="1" u="sng" dirty="0"/>
              <a:t>TCP Client Socket</a:t>
            </a:r>
            <a:endParaRPr lang="en-ZA" b="1" u="sng" dirty="0"/>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DA008571-3508-4B4F-A3B1-4AE24860C0F3}"/>
              </a:ext>
            </a:extLst>
          </p:cNvPr>
          <p:cNvSpPr>
            <a:spLocks noGrp="1"/>
          </p:cNvSpPr>
          <p:nvPr>
            <p:ph idx="1"/>
          </p:nvPr>
        </p:nvSpPr>
        <p:spPr>
          <a:xfrm>
            <a:off x="630936" y="1481559"/>
            <a:ext cx="3429000" cy="4736361"/>
          </a:xfrm>
        </p:spPr>
        <p:txBody>
          <a:bodyPr anchor="t">
            <a:normAutofit/>
          </a:bodyPr>
          <a:lstStyle/>
          <a:p>
            <a:r>
              <a:rPr lang="en-US" sz="1800" dirty="0"/>
              <a:t>The client socket has the same implementation as the server socket, excerpt for line 13.  A clients connects to the server and the server listens for connections and accepts them.</a:t>
            </a:r>
          </a:p>
          <a:p>
            <a:r>
              <a:rPr lang="en-US" sz="1800" dirty="0"/>
              <a:t>The implementation allows a user to type in a message and  to send the message to the server more than once, if there is still a connection between the server and client. </a:t>
            </a:r>
          </a:p>
          <a:p>
            <a:r>
              <a:rPr lang="en-US" sz="1800" dirty="0"/>
              <a:t>The client socket closes the connection when the user types in an “EXIT” message.</a:t>
            </a:r>
          </a:p>
        </p:txBody>
      </p:sp>
      <p:pic>
        <p:nvPicPr>
          <p:cNvPr id="5" name="Content Placeholder 4" descr="Text&#10;&#10;Description automatically generated">
            <a:extLst>
              <a:ext uri="{FF2B5EF4-FFF2-40B4-BE49-F238E27FC236}">
                <a16:creationId xmlns:a16="http://schemas.microsoft.com/office/drawing/2014/main" id="{E7145415-53BB-4939-9C86-5FECA5C753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5201" y="640080"/>
            <a:ext cx="6461909" cy="5577840"/>
          </a:xfrm>
          <a:prstGeom prst="rect">
            <a:avLst/>
          </a:prstGeom>
        </p:spPr>
      </p:pic>
    </p:spTree>
    <p:extLst>
      <p:ext uri="{BB962C8B-B14F-4D97-AF65-F5344CB8AC3E}">
        <p14:creationId xmlns:p14="http://schemas.microsoft.com/office/powerpoint/2010/main" val="1753649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034F8B-EE44-49BA-B905-961BEFF96C43}"/>
              </a:ext>
            </a:extLst>
          </p:cNvPr>
          <p:cNvSpPr>
            <a:spLocks noGrp="1"/>
          </p:cNvSpPr>
          <p:nvPr>
            <p:ph type="title"/>
          </p:nvPr>
        </p:nvSpPr>
        <p:spPr>
          <a:xfrm>
            <a:off x="630936" y="150472"/>
            <a:ext cx="3429000" cy="1185478"/>
          </a:xfrm>
        </p:spPr>
        <p:txBody>
          <a:bodyPr anchor="b">
            <a:normAutofit fontScale="90000"/>
          </a:bodyPr>
          <a:lstStyle/>
          <a:p>
            <a:r>
              <a:rPr lang="en-US" b="1" u="sng" dirty="0"/>
              <a:t>UDP Server Socket</a:t>
            </a:r>
            <a:endParaRPr lang="en-ZA" b="1" u="sng" dirty="0"/>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B21CE29F-A33E-41B9-9CBD-5CCF8C529239}"/>
              </a:ext>
            </a:extLst>
          </p:cNvPr>
          <p:cNvSpPr>
            <a:spLocks noGrp="1"/>
          </p:cNvSpPr>
          <p:nvPr>
            <p:ph idx="1"/>
          </p:nvPr>
        </p:nvSpPr>
        <p:spPr>
          <a:xfrm>
            <a:off x="630936" y="1486422"/>
            <a:ext cx="3429000" cy="4731498"/>
          </a:xfrm>
        </p:spPr>
        <p:txBody>
          <a:bodyPr anchor="t">
            <a:normAutofit/>
          </a:bodyPr>
          <a:lstStyle/>
          <a:p>
            <a:r>
              <a:rPr lang="en-US" sz="1600" dirty="0"/>
              <a:t>The difference between a TCP server and UDP server is the UDP server is connectionless. Therefore, it does not listen and accept connections like a TCP server does.</a:t>
            </a:r>
          </a:p>
          <a:p>
            <a:r>
              <a:rPr lang="en-US" sz="1600" dirty="0"/>
              <a:t>The order difference is spotted in lines 19 to 23. The TCP socket uses </a:t>
            </a:r>
            <a:r>
              <a:rPr lang="en-US" sz="1600" dirty="0" err="1"/>
              <a:t>revc</a:t>
            </a:r>
            <a:r>
              <a:rPr lang="en-US" sz="1600" dirty="0"/>
              <a:t>() and send() functions, in order to receive and send and there is no need to specify the address the data is being sent to since the was a connection established already. A UDP socket uses </a:t>
            </a:r>
            <a:r>
              <a:rPr lang="en-US" sz="1600" dirty="0" err="1"/>
              <a:t>recvfrom</a:t>
            </a:r>
            <a:r>
              <a:rPr lang="en-US" sz="1600" dirty="0"/>
              <a:t>() and </a:t>
            </a:r>
            <a:r>
              <a:rPr lang="en-US" sz="1600" dirty="0" err="1"/>
              <a:t>sendto</a:t>
            </a:r>
            <a:r>
              <a:rPr lang="en-US" sz="1600" dirty="0"/>
              <a:t>() functions and the address to where the data is being sent to needs to be specified.</a:t>
            </a:r>
          </a:p>
        </p:txBody>
      </p:sp>
      <p:pic>
        <p:nvPicPr>
          <p:cNvPr id="5" name="Content Placeholder 4" descr="Text&#10;&#10;Description automatically generated">
            <a:extLst>
              <a:ext uri="{FF2B5EF4-FFF2-40B4-BE49-F238E27FC236}">
                <a16:creationId xmlns:a16="http://schemas.microsoft.com/office/drawing/2014/main" id="{0DAD09F1-B363-4FAE-A7BC-C8F70651A9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690524"/>
            <a:ext cx="6903720" cy="5476951"/>
          </a:xfrm>
          <a:prstGeom prst="rect">
            <a:avLst/>
          </a:prstGeom>
        </p:spPr>
      </p:pic>
    </p:spTree>
    <p:extLst>
      <p:ext uri="{BB962C8B-B14F-4D97-AF65-F5344CB8AC3E}">
        <p14:creationId xmlns:p14="http://schemas.microsoft.com/office/powerpoint/2010/main" val="1111908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78FB95-669C-413C-8EA1-A1D6B1066970}"/>
              </a:ext>
            </a:extLst>
          </p:cNvPr>
          <p:cNvSpPr>
            <a:spLocks noGrp="1"/>
          </p:cNvSpPr>
          <p:nvPr>
            <p:ph type="title"/>
          </p:nvPr>
        </p:nvSpPr>
        <p:spPr>
          <a:xfrm>
            <a:off x="630936" y="307655"/>
            <a:ext cx="3813742" cy="743789"/>
          </a:xfrm>
        </p:spPr>
        <p:txBody>
          <a:bodyPr anchor="b">
            <a:normAutofit fontScale="90000"/>
          </a:bodyPr>
          <a:lstStyle/>
          <a:p>
            <a:r>
              <a:rPr lang="en-US" b="1" u="sng" dirty="0"/>
              <a:t>UDP Client Socket </a:t>
            </a:r>
            <a:endParaRPr lang="en-ZA" b="1" u="sng" dirty="0"/>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43E07933-E418-4282-8E6A-2B27B58D9BAE}"/>
              </a:ext>
            </a:extLst>
          </p:cNvPr>
          <p:cNvSpPr>
            <a:spLocks noGrp="1"/>
          </p:cNvSpPr>
          <p:nvPr>
            <p:ph idx="1"/>
          </p:nvPr>
        </p:nvSpPr>
        <p:spPr>
          <a:xfrm>
            <a:off x="630936" y="1359099"/>
            <a:ext cx="3429000" cy="4858821"/>
          </a:xfrm>
        </p:spPr>
        <p:txBody>
          <a:bodyPr anchor="t">
            <a:normAutofit/>
          </a:bodyPr>
          <a:lstStyle/>
          <a:p>
            <a:r>
              <a:rPr lang="en-US" sz="2200" dirty="0"/>
              <a:t>The UDP client implementation is the same as the server socket implementation.</a:t>
            </a:r>
          </a:p>
        </p:txBody>
      </p:sp>
      <p:pic>
        <p:nvPicPr>
          <p:cNvPr id="5" name="Content Placeholder 4" descr="Text&#10;&#10;Description automatically generated">
            <a:extLst>
              <a:ext uri="{FF2B5EF4-FFF2-40B4-BE49-F238E27FC236}">
                <a16:creationId xmlns:a16="http://schemas.microsoft.com/office/drawing/2014/main" id="{651DE0DF-7103-4398-AF2E-802D96060D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642047"/>
            <a:ext cx="6903720" cy="5573905"/>
          </a:xfrm>
          <a:prstGeom prst="rect">
            <a:avLst/>
          </a:prstGeom>
        </p:spPr>
      </p:pic>
    </p:spTree>
    <p:extLst>
      <p:ext uri="{BB962C8B-B14F-4D97-AF65-F5344CB8AC3E}">
        <p14:creationId xmlns:p14="http://schemas.microsoft.com/office/powerpoint/2010/main" val="59723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39CB5-74DB-4C51-9998-704D30622D6C}"/>
              </a:ext>
            </a:extLst>
          </p:cNvPr>
          <p:cNvSpPr>
            <a:spLocks noGrp="1"/>
          </p:cNvSpPr>
          <p:nvPr>
            <p:ph type="title"/>
          </p:nvPr>
        </p:nvSpPr>
        <p:spPr>
          <a:xfrm>
            <a:off x="838200" y="365126"/>
            <a:ext cx="10515600" cy="919664"/>
          </a:xfrm>
        </p:spPr>
        <p:txBody>
          <a:bodyPr/>
          <a:lstStyle/>
          <a:p>
            <a:r>
              <a:rPr lang="en-US" b="1" u="sng" dirty="0"/>
              <a:t>TASK 3:Multithreading</a:t>
            </a:r>
            <a:endParaRPr lang="en-ZA" b="1" u="sng" dirty="0"/>
          </a:p>
        </p:txBody>
      </p:sp>
      <p:sp>
        <p:nvSpPr>
          <p:cNvPr id="3" name="Content Placeholder 2">
            <a:extLst>
              <a:ext uri="{FF2B5EF4-FFF2-40B4-BE49-F238E27FC236}">
                <a16:creationId xmlns:a16="http://schemas.microsoft.com/office/drawing/2014/main" id="{6C0D07BE-DD7F-4485-A688-653A5075B9D1}"/>
              </a:ext>
            </a:extLst>
          </p:cNvPr>
          <p:cNvSpPr>
            <a:spLocks noGrp="1"/>
          </p:cNvSpPr>
          <p:nvPr>
            <p:ph idx="1"/>
          </p:nvPr>
        </p:nvSpPr>
        <p:spPr>
          <a:xfrm>
            <a:off x="838200" y="1180618"/>
            <a:ext cx="10515600" cy="4996345"/>
          </a:xfrm>
        </p:spPr>
        <p:txBody>
          <a:bodyPr/>
          <a:lstStyle/>
          <a:p>
            <a:pPr marL="514350" indent="-514350">
              <a:buFont typeface="+mj-lt"/>
              <a:buAutoNum type="arabicPeriod"/>
            </a:pPr>
            <a:r>
              <a:rPr lang="en-US" dirty="0"/>
              <a:t>The execution time is 2.4 milli seconds.</a:t>
            </a:r>
          </a:p>
          <a:p>
            <a:pPr marL="514350" indent="-514350">
              <a:buFont typeface="+mj-lt"/>
              <a:buAutoNum type="arabicPeriod"/>
            </a:pPr>
            <a:r>
              <a:rPr lang="en-US" dirty="0"/>
              <a:t>The </a:t>
            </a:r>
            <a:r>
              <a:rPr lang="en-US" dirty="0" err="1"/>
              <a:t>myThread</a:t>
            </a:r>
            <a:r>
              <a:rPr lang="en-US" dirty="0"/>
              <a:t>(), self, </a:t>
            </a:r>
            <a:r>
              <a:rPr lang="en-US" dirty="0" err="1"/>
              <a:t>threading.thread</a:t>
            </a:r>
            <a:r>
              <a:rPr lang="en-US" dirty="0"/>
              <a:t>()</a:t>
            </a:r>
          </a:p>
          <a:p>
            <a:pPr marL="514350" indent="-514350">
              <a:buFont typeface="+mj-lt"/>
              <a:buAutoNum type="arabicPeriod"/>
            </a:pPr>
            <a:endParaRPr lang="en-ZA" dirty="0"/>
          </a:p>
        </p:txBody>
      </p:sp>
    </p:spTree>
    <p:extLst>
      <p:ext uri="{BB962C8B-B14F-4D97-AF65-F5344CB8AC3E}">
        <p14:creationId xmlns:p14="http://schemas.microsoft.com/office/powerpoint/2010/main" val="3561520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E8AF05-C90B-452E-B078-70FF1AC74B99}"/>
              </a:ext>
            </a:extLst>
          </p:cNvPr>
          <p:cNvSpPr>
            <a:spLocks noGrp="1"/>
          </p:cNvSpPr>
          <p:nvPr>
            <p:ph type="title"/>
          </p:nvPr>
        </p:nvSpPr>
        <p:spPr>
          <a:xfrm>
            <a:off x="630936" y="0"/>
            <a:ext cx="8304720" cy="814793"/>
          </a:xfrm>
        </p:spPr>
        <p:txBody>
          <a:bodyPr anchor="b">
            <a:normAutofit/>
          </a:bodyPr>
          <a:lstStyle/>
          <a:p>
            <a:r>
              <a:rPr lang="en-US" sz="3800" b="1" u="sng" dirty="0"/>
              <a:t>TCP Server Socket with Multithreading</a:t>
            </a:r>
            <a:endParaRPr lang="en-ZA" sz="3800" b="1" u="sng" dirty="0"/>
          </a:p>
        </p:txBody>
      </p:sp>
      <p:sp>
        <p:nvSpPr>
          <p:cNvPr id="2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ECA8843F-973C-4E20-8D33-290F2944240C}"/>
              </a:ext>
            </a:extLst>
          </p:cNvPr>
          <p:cNvSpPr>
            <a:spLocks noGrp="1"/>
          </p:cNvSpPr>
          <p:nvPr>
            <p:ph idx="1"/>
          </p:nvPr>
        </p:nvSpPr>
        <p:spPr>
          <a:xfrm>
            <a:off x="630936" y="814793"/>
            <a:ext cx="3429000" cy="5921673"/>
          </a:xfrm>
        </p:spPr>
        <p:txBody>
          <a:bodyPr anchor="t">
            <a:normAutofit/>
          </a:bodyPr>
          <a:lstStyle/>
          <a:p>
            <a:r>
              <a:rPr lang="en-US" sz="2200" dirty="0"/>
              <a:t>The start() function creates a thread, and it assigns it to a client in line 37.</a:t>
            </a:r>
          </a:p>
          <a:p>
            <a:r>
              <a:rPr lang="en-US" sz="2200" dirty="0"/>
              <a:t>Line 38 starts the thread and line 40 keeps track of the number of clients that are connected to the server.</a:t>
            </a:r>
          </a:p>
          <a:p>
            <a:r>
              <a:rPr lang="en-US" sz="2200" dirty="0"/>
              <a:t>The </a:t>
            </a:r>
            <a:r>
              <a:rPr lang="en-US" sz="2200" dirty="0" err="1"/>
              <a:t>threaded_client</a:t>
            </a:r>
            <a:r>
              <a:rPr lang="en-US" sz="2200" dirty="0"/>
              <a:t>() function handles the communication between a client and a server.</a:t>
            </a:r>
          </a:p>
          <a:p>
            <a:r>
              <a:rPr lang="en-US" sz="2200" dirty="0"/>
              <a:t>The server allows more than one client to connect to the server.</a:t>
            </a:r>
          </a:p>
        </p:txBody>
      </p:sp>
      <p:pic>
        <p:nvPicPr>
          <p:cNvPr id="5" name="Content Placeholder 4">
            <a:extLst>
              <a:ext uri="{FF2B5EF4-FFF2-40B4-BE49-F238E27FC236}">
                <a16:creationId xmlns:a16="http://schemas.microsoft.com/office/drawing/2014/main" id="{6969A70C-5247-4E8C-91A0-F391B319CAFC}"/>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4654296" y="1029957"/>
            <a:ext cx="6903720" cy="4798085"/>
          </a:xfrm>
          <a:prstGeom prst="rect">
            <a:avLst/>
          </a:prstGeom>
        </p:spPr>
      </p:pic>
    </p:spTree>
    <p:extLst>
      <p:ext uri="{BB962C8B-B14F-4D97-AF65-F5344CB8AC3E}">
        <p14:creationId xmlns:p14="http://schemas.microsoft.com/office/powerpoint/2010/main" val="3742292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E7E3DA-A118-4F4D-932A-E119BE164180}"/>
              </a:ext>
            </a:extLst>
          </p:cNvPr>
          <p:cNvSpPr>
            <a:spLocks noGrp="1"/>
          </p:cNvSpPr>
          <p:nvPr>
            <p:ph type="title"/>
          </p:nvPr>
        </p:nvSpPr>
        <p:spPr>
          <a:xfrm>
            <a:off x="630936" y="127322"/>
            <a:ext cx="10927080" cy="930837"/>
          </a:xfrm>
        </p:spPr>
        <p:txBody>
          <a:bodyPr anchor="b">
            <a:normAutofit/>
          </a:bodyPr>
          <a:lstStyle/>
          <a:p>
            <a:r>
              <a:rPr lang="en-US" sz="3800" b="1" u="sng" dirty="0"/>
              <a:t>TCP Client Socket with Multithreading</a:t>
            </a:r>
            <a:endParaRPr lang="en-ZA" sz="3800" dirty="0"/>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58CA7EC7-5C24-40C9-A8FD-7364D02D6AC2}"/>
              </a:ext>
            </a:extLst>
          </p:cNvPr>
          <p:cNvSpPr>
            <a:spLocks noGrp="1"/>
          </p:cNvSpPr>
          <p:nvPr>
            <p:ph idx="1"/>
          </p:nvPr>
        </p:nvSpPr>
        <p:spPr>
          <a:xfrm>
            <a:off x="630936" y="1185481"/>
            <a:ext cx="3429000" cy="5032439"/>
          </a:xfrm>
        </p:spPr>
        <p:txBody>
          <a:bodyPr anchor="t">
            <a:normAutofit/>
          </a:bodyPr>
          <a:lstStyle/>
          <a:p>
            <a:r>
              <a:rPr lang="en-US" sz="2200" dirty="0"/>
              <a:t>Uses the same implementation as the one in the TCP client socket with no threading.</a:t>
            </a:r>
          </a:p>
        </p:txBody>
      </p:sp>
      <p:pic>
        <p:nvPicPr>
          <p:cNvPr id="5" name="Content Placeholder 4" descr="Text&#10;&#10;Description automatically generated">
            <a:extLst>
              <a:ext uri="{FF2B5EF4-FFF2-40B4-BE49-F238E27FC236}">
                <a16:creationId xmlns:a16="http://schemas.microsoft.com/office/drawing/2014/main" id="{41DA3732-6E21-40B7-B22C-18335E4933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417865"/>
            <a:ext cx="6903720" cy="4022270"/>
          </a:xfrm>
          <a:prstGeom prst="rect">
            <a:avLst/>
          </a:prstGeom>
        </p:spPr>
      </p:pic>
    </p:spTree>
    <p:extLst>
      <p:ext uri="{BB962C8B-B14F-4D97-AF65-F5344CB8AC3E}">
        <p14:creationId xmlns:p14="http://schemas.microsoft.com/office/powerpoint/2010/main" val="18199004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TotalTime>
  <Words>560</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ELEN4017 - Network Fundamentals</vt:lpstr>
      <vt:lpstr>TCP Server Socket</vt:lpstr>
      <vt:lpstr>TCP Socket</vt:lpstr>
      <vt:lpstr>TCP Client Socket</vt:lpstr>
      <vt:lpstr>UDP Server Socket</vt:lpstr>
      <vt:lpstr>UDP Client Socket </vt:lpstr>
      <vt:lpstr>TASK 3:Multithreading</vt:lpstr>
      <vt:lpstr>TCP Server Socket with Multithreading</vt:lpstr>
      <vt:lpstr>TCP Client Socket with Multithreading</vt:lpstr>
      <vt:lpstr>UDP Server Socket with Multithreading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ELEN4017 - Network Fundamentals</dc:title>
  <dc:creator>Morongwa Thobejane</dc:creator>
  <cp:lastModifiedBy>Morongwa Thobejane</cp:lastModifiedBy>
  <cp:revision>18</cp:revision>
  <dcterms:created xsi:type="dcterms:W3CDTF">2021-05-19T16:29:54Z</dcterms:created>
  <dcterms:modified xsi:type="dcterms:W3CDTF">2021-05-19T21:17:37Z</dcterms:modified>
</cp:coreProperties>
</file>