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9" r:id="rId5"/>
    <p:sldId id="263" r:id="rId6"/>
    <p:sldId id="264" r:id="rId7"/>
    <p:sldId id="269" r:id="rId8"/>
    <p:sldId id="270" r:id="rId9"/>
    <p:sldId id="265" r:id="rId10"/>
    <p:sldId id="268" r:id="rId11"/>
    <p:sldId id="260" r:id="rId12"/>
    <p:sldId id="272" r:id="rId13"/>
    <p:sldId id="273"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94671"/>
  </p:normalViewPr>
  <p:slideViewPr>
    <p:cSldViewPr snapToGrid="0" snapToObjects="1">
      <p:cViewPr varScale="1">
        <p:scale>
          <a:sx n="143" d="100"/>
          <a:sy n="143" d="100"/>
        </p:scale>
        <p:origin x="208"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2D7F-36BC-104E-B88B-AD07609BA203}"/>
              </a:ext>
            </a:extLst>
          </p:cNvPr>
          <p:cNvSpPr>
            <a:spLocks noGrp="1"/>
          </p:cNvSpPr>
          <p:nvPr>
            <p:ph type="ctrTitle"/>
          </p:nvPr>
        </p:nvSpPr>
        <p:spPr>
          <a:xfrm>
            <a:off x="1751012" y="1300785"/>
            <a:ext cx="8689976" cy="1741179"/>
          </a:xfrm>
        </p:spPr>
        <p:txBody>
          <a:bodyPr/>
          <a:lstStyle/>
          <a:p>
            <a:r>
              <a:rPr lang="en-US" b="1" dirty="0"/>
              <a:t>MTA Turnstile Data</a:t>
            </a:r>
            <a:br>
              <a:rPr lang="en-US" b="1" dirty="0"/>
            </a:br>
            <a:r>
              <a:rPr lang="en-US" b="1" dirty="0"/>
              <a:t>Analysis</a:t>
            </a:r>
          </a:p>
        </p:txBody>
      </p:sp>
      <p:sp>
        <p:nvSpPr>
          <p:cNvPr id="3" name="Subtitle 2">
            <a:extLst>
              <a:ext uri="{FF2B5EF4-FFF2-40B4-BE49-F238E27FC236}">
                <a16:creationId xmlns:a16="http://schemas.microsoft.com/office/drawing/2014/main" id="{AD315D3C-B311-E140-AA5C-9CAA34A40DE1}"/>
              </a:ext>
            </a:extLst>
          </p:cNvPr>
          <p:cNvSpPr>
            <a:spLocks noGrp="1"/>
          </p:cNvSpPr>
          <p:nvPr>
            <p:ph type="subTitle" idx="1"/>
          </p:nvPr>
        </p:nvSpPr>
        <p:spPr/>
        <p:txBody>
          <a:bodyPr/>
          <a:lstStyle/>
          <a:p>
            <a:r>
              <a:rPr lang="en-US" dirty="0"/>
              <a:t>Morooj Aldeeb</a:t>
            </a:r>
          </a:p>
          <a:p>
            <a:endParaRPr lang="en-US" dirty="0"/>
          </a:p>
        </p:txBody>
      </p:sp>
    </p:spTree>
    <p:extLst>
      <p:ext uri="{BB962C8B-B14F-4D97-AF65-F5344CB8AC3E}">
        <p14:creationId xmlns:p14="http://schemas.microsoft.com/office/powerpoint/2010/main" val="194302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5584BB-3C08-2345-BBE2-FCBF04359DB1}"/>
              </a:ext>
            </a:extLst>
          </p:cNvPr>
          <p:cNvSpPr txBox="1"/>
          <p:nvPr/>
        </p:nvSpPr>
        <p:spPr>
          <a:xfrm>
            <a:off x="161365" y="1786020"/>
            <a:ext cx="5629835" cy="2677656"/>
          </a:xfrm>
          <a:prstGeom prst="rect">
            <a:avLst/>
          </a:prstGeom>
          <a:noFill/>
        </p:spPr>
        <p:txBody>
          <a:bodyPr wrap="square" rtlCol="0">
            <a:spAutoFit/>
          </a:bodyPr>
          <a:lstStyle/>
          <a:p>
            <a:r>
              <a:rPr lang="en-US" sz="2400" dirty="0"/>
              <a:t> To investigate the distribution of ENTRIES pattern(s) per Train station, We constructed the violin plot per station(s) which clearly shows different distribution(s)</a:t>
            </a:r>
            <a:r>
              <a:rPr lang="ar-SA" sz="2400" dirty="0"/>
              <a:t> </a:t>
            </a:r>
            <a:r>
              <a:rPr lang="en-US" sz="2400" dirty="0"/>
              <a:t>with variance depending upon the given station. this difference might be attributed to the location of the train station in NY .</a:t>
            </a:r>
          </a:p>
        </p:txBody>
      </p:sp>
      <p:sp>
        <p:nvSpPr>
          <p:cNvPr id="2" name="TextBox 1">
            <a:extLst>
              <a:ext uri="{FF2B5EF4-FFF2-40B4-BE49-F238E27FC236}">
                <a16:creationId xmlns:a16="http://schemas.microsoft.com/office/drawing/2014/main" id="{A8F62598-8F36-A54C-B897-50E48B6FCA3F}"/>
              </a:ext>
            </a:extLst>
          </p:cNvPr>
          <p:cNvSpPr txBox="1"/>
          <p:nvPr/>
        </p:nvSpPr>
        <p:spPr>
          <a:xfrm>
            <a:off x="1828799" y="502025"/>
            <a:ext cx="3065929" cy="584775"/>
          </a:xfrm>
          <a:prstGeom prst="rect">
            <a:avLst/>
          </a:prstGeom>
          <a:noFill/>
        </p:spPr>
        <p:txBody>
          <a:bodyPr wrap="square" rtlCol="0">
            <a:spAutoFit/>
          </a:bodyPr>
          <a:lstStyle/>
          <a:p>
            <a:pPr algn="ctr"/>
            <a:r>
              <a:rPr lang="en-US" sz="3200" dirty="0"/>
              <a:t>Outliers</a:t>
            </a:r>
            <a:endParaRPr lang="en-US" dirty="0"/>
          </a:p>
        </p:txBody>
      </p:sp>
      <p:pic>
        <p:nvPicPr>
          <p:cNvPr id="5" name="Picture 4">
            <a:extLst>
              <a:ext uri="{FF2B5EF4-FFF2-40B4-BE49-F238E27FC236}">
                <a16:creationId xmlns:a16="http://schemas.microsoft.com/office/drawing/2014/main" id="{671378E7-32AA-BB41-AEB0-FAC5F13C0F8A}"/>
              </a:ext>
            </a:extLst>
          </p:cNvPr>
          <p:cNvPicPr>
            <a:picLocks noChangeAspect="1"/>
          </p:cNvPicPr>
          <p:nvPr/>
        </p:nvPicPr>
        <p:blipFill>
          <a:blip r:embed="rId2"/>
          <a:stretch>
            <a:fillRect/>
          </a:stretch>
        </p:blipFill>
        <p:spPr>
          <a:xfrm>
            <a:off x="5875860" y="103094"/>
            <a:ext cx="6073971" cy="6651812"/>
          </a:xfrm>
          <a:prstGeom prst="rect">
            <a:avLst/>
          </a:prstGeom>
        </p:spPr>
      </p:pic>
    </p:spTree>
    <p:extLst>
      <p:ext uri="{BB962C8B-B14F-4D97-AF65-F5344CB8AC3E}">
        <p14:creationId xmlns:p14="http://schemas.microsoft.com/office/powerpoint/2010/main" val="150908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1C002AA-8C8D-E44C-A350-63D38D524B7A}"/>
              </a:ext>
            </a:extLst>
          </p:cNvPr>
          <p:cNvSpPr>
            <a:spLocks noGrp="1"/>
          </p:cNvSpPr>
          <p:nvPr>
            <p:ph type="title"/>
          </p:nvPr>
        </p:nvSpPr>
        <p:spPr>
          <a:xfrm>
            <a:off x="913774" y="0"/>
            <a:ext cx="10364451" cy="1596177"/>
          </a:xfrm>
        </p:spPr>
        <p:txBody>
          <a:bodyPr/>
          <a:lstStyle/>
          <a:p>
            <a:r>
              <a:rPr lang="en-US" dirty="0"/>
              <a:t>The Five busiest station(s) in NY</a:t>
            </a:r>
            <a:br>
              <a:rPr lang="en-US" dirty="0"/>
            </a:br>
            <a:r>
              <a:rPr lang="en-US" dirty="0"/>
              <a:t>(in 4 Months)</a:t>
            </a:r>
          </a:p>
        </p:txBody>
      </p:sp>
      <p:pic>
        <p:nvPicPr>
          <p:cNvPr id="15" name="Picture 14">
            <a:extLst>
              <a:ext uri="{FF2B5EF4-FFF2-40B4-BE49-F238E27FC236}">
                <a16:creationId xmlns:a16="http://schemas.microsoft.com/office/drawing/2014/main" id="{F5DD72D8-ACAE-8643-9D82-74547A1F64CA}"/>
              </a:ext>
            </a:extLst>
          </p:cNvPr>
          <p:cNvPicPr>
            <a:picLocks noChangeAspect="1"/>
          </p:cNvPicPr>
          <p:nvPr/>
        </p:nvPicPr>
        <p:blipFill>
          <a:blip r:embed="rId2"/>
          <a:stretch>
            <a:fillRect/>
          </a:stretch>
        </p:blipFill>
        <p:spPr>
          <a:xfrm>
            <a:off x="3055718" y="1875099"/>
            <a:ext cx="6337862" cy="4578744"/>
          </a:xfrm>
          <a:prstGeom prst="rect">
            <a:avLst/>
          </a:prstGeom>
        </p:spPr>
      </p:pic>
    </p:spTree>
    <p:extLst>
      <p:ext uri="{BB962C8B-B14F-4D97-AF65-F5344CB8AC3E}">
        <p14:creationId xmlns:p14="http://schemas.microsoft.com/office/powerpoint/2010/main" val="210844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FCDEA-6625-264C-9B25-C7F8BF4DD58B}"/>
              </a:ext>
            </a:extLst>
          </p:cNvPr>
          <p:cNvSpPr>
            <a:spLocks noGrp="1"/>
          </p:cNvSpPr>
          <p:nvPr>
            <p:ph sz="quarter" idx="13"/>
          </p:nvPr>
        </p:nvSpPr>
        <p:spPr>
          <a:xfrm>
            <a:off x="878540" y="1371600"/>
            <a:ext cx="10865225" cy="6149788"/>
          </a:xfrm>
        </p:spPr>
        <p:txBody>
          <a:bodyPr>
            <a:normAutofit/>
          </a:bodyPr>
          <a:lstStyle/>
          <a:p>
            <a:pPr marL="0" indent="0">
              <a:buNone/>
            </a:pPr>
            <a:r>
              <a:rPr lang="en-US" sz="2200" b="1" dirty="0"/>
              <a:t>Datasets:</a:t>
            </a:r>
          </a:p>
          <a:p>
            <a:pPr marL="0" indent="0">
              <a:buNone/>
            </a:pPr>
            <a:r>
              <a:rPr lang="en-US" sz="2200" b="1" dirty="0"/>
              <a:t>1- </a:t>
            </a:r>
            <a:r>
              <a:rPr lang="en-US" dirty="0"/>
              <a:t>MTA</a:t>
            </a:r>
            <a:r>
              <a:rPr lang="en-US" sz="2200" b="1" dirty="0"/>
              <a:t> </a:t>
            </a:r>
            <a:r>
              <a:rPr lang="en-US" dirty="0"/>
              <a:t>turnstile dataset ( [06-01-2018] to [30-04-2018] )</a:t>
            </a:r>
            <a:endParaRPr lang="en-US" sz="2200" b="1" dirty="0"/>
          </a:p>
          <a:p>
            <a:pPr marL="0" indent="0">
              <a:buNone/>
            </a:pPr>
            <a:r>
              <a:rPr lang="en-US" sz="2200" b="1" dirty="0"/>
              <a:t>2- </a:t>
            </a:r>
            <a:r>
              <a:rPr lang="en-US" dirty="0"/>
              <a:t>Weather dataset from </a:t>
            </a:r>
            <a:r>
              <a:rPr lang="en-US" dirty="0" err="1"/>
              <a:t>kaggle</a:t>
            </a:r>
            <a:r>
              <a:rPr lang="en-US" dirty="0"/>
              <a:t> ( [06-01-2018] to [30-04-2018] )</a:t>
            </a:r>
          </a:p>
          <a:p>
            <a:pPr marL="0" indent="0">
              <a:buNone/>
            </a:pPr>
            <a:r>
              <a:rPr lang="en-US" dirty="0"/>
              <a:t>(1926904 rows , 25 columns)</a:t>
            </a:r>
          </a:p>
          <a:p>
            <a:pPr marL="0" indent="0">
              <a:buNone/>
            </a:pPr>
            <a:r>
              <a:rPr lang="en-US" sz="2200" b="1" dirty="0"/>
              <a:t>Used Tools:</a:t>
            </a:r>
          </a:p>
          <a:p>
            <a:r>
              <a:rPr lang="en-US" dirty="0"/>
              <a:t>Jupyter notebook , Python</a:t>
            </a:r>
          </a:p>
          <a:p>
            <a:pPr marL="0" indent="0">
              <a:buNone/>
            </a:pPr>
            <a:r>
              <a:rPr lang="en-US" sz="2200" b="1" dirty="0"/>
              <a:t>Used libraries:</a:t>
            </a:r>
          </a:p>
          <a:p>
            <a:r>
              <a:rPr lang="en-US" dirty="0"/>
              <a:t>Pandas , NumPy , Matplotlib , Seaborn , SQLite , </a:t>
            </a:r>
            <a:r>
              <a:rPr lang="en-US" dirty="0" err="1"/>
              <a:t>sqlalchemy</a:t>
            </a:r>
            <a:endParaRPr lang="en-US" dirty="0"/>
          </a:p>
          <a:p>
            <a:pPr marL="0" indent="0">
              <a:buNone/>
            </a:pPr>
            <a:endParaRPr lang="en-US" dirty="0"/>
          </a:p>
        </p:txBody>
      </p:sp>
      <p:sp>
        <p:nvSpPr>
          <p:cNvPr id="4" name="TextBox 3">
            <a:extLst>
              <a:ext uri="{FF2B5EF4-FFF2-40B4-BE49-F238E27FC236}">
                <a16:creationId xmlns:a16="http://schemas.microsoft.com/office/drawing/2014/main" id="{BEBF64E2-C6DA-EE46-ADE7-8D7D22D255C1}"/>
              </a:ext>
            </a:extLst>
          </p:cNvPr>
          <p:cNvSpPr txBox="1"/>
          <p:nvPr/>
        </p:nvSpPr>
        <p:spPr>
          <a:xfrm>
            <a:off x="2303929" y="251012"/>
            <a:ext cx="6239436" cy="646331"/>
          </a:xfrm>
          <a:prstGeom prst="rect">
            <a:avLst/>
          </a:prstGeom>
          <a:noFill/>
        </p:spPr>
        <p:txBody>
          <a:bodyPr wrap="square" rtlCol="0">
            <a:spAutoFit/>
          </a:bodyPr>
          <a:lstStyle/>
          <a:p>
            <a:r>
              <a:rPr lang="en-US" sz="3600" b="1" dirty="0"/>
              <a:t>Datasets and libraries </a:t>
            </a:r>
          </a:p>
        </p:txBody>
      </p:sp>
    </p:spTree>
    <p:extLst>
      <p:ext uri="{BB962C8B-B14F-4D97-AF65-F5344CB8AC3E}">
        <p14:creationId xmlns:p14="http://schemas.microsoft.com/office/powerpoint/2010/main" val="180118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0906-E198-0B44-BD67-BC4FECD8336B}"/>
              </a:ext>
            </a:extLst>
          </p:cNvPr>
          <p:cNvSpPr>
            <a:spLocks noGrp="1"/>
          </p:cNvSpPr>
          <p:nvPr>
            <p:ph type="title"/>
          </p:nvPr>
        </p:nvSpPr>
        <p:spPr>
          <a:xfrm>
            <a:off x="587188" y="501976"/>
            <a:ext cx="10364451" cy="1596177"/>
          </a:xfrm>
        </p:spPr>
        <p:txBody>
          <a:bodyPr/>
          <a:lstStyle/>
          <a:p>
            <a:r>
              <a:rPr lang="en-US" dirty="0"/>
              <a:t>Future work</a:t>
            </a:r>
          </a:p>
        </p:txBody>
      </p:sp>
      <p:sp>
        <p:nvSpPr>
          <p:cNvPr id="3" name="Content Placeholder 2">
            <a:extLst>
              <a:ext uri="{FF2B5EF4-FFF2-40B4-BE49-F238E27FC236}">
                <a16:creationId xmlns:a16="http://schemas.microsoft.com/office/drawing/2014/main" id="{2A0FCD56-C5B3-F946-B177-606EDA3F4C1F}"/>
              </a:ext>
            </a:extLst>
          </p:cNvPr>
          <p:cNvSpPr>
            <a:spLocks noGrp="1"/>
          </p:cNvSpPr>
          <p:nvPr>
            <p:ph sz="quarter" idx="13"/>
          </p:nvPr>
        </p:nvSpPr>
        <p:spPr>
          <a:xfrm>
            <a:off x="587188" y="2331233"/>
            <a:ext cx="10892118" cy="3424107"/>
          </a:xfrm>
        </p:spPr>
        <p:txBody>
          <a:bodyPr>
            <a:normAutofit/>
          </a:bodyPr>
          <a:lstStyle/>
          <a:p>
            <a:r>
              <a:rPr lang="en-US" dirty="0"/>
              <a:t>we can try to predict the size of the train station based on knowing the exits and entries in a station which might help authorities in designing better train stations to accommodate in advance the influx of people at specified geographical location.</a:t>
            </a:r>
          </a:p>
          <a:p>
            <a:r>
              <a:rPr lang="en-US" dirty="0"/>
              <a:t>can predict the traffic flow given a particular weather condition.</a:t>
            </a:r>
          </a:p>
          <a:p>
            <a:r>
              <a:rPr lang="en-US" dirty="0"/>
              <a:t>can predict weather condition to publish awareness leaflets like (SMS)</a:t>
            </a:r>
          </a:p>
        </p:txBody>
      </p:sp>
    </p:spTree>
    <p:extLst>
      <p:ext uri="{BB962C8B-B14F-4D97-AF65-F5344CB8AC3E}">
        <p14:creationId xmlns:p14="http://schemas.microsoft.com/office/powerpoint/2010/main" val="343055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D3D4A-A6B7-454B-B305-01FFBFED7FE5}"/>
              </a:ext>
            </a:extLst>
          </p:cNvPr>
          <p:cNvSpPr>
            <a:spLocks noGrp="1"/>
          </p:cNvSpPr>
          <p:nvPr>
            <p:ph sz="quarter" idx="13"/>
          </p:nvPr>
        </p:nvSpPr>
        <p:spPr>
          <a:xfrm>
            <a:off x="913774" y="1883120"/>
            <a:ext cx="10363826" cy="3908079"/>
          </a:xfrm>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196065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6521-11B1-9745-B397-494B9F477623}"/>
              </a:ext>
            </a:extLst>
          </p:cNvPr>
          <p:cNvSpPr>
            <a:spLocks noGrp="1"/>
          </p:cNvSpPr>
          <p:nvPr>
            <p:ph type="title"/>
          </p:nvPr>
        </p:nvSpPr>
        <p:spPr>
          <a:xfrm>
            <a:off x="913775" y="618517"/>
            <a:ext cx="10364451" cy="878589"/>
          </a:xfrm>
        </p:spPr>
        <p:txBody>
          <a:bodyPr>
            <a:normAutofit fontScale="90000"/>
          </a:bodyPr>
          <a:lstStyle/>
          <a:p>
            <a:r>
              <a:rPr lang="en-US" b="1" dirty="0"/>
              <a:t>Turnstile Data Analysis</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65007A4F-545C-EF46-BA60-0924D1AA96D9}"/>
              </a:ext>
            </a:extLst>
          </p:cNvPr>
          <p:cNvSpPr>
            <a:spLocks noGrp="1"/>
          </p:cNvSpPr>
          <p:nvPr>
            <p:ph sz="quarter" idx="13"/>
          </p:nvPr>
        </p:nvSpPr>
        <p:spPr>
          <a:xfrm>
            <a:off x="913774" y="2367092"/>
            <a:ext cx="10363826" cy="3424107"/>
          </a:xfrm>
        </p:spPr>
        <p:txBody>
          <a:bodyPr>
            <a:normAutofit/>
          </a:bodyPr>
          <a:lstStyle/>
          <a:p>
            <a:pPr marL="0" indent="0">
              <a:buNone/>
            </a:pPr>
            <a:r>
              <a:rPr lang="en-US" sz="3200" b="1" dirty="0"/>
              <a:t>BACK Story</a:t>
            </a:r>
          </a:p>
          <a:p>
            <a:pPr marL="0" indent="0">
              <a:buNone/>
            </a:pPr>
            <a:endParaRPr lang="en-US" b="1" dirty="0"/>
          </a:p>
          <a:p>
            <a:pPr marL="0" indent="0">
              <a:buNone/>
            </a:pPr>
            <a:r>
              <a:rPr lang="en-US" dirty="0"/>
              <a:t>We have downloaded weather data set from KAGGLE website and we joined the weather data for the same period taken from the turnstile data by date column. We combined two additional columns from the weather data set (Weather type and Severity) into the turnstile columns. </a:t>
            </a:r>
          </a:p>
          <a:p>
            <a:pPr marL="0" indent="0">
              <a:buNone/>
            </a:pPr>
            <a:endParaRPr lang="en-US" dirty="0"/>
          </a:p>
        </p:txBody>
      </p:sp>
      <p:sp>
        <p:nvSpPr>
          <p:cNvPr id="4" name="TextBox 3">
            <a:extLst>
              <a:ext uri="{FF2B5EF4-FFF2-40B4-BE49-F238E27FC236}">
                <a16:creationId xmlns:a16="http://schemas.microsoft.com/office/drawing/2014/main" id="{6923A3C2-254A-9E4A-A70C-BE09410D1678}"/>
              </a:ext>
            </a:extLst>
          </p:cNvPr>
          <p:cNvSpPr txBox="1"/>
          <p:nvPr/>
        </p:nvSpPr>
        <p:spPr>
          <a:xfrm>
            <a:off x="483467" y="1310267"/>
            <a:ext cx="1957587" cy="523220"/>
          </a:xfrm>
          <a:prstGeom prst="rect">
            <a:avLst/>
          </a:prstGeom>
          <a:noFill/>
        </p:spPr>
        <p:txBody>
          <a:bodyPr wrap="none" rtlCol="0">
            <a:spAutoFit/>
          </a:bodyPr>
          <a:lstStyle/>
          <a:p>
            <a:r>
              <a:rPr lang="en-US" sz="2800" b="1" dirty="0">
                <a:solidFill>
                  <a:srgbClr val="C00000"/>
                </a:solidFill>
              </a:rPr>
              <a:t>Introduction</a:t>
            </a:r>
            <a:endParaRPr lang="en-US" sz="2800" dirty="0">
              <a:solidFill>
                <a:srgbClr val="C00000"/>
              </a:solidFill>
            </a:endParaRPr>
          </a:p>
        </p:txBody>
      </p:sp>
    </p:spTree>
    <p:extLst>
      <p:ext uri="{BB962C8B-B14F-4D97-AF65-F5344CB8AC3E}">
        <p14:creationId xmlns:p14="http://schemas.microsoft.com/office/powerpoint/2010/main" val="310989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C827-4872-9A47-B5E4-C516047713A1}"/>
              </a:ext>
            </a:extLst>
          </p:cNvPr>
          <p:cNvSpPr>
            <a:spLocks noGrp="1"/>
          </p:cNvSpPr>
          <p:nvPr>
            <p:ph type="title"/>
          </p:nvPr>
        </p:nvSpPr>
        <p:spPr>
          <a:xfrm>
            <a:off x="913775" y="618517"/>
            <a:ext cx="10364451" cy="753083"/>
          </a:xfrm>
        </p:spPr>
        <p:txBody>
          <a:bodyPr>
            <a:normAutofit fontScale="90000"/>
          </a:bodyPr>
          <a:lstStyle/>
          <a:p>
            <a:r>
              <a:rPr lang="en-US" b="1" dirty="0"/>
              <a:t>Research Question</a:t>
            </a:r>
            <a:br>
              <a:rPr lang="en-US" b="1" dirty="0"/>
            </a:br>
            <a:endParaRPr lang="en-US" b="1" dirty="0"/>
          </a:p>
        </p:txBody>
      </p:sp>
      <p:sp>
        <p:nvSpPr>
          <p:cNvPr id="3" name="Content Placeholder 2">
            <a:extLst>
              <a:ext uri="{FF2B5EF4-FFF2-40B4-BE49-F238E27FC236}">
                <a16:creationId xmlns:a16="http://schemas.microsoft.com/office/drawing/2014/main" id="{AC5E1E5D-76F4-344E-A8B2-EAD8143C60A1}"/>
              </a:ext>
            </a:extLst>
          </p:cNvPr>
          <p:cNvSpPr>
            <a:spLocks noGrp="1"/>
          </p:cNvSpPr>
          <p:nvPr>
            <p:ph sz="quarter" idx="13"/>
          </p:nvPr>
        </p:nvSpPr>
        <p:spPr>
          <a:xfrm>
            <a:off x="367553" y="1820246"/>
            <a:ext cx="11152094" cy="2868296"/>
          </a:xfrm>
        </p:spPr>
        <p:txBody>
          <a:bodyPr>
            <a:normAutofit/>
          </a:bodyPr>
          <a:lstStyle/>
          <a:p>
            <a:r>
              <a:rPr lang="en-US" dirty="0"/>
              <a:t>What are the busiest stations based on entries (in 4 months in 2018)for awareness leaflets about weather conditions in crowded ?</a:t>
            </a:r>
          </a:p>
          <a:p>
            <a:endParaRPr lang="en-US" dirty="0"/>
          </a:p>
          <a:p>
            <a:r>
              <a:rPr lang="en-US" dirty="0"/>
              <a:t>Is there any relationship between size of the train station and the traffic ?</a:t>
            </a:r>
          </a:p>
          <a:p>
            <a:pPr marL="0" indent="0">
              <a:buNone/>
            </a:pPr>
            <a:r>
              <a:rPr lang="en-US" dirty="0"/>
              <a:t> </a:t>
            </a:r>
          </a:p>
          <a:p>
            <a:r>
              <a:rPr lang="en-US" dirty="0"/>
              <a:t>Does the daily weather affect the train transportation?</a:t>
            </a:r>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5202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FDD3-9FE0-9440-8CE2-7E003DEDDD65}"/>
              </a:ext>
            </a:extLst>
          </p:cNvPr>
          <p:cNvSpPr>
            <a:spLocks noGrp="1"/>
          </p:cNvSpPr>
          <p:nvPr>
            <p:ph type="title"/>
          </p:nvPr>
        </p:nvSpPr>
        <p:spPr/>
        <p:txBody>
          <a:bodyPr/>
          <a:lstStyle/>
          <a:p>
            <a:r>
              <a:rPr lang="en-US" b="1" dirty="0"/>
              <a:t>Approach</a:t>
            </a:r>
            <a:br>
              <a:rPr lang="en-US" b="1" dirty="0"/>
            </a:br>
            <a:endParaRPr lang="en-US" dirty="0"/>
          </a:p>
        </p:txBody>
      </p:sp>
      <p:sp>
        <p:nvSpPr>
          <p:cNvPr id="3" name="Content Placeholder 2">
            <a:extLst>
              <a:ext uri="{FF2B5EF4-FFF2-40B4-BE49-F238E27FC236}">
                <a16:creationId xmlns:a16="http://schemas.microsoft.com/office/drawing/2014/main" id="{FFD83E37-7E3D-DC4D-A4B6-474824712569}"/>
              </a:ext>
            </a:extLst>
          </p:cNvPr>
          <p:cNvSpPr>
            <a:spLocks noGrp="1"/>
          </p:cNvSpPr>
          <p:nvPr>
            <p:ph sz="quarter" idx="13"/>
          </p:nvPr>
        </p:nvSpPr>
        <p:spPr/>
        <p:txBody>
          <a:bodyPr/>
          <a:lstStyle/>
          <a:p>
            <a:pPr marL="0" indent="0">
              <a:buNone/>
            </a:pPr>
            <a:r>
              <a:rPr lang="en-US" dirty="0"/>
              <a:t>We investigated whether the weather affects the number of people utilizing railways for daily transportation. For this, we grouped data by the “Weather Type” against the counts of ENTRIES with respect to the weather type.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724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C5E674-C44B-D84D-B7A8-23C613483E1C}"/>
              </a:ext>
            </a:extLst>
          </p:cNvPr>
          <p:cNvPicPr>
            <a:picLocks noChangeAspect="1"/>
          </p:cNvPicPr>
          <p:nvPr/>
        </p:nvPicPr>
        <p:blipFill>
          <a:blip r:embed="rId2"/>
          <a:stretch>
            <a:fillRect/>
          </a:stretch>
        </p:blipFill>
        <p:spPr>
          <a:xfrm>
            <a:off x="4491317" y="416453"/>
            <a:ext cx="6822141" cy="5629549"/>
          </a:xfrm>
          <a:prstGeom prst="rect">
            <a:avLst/>
          </a:prstGeom>
        </p:spPr>
      </p:pic>
      <p:sp>
        <p:nvSpPr>
          <p:cNvPr id="3" name="TextBox 2">
            <a:extLst>
              <a:ext uri="{FF2B5EF4-FFF2-40B4-BE49-F238E27FC236}">
                <a16:creationId xmlns:a16="http://schemas.microsoft.com/office/drawing/2014/main" id="{D2335717-8EB5-D14E-A3D3-EC24086761E2}"/>
              </a:ext>
            </a:extLst>
          </p:cNvPr>
          <p:cNvSpPr txBox="1"/>
          <p:nvPr/>
        </p:nvSpPr>
        <p:spPr>
          <a:xfrm>
            <a:off x="242047" y="1497106"/>
            <a:ext cx="4025153" cy="1200329"/>
          </a:xfrm>
          <a:prstGeom prst="rect">
            <a:avLst/>
          </a:prstGeom>
          <a:noFill/>
        </p:spPr>
        <p:txBody>
          <a:bodyPr wrap="square" rtlCol="0">
            <a:spAutoFit/>
          </a:bodyPr>
          <a:lstStyle/>
          <a:p>
            <a:r>
              <a:rPr lang="en-US" dirty="0"/>
              <a:t>The bar plot clearly shows that stormy days experience the lowest traffic to train stations. On Contrary, train transportation seems unaffected during light rainy days.</a:t>
            </a:r>
          </a:p>
        </p:txBody>
      </p:sp>
    </p:spTree>
    <p:extLst>
      <p:ext uri="{BB962C8B-B14F-4D97-AF65-F5344CB8AC3E}">
        <p14:creationId xmlns:p14="http://schemas.microsoft.com/office/powerpoint/2010/main" val="357226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F3A68C-F8BC-2646-9E5E-EC8E901B883D}"/>
              </a:ext>
            </a:extLst>
          </p:cNvPr>
          <p:cNvPicPr>
            <a:picLocks noChangeAspect="1"/>
          </p:cNvPicPr>
          <p:nvPr/>
        </p:nvPicPr>
        <p:blipFill>
          <a:blip r:embed="rId2"/>
          <a:stretch>
            <a:fillRect/>
          </a:stretch>
        </p:blipFill>
        <p:spPr>
          <a:xfrm>
            <a:off x="4552709" y="1120589"/>
            <a:ext cx="7176143" cy="5325036"/>
          </a:xfrm>
          <a:prstGeom prst="rect">
            <a:avLst/>
          </a:prstGeom>
        </p:spPr>
      </p:pic>
      <p:sp>
        <p:nvSpPr>
          <p:cNvPr id="6" name="TextBox 5">
            <a:extLst>
              <a:ext uri="{FF2B5EF4-FFF2-40B4-BE49-F238E27FC236}">
                <a16:creationId xmlns:a16="http://schemas.microsoft.com/office/drawing/2014/main" id="{1A8EC69A-94D1-FC4D-A698-EB049032BC42}"/>
              </a:ext>
            </a:extLst>
          </p:cNvPr>
          <p:cNvSpPr txBox="1"/>
          <p:nvPr/>
        </p:nvSpPr>
        <p:spPr>
          <a:xfrm>
            <a:off x="347241" y="2459668"/>
            <a:ext cx="4352081" cy="1323439"/>
          </a:xfrm>
          <a:prstGeom prst="rect">
            <a:avLst/>
          </a:prstGeom>
          <a:noFill/>
        </p:spPr>
        <p:txBody>
          <a:bodyPr wrap="square" rtlCol="0">
            <a:spAutoFit/>
          </a:bodyPr>
          <a:lstStyle/>
          <a:p>
            <a:r>
              <a:rPr lang="en-US" sz="2000" dirty="0"/>
              <a:t>As can be seen from the PIE Chart, 104 ST is the busiest station by the average ENTRIES in the first fourth months of 2018 followed by 1 AV</a:t>
            </a:r>
          </a:p>
        </p:txBody>
      </p:sp>
      <p:sp>
        <p:nvSpPr>
          <p:cNvPr id="7" name="TextBox 6">
            <a:extLst>
              <a:ext uri="{FF2B5EF4-FFF2-40B4-BE49-F238E27FC236}">
                <a16:creationId xmlns:a16="http://schemas.microsoft.com/office/drawing/2014/main" id="{3BA88E37-9289-1D44-A229-44428DE60D58}"/>
              </a:ext>
            </a:extLst>
          </p:cNvPr>
          <p:cNvSpPr txBox="1"/>
          <p:nvPr/>
        </p:nvSpPr>
        <p:spPr>
          <a:xfrm>
            <a:off x="1631576" y="412375"/>
            <a:ext cx="7431742" cy="461665"/>
          </a:xfrm>
          <a:prstGeom prst="rect">
            <a:avLst/>
          </a:prstGeom>
          <a:noFill/>
        </p:spPr>
        <p:txBody>
          <a:bodyPr wrap="square" rtlCol="0">
            <a:spAutoFit/>
          </a:bodyPr>
          <a:lstStyle/>
          <a:p>
            <a:pPr algn="ctr"/>
            <a:r>
              <a:rPr lang="en-US" sz="2400" b="1" dirty="0"/>
              <a:t>The Top 5 busiest Train Stations by Average of Entries</a:t>
            </a:r>
          </a:p>
        </p:txBody>
      </p:sp>
    </p:spTree>
    <p:extLst>
      <p:ext uri="{BB962C8B-B14F-4D97-AF65-F5344CB8AC3E}">
        <p14:creationId xmlns:p14="http://schemas.microsoft.com/office/powerpoint/2010/main" val="3664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
                                            <p:txEl>
                                              <p:pRg st="0" end="0"/>
                                            </p:txEl>
                                          </p:spTgt>
                                        </p:tgtEl>
                                      </p:cBhvr>
                                    </p:animEffect>
                                    <p:set>
                                      <p:cBhvr>
                                        <p:cTn id="7"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5343-B7D1-E349-9E47-518B314E1C49}"/>
              </a:ext>
            </a:extLst>
          </p:cNvPr>
          <p:cNvSpPr>
            <a:spLocks noGrp="1"/>
          </p:cNvSpPr>
          <p:nvPr>
            <p:ph type="title"/>
          </p:nvPr>
        </p:nvSpPr>
        <p:spPr>
          <a:xfrm>
            <a:off x="89647" y="3217761"/>
            <a:ext cx="5423649" cy="3443015"/>
          </a:xfrm>
        </p:spPr>
        <p:txBody>
          <a:bodyPr>
            <a:normAutofit/>
          </a:bodyPr>
          <a:lstStyle/>
          <a:p>
            <a:r>
              <a:rPr lang="en-US" sz="2400" dirty="0"/>
              <a:t>We have constructed the daily entries for all stations, sorted them in descending order and picked the top 5 stations by daily entries, shown below.</a:t>
            </a:r>
          </a:p>
        </p:txBody>
      </p:sp>
      <p:pic>
        <p:nvPicPr>
          <p:cNvPr id="13" name="Picture 12">
            <a:extLst>
              <a:ext uri="{FF2B5EF4-FFF2-40B4-BE49-F238E27FC236}">
                <a16:creationId xmlns:a16="http://schemas.microsoft.com/office/drawing/2014/main" id="{64114448-C510-BC43-A925-B1A5A4FC01AA}"/>
              </a:ext>
            </a:extLst>
          </p:cNvPr>
          <p:cNvPicPr>
            <a:picLocks noChangeAspect="1"/>
          </p:cNvPicPr>
          <p:nvPr/>
        </p:nvPicPr>
        <p:blipFill>
          <a:blip r:embed="rId2"/>
          <a:stretch>
            <a:fillRect/>
          </a:stretch>
        </p:blipFill>
        <p:spPr>
          <a:xfrm>
            <a:off x="5513296" y="817118"/>
            <a:ext cx="6589057" cy="5658036"/>
          </a:xfrm>
          <a:prstGeom prst="rect">
            <a:avLst/>
          </a:prstGeom>
        </p:spPr>
      </p:pic>
      <p:sp>
        <p:nvSpPr>
          <p:cNvPr id="14" name="TextBox 13">
            <a:extLst>
              <a:ext uri="{FF2B5EF4-FFF2-40B4-BE49-F238E27FC236}">
                <a16:creationId xmlns:a16="http://schemas.microsoft.com/office/drawing/2014/main" id="{731038BC-36D4-AF40-B874-BDAC074CA0AE}"/>
              </a:ext>
            </a:extLst>
          </p:cNvPr>
          <p:cNvSpPr txBox="1"/>
          <p:nvPr/>
        </p:nvSpPr>
        <p:spPr>
          <a:xfrm>
            <a:off x="577603" y="309286"/>
            <a:ext cx="10359342" cy="1015663"/>
          </a:xfrm>
          <a:prstGeom prst="rect">
            <a:avLst/>
          </a:prstGeom>
          <a:noFill/>
        </p:spPr>
        <p:txBody>
          <a:bodyPr wrap="square" rtlCol="0">
            <a:spAutoFit/>
          </a:bodyPr>
          <a:lstStyle/>
          <a:p>
            <a:pPr algn="ctr"/>
            <a:r>
              <a:rPr lang="en-US" sz="2400" b="1" dirty="0">
                <a:solidFill>
                  <a:srgbClr val="002060"/>
                </a:solidFill>
              </a:rPr>
              <a:t>The busiest Stations by DAILY Entries</a:t>
            </a:r>
          </a:p>
          <a:p>
            <a:endParaRPr lang="en-US" dirty="0"/>
          </a:p>
          <a:p>
            <a:endParaRPr lang="en-US" dirty="0"/>
          </a:p>
        </p:txBody>
      </p:sp>
    </p:spTree>
    <p:extLst>
      <p:ext uri="{BB962C8B-B14F-4D97-AF65-F5344CB8AC3E}">
        <p14:creationId xmlns:p14="http://schemas.microsoft.com/office/powerpoint/2010/main" val="83527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968B-8D45-1048-9279-7D65C58F9077}"/>
              </a:ext>
            </a:extLst>
          </p:cNvPr>
          <p:cNvSpPr>
            <a:spLocks noGrp="1"/>
          </p:cNvSpPr>
          <p:nvPr>
            <p:ph type="title"/>
          </p:nvPr>
        </p:nvSpPr>
        <p:spPr/>
        <p:txBody>
          <a:bodyPr/>
          <a:lstStyle/>
          <a:p>
            <a:r>
              <a:rPr lang="en-US" b="1" dirty="0"/>
              <a:t>Correlation between ENTRIES and EXITS</a:t>
            </a:r>
            <a:br>
              <a:rPr lang="en-US" b="1" dirty="0"/>
            </a:br>
            <a:endParaRPr lang="en-US" dirty="0"/>
          </a:p>
        </p:txBody>
      </p:sp>
      <p:sp>
        <p:nvSpPr>
          <p:cNvPr id="3" name="Content Placeholder 2">
            <a:extLst>
              <a:ext uri="{FF2B5EF4-FFF2-40B4-BE49-F238E27FC236}">
                <a16:creationId xmlns:a16="http://schemas.microsoft.com/office/drawing/2014/main" id="{4E90962C-2A96-8B44-99CF-3C9BBBA7EFDB}"/>
              </a:ext>
            </a:extLst>
          </p:cNvPr>
          <p:cNvSpPr>
            <a:spLocks noGrp="1"/>
          </p:cNvSpPr>
          <p:nvPr>
            <p:ph sz="quarter" idx="13"/>
          </p:nvPr>
        </p:nvSpPr>
        <p:spPr/>
        <p:txBody>
          <a:bodyPr/>
          <a:lstStyle/>
          <a:p>
            <a:pPr marL="0" indent="0">
              <a:buNone/>
            </a:pPr>
            <a:r>
              <a:rPr lang="en-US" dirty="0"/>
              <a:t>Logically, there should be relationship or correlation between Entries and Exits in the data since who goes in should goes out from the train station. We investigated that correlation statistically in the data by plotting a scatter plot and superimposing the pearson correlation coefficients on the data points. There is approximately 80% positive relationship between ENTRIES and EXITS which aligns very well with the logic.</a:t>
            </a:r>
          </a:p>
          <a:p>
            <a:pPr marL="0" indent="0">
              <a:buNone/>
            </a:pPr>
            <a:endParaRPr lang="en-US" dirty="0"/>
          </a:p>
        </p:txBody>
      </p:sp>
    </p:spTree>
    <p:extLst>
      <p:ext uri="{BB962C8B-B14F-4D97-AF65-F5344CB8AC3E}">
        <p14:creationId xmlns:p14="http://schemas.microsoft.com/office/powerpoint/2010/main" val="8389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EEB2-D687-E54B-B2FF-5CEE06B0B069}"/>
              </a:ext>
            </a:extLst>
          </p:cNvPr>
          <p:cNvSpPr>
            <a:spLocks noGrp="1"/>
          </p:cNvSpPr>
          <p:nvPr>
            <p:ph type="title"/>
          </p:nvPr>
        </p:nvSpPr>
        <p:spPr>
          <a:xfrm>
            <a:off x="104171" y="877850"/>
            <a:ext cx="4942163" cy="4706518"/>
          </a:xfrm>
        </p:spPr>
        <p:txBody>
          <a:bodyPr/>
          <a:lstStyle/>
          <a:p>
            <a:r>
              <a:rPr lang="en-US" b="1" dirty="0"/>
              <a:t>Correlation between ENTRIES and EXITS</a:t>
            </a:r>
            <a:br>
              <a:rPr lang="en-US" b="1" dirty="0"/>
            </a:br>
            <a:endParaRPr lang="en-US" dirty="0"/>
          </a:p>
        </p:txBody>
      </p:sp>
      <p:pic>
        <p:nvPicPr>
          <p:cNvPr id="5" name="Content Placeholder 4">
            <a:extLst>
              <a:ext uri="{FF2B5EF4-FFF2-40B4-BE49-F238E27FC236}">
                <a16:creationId xmlns:a16="http://schemas.microsoft.com/office/drawing/2014/main" id="{54E5D8A7-A1BE-E64E-886B-3C53F5BCA23C}"/>
              </a:ext>
            </a:extLst>
          </p:cNvPr>
          <p:cNvPicPr>
            <a:picLocks noGrp="1" noChangeAspect="1"/>
          </p:cNvPicPr>
          <p:nvPr>
            <p:ph sz="quarter" idx="13"/>
          </p:nvPr>
        </p:nvPicPr>
        <p:blipFill>
          <a:blip r:embed="rId2"/>
          <a:stretch>
            <a:fillRect/>
          </a:stretch>
        </p:blipFill>
        <p:spPr>
          <a:xfrm>
            <a:off x="5219955" y="219038"/>
            <a:ext cx="6544096" cy="6024142"/>
          </a:xfrm>
        </p:spPr>
      </p:pic>
    </p:spTree>
    <p:extLst>
      <p:ext uri="{BB962C8B-B14F-4D97-AF65-F5344CB8AC3E}">
        <p14:creationId xmlns:p14="http://schemas.microsoft.com/office/powerpoint/2010/main" val="410074631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830</TotalTime>
  <Words>473</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MTA Turnstile Data Analysis</vt:lpstr>
      <vt:lpstr>Turnstile Data Analysis  </vt:lpstr>
      <vt:lpstr>Research Question </vt:lpstr>
      <vt:lpstr>Approach </vt:lpstr>
      <vt:lpstr>PowerPoint Presentation</vt:lpstr>
      <vt:lpstr>PowerPoint Presentation</vt:lpstr>
      <vt:lpstr>We have constructed the daily entries for all stations, sorted them in descending order and picked the top 5 stations by daily entries, shown below.</vt:lpstr>
      <vt:lpstr>Correlation between ENTRIES and EXITS </vt:lpstr>
      <vt:lpstr>Correlation between ENTRIES and EXITS </vt:lpstr>
      <vt:lpstr>PowerPoint Presentation</vt:lpstr>
      <vt:lpstr>The Five busiest station(s) in NY (in 4 Months)</vt:lpstr>
      <vt:lpstr>PowerPoint Presentation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Turnstile Data</dc:title>
  <dc:creator>Mohamed Fawzy</dc:creator>
  <cp:lastModifiedBy>Mohamed Fawzy</cp:lastModifiedBy>
  <cp:revision>46</cp:revision>
  <cp:lastPrinted>2021-10-10T17:05:34Z</cp:lastPrinted>
  <dcterms:created xsi:type="dcterms:W3CDTF">2021-10-09T10:48:19Z</dcterms:created>
  <dcterms:modified xsi:type="dcterms:W3CDTF">2021-10-10T17:05:51Z</dcterms:modified>
</cp:coreProperties>
</file>