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29" r:id="rId3"/>
    <p:sldId id="261" r:id="rId4"/>
    <p:sldId id="26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11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ge" id="{71A039FE-EBE3-4AEA-BDB1-A60B9E36F423}">
          <p14:sldIdLst>
            <p14:sldId id="256"/>
          </p14:sldIdLst>
        </p14:section>
        <p14:section name="Main Presentation" id="{E14D073E-A87D-4CC5-ADDB-919BE263FB7D}">
          <p14:sldIdLst>
            <p14:sldId id="329"/>
            <p14:sldId id="261"/>
            <p14:sldId id="260"/>
            <p14:sldId id="331"/>
            <p14:sldId id="332"/>
            <p14:sldId id="333"/>
            <p14:sldId id="334"/>
            <p14:sldId id="335"/>
            <p14:sldId id="336"/>
            <p14:sldId id="337"/>
            <p14:sldId id="311"/>
            <p14:sldId id="338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74147" autoAdjust="0"/>
  </p:normalViewPr>
  <p:slideViewPr>
    <p:cSldViewPr snapToGrid="0">
      <p:cViewPr varScale="1">
        <p:scale>
          <a:sx n="73" d="100"/>
          <a:sy n="73" d="100"/>
        </p:scale>
        <p:origin x="684" y="72"/>
      </p:cViewPr>
      <p:guideLst/>
    </p:cSldViewPr>
  </p:slideViewPr>
  <p:outlineViewPr>
    <p:cViewPr>
      <p:scale>
        <a:sx n="66" d="100"/>
        <a:sy n="66" d="100"/>
      </p:scale>
      <p:origin x="0" y="-55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E0A8-2772-4488-8F78-774AC0ED001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3301F-7976-4962-ADEF-36C46BA50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8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66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4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7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7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5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7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02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8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92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8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4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25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20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0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35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60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80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78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00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0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08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8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336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6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49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646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49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7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5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52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2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953-9EE4-47E4-A4EF-0A2B35FF0A44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B6AF-C6ED-4874-BE7B-E863E31DD562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B092-5E1D-4A2D-81B2-C0A72BA06286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F94-E3EC-49F4-B0ED-B0A931497599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8ACE-2153-4686-80A8-5537AC2D1B20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BAD-89EB-4B62-AC43-44ACCD2F528B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5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5C6F-2D53-4A5A-BB24-211035B8D752}" type="datetime1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8F4D-9769-4F9D-92BD-AA7D70FD8651}" type="datetime1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B32C-E1F7-4932-AECF-3BFDF93777DC}" type="datetime1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CDFB-B07F-47C0-B8BE-3E0D221FADFC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6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032B-67D7-4930-81E9-D550A2C49E2C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7DAC-3F29-4E82-BCF7-D8C6E7D2B015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/>
        </p:nvSpPr>
        <p:spPr bwMode="auto">
          <a:xfrm>
            <a:off x="0" y="6260634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835686" y="2105561"/>
            <a:ext cx="10520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Circuit De-obfuscation Runtime based on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Methods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5925" y="806383"/>
            <a:ext cx="11426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good choice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running time of SAT attacks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(GNNs) techniques are good choices for automatic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running time of SAT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attacks because of its characteristics.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70188" y="2737426"/>
            <a:ext cx="8682016" cy="2561244"/>
            <a:chOff x="1348289" y="2816581"/>
            <a:chExt cx="8682016" cy="2561244"/>
          </a:xfrm>
        </p:grpSpPr>
        <p:sp>
          <p:nvSpPr>
            <p:cNvPr id="26" name="Freeform: Shape 47">
              <a:extLst>
                <a:ext uri="{FF2B5EF4-FFF2-40B4-BE49-F238E27FC236}">
                  <a16:creationId xmlns:a16="http://schemas.microsoft.com/office/drawing/2014/main" id="{5B9E9AF9-CC13-4FD6-BFCC-028AA0C4DFD2}"/>
                </a:ext>
              </a:extLst>
            </p:cNvPr>
            <p:cNvSpPr/>
            <p:nvPr/>
          </p:nvSpPr>
          <p:spPr>
            <a:xfrm>
              <a:off x="1369366" y="3186595"/>
              <a:ext cx="2332470" cy="984531"/>
            </a:xfrm>
            <a:custGeom>
              <a:avLst/>
              <a:gdLst>
                <a:gd name="connsiteX0" fmla="*/ 0 w 1241952"/>
                <a:gd name="connsiteY0" fmla="*/ 620976 h 1241952"/>
                <a:gd name="connsiteX1" fmla="*/ 620976 w 1241952"/>
                <a:gd name="connsiteY1" fmla="*/ 0 h 1241952"/>
                <a:gd name="connsiteX2" fmla="*/ 1241952 w 1241952"/>
                <a:gd name="connsiteY2" fmla="*/ 620976 h 1241952"/>
                <a:gd name="connsiteX3" fmla="*/ 620976 w 1241952"/>
                <a:gd name="connsiteY3" fmla="*/ 1241952 h 1241952"/>
                <a:gd name="connsiteX4" fmla="*/ 0 w 1241952"/>
                <a:gd name="connsiteY4" fmla="*/ 620976 h 124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952" h="1241952">
                  <a:moveTo>
                    <a:pt x="0" y="620976"/>
                  </a:moveTo>
                  <a:cubicBezTo>
                    <a:pt x="0" y="278020"/>
                    <a:pt x="278020" y="0"/>
                    <a:pt x="620976" y="0"/>
                  </a:cubicBezTo>
                  <a:cubicBezTo>
                    <a:pt x="963932" y="0"/>
                    <a:pt x="1241952" y="278020"/>
                    <a:pt x="1241952" y="620976"/>
                  </a:cubicBezTo>
                  <a:cubicBezTo>
                    <a:pt x="1241952" y="963932"/>
                    <a:pt x="963932" y="1241952"/>
                    <a:pt x="620976" y="1241952"/>
                  </a:cubicBezTo>
                  <a:cubicBezTo>
                    <a:pt x="278020" y="1241952"/>
                    <a:pt x="0" y="963932"/>
                    <a:pt x="0" y="620976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17440" tIns="217440" rIns="217440" bIns="2174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 Structure (Circuit Topology)</a:t>
              </a:r>
            </a:p>
          </p:txBody>
        </p:sp>
        <p:sp>
          <p:nvSpPr>
            <p:cNvPr id="29" name="Freeform: Shape 49">
              <a:extLst>
                <a:ext uri="{FF2B5EF4-FFF2-40B4-BE49-F238E27FC236}">
                  <a16:creationId xmlns:a16="http://schemas.microsoft.com/office/drawing/2014/main" id="{68D5449E-4D77-4BAB-B2C4-E5967AFC3E26}"/>
                </a:ext>
              </a:extLst>
            </p:cNvPr>
            <p:cNvSpPr/>
            <p:nvPr/>
          </p:nvSpPr>
          <p:spPr>
            <a:xfrm>
              <a:off x="1348289" y="4253675"/>
              <a:ext cx="2374625" cy="984531"/>
            </a:xfrm>
            <a:custGeom>
              <a:avLst/>
              <a:gdLst>
                <a:gd name="connsiteX0" fmla="*/ 0 w 1241952"/>
                <a:gd name="connsiteY0" fmla="*/ 620976 h 1241952"/>
                <a:gd name="connsiteX1" fmla="*/ 620976 w 1241952"/>
                <a:gd name="connsiteY1" fmla="*/ 0 h 1241952"/>
                <a:gd name="connsiteX2" fmla="*/ 1241952 w 1241952"/>
                <a:gd name="connsiteY2" fmla="*/ 620976 h 1241952"/>
                <a:gd name="connsiteX3" fmla="*/ 620976 w 1241952"/>
                <a:gd name="connsiteY3" fmla="*/ 1241952 h 1241952"/>
                <a:gd name="connsiteX4" fmla="*/ 0 w 1241952"/>
                <a:gd name="connsiteY4" fmla="*/ 620976 h 124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952" h="1241952">
                  <a:moveTo>
                    <a:pt x="0" y="620976"/>
                  </a:moveTo>
                  <a:cubicBezTo>
                    <a:pt x="0" y="278020"/>
                    <a:pt x="278020" y="0"/>
                    <a:pt x="620976" y="0"/>
                  </a:cubicBezTo>
                  <a:cubicBezTo>
                    <a:pt x="963932" y="0"/>
                    <a:pt x="1241952" y="278020"/>
                    <a:pt x="1241952" y="620976"/>
                  </a:cubicBezTo>
                  <a:cubicBezTo>
                    <a:pt x="1241952" y="963932"/>
                    <a:pt x="963932" y="1241952"/>
                    <a:pt x="620976" y="1241952"/>
                  </a:cubicBezTo>
                  <a:cubicBezTo>
                    <a:pt x="278020" y="1241952"/>
                    <a:pt x="0" y="963932"/>
                    <a:pt x="0" y="620976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17440" tIns="217440" rIns="217440" bIns="2174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Nodes’ features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(Gates’s Information)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: Shape 50">
              <a:extLst>
                <a:ext uri="{FF2B5EF4-FFF2-40B4-BE49-F238E27FC236}">
                  <a16:creationId xmlns:a16="http://schemas.microsoft.com/office/drawing/2014/main" id="{A87B6B08-49B0-4D1A-9946-0A0232FD67A7}"/>
                </a:ext>
              </a:extLst>
            </p:cNvPr>
            <p:cNvSpPr/>
            <p:nvPr/>
          </p:nvSpPr>
          <p:spPr>
            <a:xfrm>
              <a:off x="3931576" y="3848593"/>
              <a:ext cx="458213" cy="727614"/>
            </a:xfrm>
            <a:custGeom>
              <a:avLst/>
              <a:gdLst>
                <a:gd name="connsiteX0" fmla="*/ 0 w 394940"/>
                <a:gd name="connsiteY0" fmla="*/ 92401 h 462006"/>
                <a:gd name="connsiteX1" fmla="*/ 197470 w 394940"/>
                <a:gd name="connsiteY1" fmla="*/ 92401 h 462006"/>
                <a:gd name="connsiteX2" fmla="*/ 197470 w 394940"/>
                <a:gd name="connsiteY2" fmla="*/ 0 h 462006"/>
                <a:gd name="connsiteX3" fmla="*/ 394940 w 394940"/>
                <a:gd name="connsiteY3" fmla="*/ 231003 h 462006"/>
                <a:gd name="connsiteX4" fmla="*/ 197470 w 394940"/>
                <a:gd name="connsiteY4" fmla="*/ 462006 h 462006"/>
                <a:gd name="connsiteX5" fmla="*/ 197470 w 394940"/>
                <a:gd name="connsiteY5" fmla="*/ 369605 h 462006"/>
                <a:gd name="connsiteX6" fmla="*/ 0 w 394940"/>
                <a:gd name="connsiteY6" fmla="*/ 369605 h 462006"/>
                <a:gd name="connsiteX7" fmla="*/ 0 w 394940"/>
                <a:gd name="connsiteY7" fmla="*/ 92401 h 4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4940" h="462006">
                  <a:moveTo>
                    <a:pt x="0" y="92401"/>
                  </a:moveTo>
                  <a:lnTo>
                    <a:pt x="197470" y="92401"/>
                  </a:lnTo>
                  <a:lnTo>
                    <a:pt x="197470" y="0"/>
                  </a:lnTo>
                  <a:lnTo>
                    <a:pt x="394940" y="231003"/>
                  </a:lnTo>
                  <a:lnTo>
                    <a:pt x="197470" y="462006"/>
                  </a:lnTo>
                  <a:lnTo>
                    <a:pt x="197470" y="369605"/>
                  </a:lnTo>
                  <a:lnTo>
                    <a:pt x="0" y="369605"/>
                  </a:lnTo>
                  <a:lnTo>
                    <a:pt x="0" y="9240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2401" rIns="118482" bIns="92401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900" kern="120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7963" y="3046975"/>
              <a:ext cx="2363745" cy="233085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5324524" y="2816581"/>
              <a:ext cx="750349" cy="37001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GNN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: Shape 50">
              <a:extLst>
                <a:ext uri="{FF2B5EF4-FFF2-40B4-BE49-F238E27FC236}">
                  <a16:creationId xmlns:a16="http://schemas.microsoft.com/office/drawing/2014/main" id="{A87B6B08-49B0-4D1A-9946-0A0232FD67A7}"/>
                </a:ext>
              </a:extLst>
            </p:cNvPr>
            <p:cNvSpPr/>
            <p:nvPr/>
          </p:nvSpPr>
          <p:spPr>
            <a:xfrm>
              <a:off x="7009881" y="3848593"/>
              <a:ext cx="458213" cy="727614"/>
            </a:xfrm>
            <a:custGeom>
              <a:avLst/>
              <a:gdLst>
                <a:gd name="connsiteX0" fmla="*/ 0 w 394940"/>
                <a:gd name="connsiteY0" fmla="*/ 92401 h 462006"/>
                <a:gd name="connsiteX1" fmla="*/ 197470 w 394940"/>
                <a:gd name="connsiteY1" fmla="*/ 92401 h 462006"/>
                <a:gd name="connsiteX2" fmla="*/ 197470 w 394940"/>
                <a:gd name="connsiteY2" fmla="*/ 0 h 462006"/>
                <a:gd name="connsiteX3" fmla="*/ 394940 w 394940"/>
                <a:gd name="connsiteY3" fmla="*/ 231003 h 462006"/>
                <a:gd name="connsiteX4" fmla="*/ 197470 w 394940"/>
                <a:gd name="connsiteY4" fmla="*/ 462006 h 462006"/>
                <a:gd name="connsiteX5" fmla="*/ 197470 w 394940"/>
                <a:gd name="connsiteY5" fmla="*/ 369605 h 462006"/>
                <a:gd name="connsiteX6" fmla="*/ 0 w 394940"/>
                <a:gd name="connsiteY6" fmla="*/ 369605 h 462006"/>
                <a:gd name="connsiteX7" fmla="*/ 0 w 394940"/>
                <a:gd name="connsiteY7" fmla="*/ 92401 h 4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4940" h="462006">
                  <a:moveTo>
                    <a:pt x="0" y="92401"/>
                  </a:moveTo>
                  <a:lnTo>
                    <a:pt x="197470" y="92401"/>
                  </a:lnTo>
                  <a:lnTo>
                    <a:pt x="197470" y="0"/>
                  </a:lnTo>
                  <a:lnTo>
                    <a:pt x="394940" y="231003"/>
                  </a:lnTo>
                  <a:lnTo>
                    <a:pt x="197470" y="462006"/>
                  </a:lnTo>
                  <a:lnTo>
                    <a:pt x="197470" y="369605"/>
                  </a:lnTo>
                  <a:lnTo>
                    <a:pt x="0" y="369605"/>
                  </a:lnTo>
                  <a:lnTo>
                    <a:pt x="0" y="9240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2401" rIns="118482" bIns="92401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900" kern="1200"/>
            </a:p>
          </p:txBody>
        </p:sp>
        <p:sp>
          <p:nvSpPr>
            <p:cNvPr id="46" name="Freeform: Shape 47">
              <a:extLst>
                <a:ext uri="{FF2B5EF4-FFF2-40B4-BE49-F238E27FC236}">
                  <a16:creationId xmlns:a16="http://schemas.microsoft.com/office/drawing/2014/main" id="{5B9E9AF9-CC13-4FD6-BFCC-028AA0C4DFD2}"/>
                </a:ext>
              </a:extLst>
            </p:cNvPr>
            <p:cNvSpPr/>
            <p:nvPr/>
          </p:nvSpPr>
          <p:spPr>
            <a:xfrm>
              <a:off x="7697835" y="3720134"/>
              <a:ext cx="2332470" cy="984531"/>
            </a:xfrm>
            <a:custGeom>
              <a:avLst/>
              <a:gdLst>
                <a:gd name="connsiteX0" fmla="*/ 0 w 1241952"/>
                <a:gd name="connsiteY0" fmla="*/ 620976 h 1241952"/>
                <a:gd name="connsiteX1" fmla="*/ 620976 w 1241952"/>
                <a:gd name="connsiteY1" fmla="*/ 0 h 1241952"/>
                <a:gd name="connsiteX2" fmla="*/ 1241952 w 1241952"/>
                <a:gd name="connsiteY2" fmla="*/ 620976 h 1241952"/>
                <a:gd name="connsiteX3" fmla="*/ 620976 w 1241952"/>
                <a:gd name="connsiteY3" fmla="*/ 1241952 h 1241952"/>
                <a:gd name="connsiteX4" fmla="*/ 0 w 1241952"/>
                <a:gd name="connsiteY4" fmla="*/ 620976 h 124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952" h="1241952">
                  <a:moveTo>
                    <a:pt x="0" y="620976"/>
                  </a:moveTo>
                  <a:cubicBezTo>
                    <a:pt x="0" y="278020"/>
                    <a:pt x="278020" y="0"/>
                    <a:pt x="620976" y="0"/>
                  </a:cubicBezTo>
                  <a:cubicBezTo>
                    <a:pt x="963932" y="0"/>
                    <a:pt x="1241952" y="278020"/>
                    <a:pt x="1241952" y="620976"/>
                  </a:cubicBezTo>
                  <a:cubicBezTo>
                    <a:pt x="1241952" y="963932"/>
                    <a:pt x="963932" y="1241952"/>
                    <a:pt x="620976" y="1241952"/>
                  </a:cubicBezTo>
                  <a:cubicBezTo>
                    <a:pt x="278020" y="1241952"/>
                    <a:pt x="0" y="963932"/>
                    <a:pt x="0" y="620976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17440" tIns="217440" rIns="217440" bIns="2174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Estimation of running time of SAT attacks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5925" y="806383"/>
            <a:ext cx="1142662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setup for creating a framework to automatic estimation of running of SAT attacks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79615" y="1615731"/>
            <a:ext cx="10270851" cy="4516273"/>
            <a:chOff x="874805" y="3127292"/>
            <a:chExt cx="10270851" cy="4516273"/>
          </a:xfrm>
        </p:grpSpPr>
        <p:sp>
          <p:nvSpPr>
            <p:cNvPr id="9" name="Chevron 8"/>
            <p:cNvSpPr/>
            <p:nvPr/>
          </p:nvSpPr>
          <p:spPr>
            <a:xfrm>
              <a:off x="874805" y="3127292"/>
              <a:ext cx="2263409" cy="873676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Acquisition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092471" y="3881288"/>
              <a:ext cx="2297234" cy="3762277"/>
            </a:xfrm>
            <a:custGeom>
              <a:avLst/>
              <a:gdLst>
                <a:gd name="connsiteX0" fmla="*/ 0 w 1911323"/>
                <a:gd name="connsiteY0" fmla="*/ 87368 h 873676"/>
                <a:gd name="connsiteX1" fmla="*/ 87368 w 1911323"/>
                <a:gd name="connsiteY1" fmla="*/ 0 h 873676"/>
                <a:gd name="connsiteX2" fmla="*/ 1823955 w 1911323"/>
                <a:gd name="connsiteY2" fmla="*/ 0 h 873676"/>
                <a:gd name="connsiteX3" fmla="*/ 1911323 w 1911323"/>
                <a:gd name="connsiteY3" fmla="*/ 87368 h 873676"/>
                <a:gd name="connsiteX4" fmla="*/ 1911323 w 1911323"/>
                <a:gd name="connsiteY4" fmla="*/ 786308 h 873676"/>
                <a:gd name="connsiteX5" fmla="*/ 1823955 w 1911323"/>
                <a:gd name="connsiteY5" fmla="*/ 873676 h 873676"/>
                <a:gd name="connsiteX6" fmla="*/ 87368 w 1911323"/>
                <a:gd name="connsiteY6" fmla="*/ 873676 h 873676"/>
                <a:gd name="connsiteX7" fmla="*/ 0 w 1911323"/>
                <a:gd name="connsiteY7" fmla="*/ 786308 h 873676"/>
                <a:gd name="connsiteX8" fmla="*/ 0 w 1911323"/>
                <a:gd name="connsiteY8" fmla="*/ 87368 h 87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1323" h="873676">
                  <a:moveTo>
                    <a:pt x="0" y="87368"/>
                  </a:moveTo>
                  <a:cubicBezTo>
                    <a:pt x="0" y="39116"/>
                    <a:pt x="39116" y="0"/>
                    <a:pt x="87368" y="0"/>
                  </a:cubicBezTo>
                  <a:lnTo>
                    <a:pt x="1823955" y="0"/>
                  </a:lnTo>
                  <a:cubicBezTo>
                    <a:pt x="1872207" y="0"/>
                    <a:pt x="1911323" y="39116"/>
                    <a:pt x="1911323" y="87368"/>
                  </a:cubicBezTo>
                  <a:lnTo>
                    <a:pt x="1911323" y="786308"/>
                  </a:lnTo>
                  <a:cubicBezTo>
                    <a:pt x="1911323" y="834560"/>
                    <a:pt x="1872207" y="873676"/>
                    <a:pt x="1823955" y="873676"/>
                  </a:cubicBezTo>
                  <a:lnTo>
                    <a:pt x="87368" y="873676"/>
                  </a:lnTo>
                  <a:cubicBezTo>
                    <a:pt x="39116" y="873676"/>
                    <a:pt x="0" y="834560"/>
                    <a:pt x="0" y="786308"/>
                  </a:cubicBezTo>
                  <a:lnTo>
                    <a:pt x="0" y="87368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1837" tIns="231837" rIns="231837" bIns="231837" numCol="1" spcCol="1270" anchor="ctr" anchorCtr="0">
              <a:noAutofit/>
            </a:bodyPr>
            <a:lstStyle/>
            <a:p>
              <a:pPr marL="285750" lvl="0" indent="-28575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Collecting Circuits</a:t>
              </a:r>
            </a:p>
            <a:p>
              <a:pPr marL="285750" lvl="0" indent="-28575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Applying SAT attacks to the Circuits</a:t>
              </a:r>
            </a:p>
            <a:p>
              <a:pPr marL="285750" lvl="0" indent="-28575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Generating and collecting 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of SAT solvers for each circuit </a:t>
              </a:r>
            </a:p>
          </p:txBody>
        </p:sp>
        <p:sp>
          <p:nvSpPr>
            <p:cNvPr id="11" name="Chevron 10"/>
            <p:cNvSpPr/>
            <p:nvPr/>
          </p:nvSpPr>
          <p:spPr>
            <a:xfrm>
              <a:off x="3460122" y="3127292"/>
              <a:ext cx="2263409" cy="873676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3465231"/>
                <a:satOff val="-15989"/>
                <a:lumOff val="588"/>
                <a:alphaOff val="0"/>
              </a:schemeClr>
            </a:fillRef>
            <a:effectRef idx="0">
              <a:schemeClr val="accent4">
                <a:hueOff val="3465231"/>
                <a:satOff val="-15989"/>
                <a:lumOff val="58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Processing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639372" y="3881287"/>
              <a:ext cx="2297234" cy="3762278"/>
            </a:xfrm>
            <a:custGeom>
              <a:avLst/>
              <a:gdLst>
                <a:gd name="connsiteX0" fmla="*/ 0 w 1911323"/>
                <a:gd name="connsiteY0" fmla="*/ 87368 h 873676"/>
                <a:gd name="connsiteX1" fmla="*/ 87368 w 1911323"/>
                <a:gd name="connsiteY1" fmla="*/ 0 h 873676"/>
                <a:gd name="connsiteX2" fmla="*/ 1823955 w 1911323"/>
                <a:gd name="connsiteY2" fmla="*/ 0 h 873676"/>
                <a:gd name="connsiteX3" fmla="*/ 1911323 w 1911323"/>
                <a:gd name="connsiteY3" fmla="*/ 87368 h 873676"/>
                <a:gd name="connsiteX4" fmla="*/ 1911323 w 1911323"/>
                <a:gd name="connsiteY4" fmla="*/ 786308 h 873676"/>
                <a:gd name="connsiteX5" fmla="*/ 1823955 w 1911323"/>
                <a:gd name="connsiteY5" fmla="*/ 873676 h 873676"/>
                <a:gd name="connsiteX6" fmla="*/ 87368 w 1911323"/>
                <a:gd name="connsiteY6" fmla="*/ 873676 h 873676"/>
                <a:gd name="connsiteX7" fmla="*/ 0 w 1911323"/>
                <a:gd name="connsiteY7" fmla="*/ 786308 h 873676"/>
                <a:gd name="connsiteX8" fmla="*/ 0 w 1911323"/>
                <a:gd name="connsiteY8" fmla="*/ 87368 h 87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1323" h="873676">
                  <a:moveTo>
                    <a:pt x="0" y="87368"/>
                  </a:moveTo>
                  <a:cubicBezTo>
                    <a:pt x="0" y="39116"/>
                    <a:pt x="39116" y="0"/>
                    <a:pt x="87368" y="0"/>
                  </a:cubicBezTo>
                  <a:lnTo>
                    <a:pt x="1823955" y="0"/>
                  </a:lnTo>
                  <a:cubicBezTo>
                    <a:pt x="1872207" y="0"/>
                    <a:pt x="1911323" y="39116"/>
                    <a:pt x="1911323" y="87368"/>
                  </a:cubicBezTo>
                  <a:lnTo>
                    <a:pt x="1911323" y="786308"/>
                  </a:lnTo>
                  <a:cubicBezTo>
                    <a:pt x="1911323" y="834560"/>
                    <a:pt x="1872207" y="873676"/>
                    <a:pt x="1823955" y="873676"/>
                  </a:cubicBezTo>
                  <a:lnTo>
                    <a:pt x="87368" y="873676"/>
                  </a:lnTo>
                  <a:cubicBezTo>
                    <a:pt x="39116" y="873676"/>
                    <a:pt x="0" y="834560"/>
                    <a:pt x="0" y="786308"/>
                  </a:cubicBezTo>
                  <a:lnTo>
                    <a:pt x="0" y="87368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3465231"/>
                <a:satOff val="-15989"/>
                <a:lumOff val="58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1837" tIns="231837" rIns="231837" bIns="231837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0" indent="-28575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 graph representation of each circuit</a:t>
              </a:r>
            </a:p>
            <a:p>
              <a:pPr marL="285750" lvl="0" indent="-28575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design of each element of each circuit</a:t>
              </a:r>
            </a:p>
            <a:p>
              <a:pPr marL="285750" indent="-28575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Collecting the 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 (Graphs and Features)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outputs (Running time of SAT solvers)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implementing machine learning 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framework</a:t>
              </a:r>
            </a:p>
            <a:p>
              <a:pPr marL="285750" lvl="0" indent="-28575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hevron 12"/>
            <p:cNvSpPr/>
            <p:nvPr/>
          </p:nvSpPr>
          <p:spPr>
            <a:xfrm>
              <a:off x="6045439" y="3127292"/>
              <a:ext cx="2263409" cy="873676"/>
            </a:xfrm>
            <a:prstGeom prst="chevron">
              <a:avLst>
                <a:gd name="adj" fmla="val 40000"/>
              </a:avLst>
            </a:prstGeom>
            <a:blipFill rotWithShape="0">
              <a:blip r:embed="rId4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6930461"/>
                <a:satOff val="-31979"/>
                <a:lumOff val="117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63105" y="3881288"/>
              <a:ext cx="2297234" cy="3762277"/>
            </a:xfrm>
            <a:custGeom>
              <a:avLst/>
              <a:gdLst>
                <a:gd name="connsiteX0" fmla="*/ 0 w 1911323"/>
                <a:gd name="connsiteY0" fmla="*/ 87368 h 873676"/>
                <a:gd name="connsiteX1" fmla="*/ 87368 w 1911323"/>
                <a:gd name="connsiteY1" fmla="*/ 0 h 873676"/>
                <a:gd name="connsiteX2" fmla="*/ 1823955 w 1911323"/>
                <a:gd name="connsiteY2" fmla="*/ 0 h 873676"/>
                <a:gd name="connsiteX3" fmla="*/ 1911323 w 1911323"/>
                <a:gd name="connsiteY3" fmla="*/ 87368 h 873676"/>
                <a:gd name="connsiteX4" fmla="*/ 1911323 w 1911323"/>
                <a:gd name="connsiteY4" fmla="*/ 786308 h 873676"/>
                <a:gd name="connsiteX5" fmla="*/ 1823955 w 1911323"/>
                <a:gd name="connsiteY5" fmla="*/ 873676 h 873676"/>
                <a:gd name="connsiteX6" fmla="*/ 87368 w 1911323"/>
                <a:gd name="connsiteY6" fmla="*/ 873676 h 873676"/>
                <a:gd name="connsiteX7" fmla="*/ 0 w 1911323"/>
                <a:gd name="connsiteY7" fmla="*/ 786308 h 873676"/>
                <a:gd name="connsiteX8" fmla="*/ 0 w 1911323"/>
                <a:gd name="connsiteY8" fmla="*/ 87368 h 87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1323" h="873676">
                  <a:moveTo>
                    <a:pt x="0" y="87368"/>
                  </a:moveTo>
                  <a:cubicBezTo>
                    <a:pt x="0" y="39116"/>
                    <a:pt x="39116" y="0"/>
                    <a:pt x="87368" y="0"/>
                  </a:cubicBezTo>
                  <a:lnTo>
                    <a:pt x="1823955" y="0"/>
                  </a:lnTo>
                  <a:cubicBezTo>
                    <a:pt x="1872207" y="0"/>
                    <a:pt x="1911323" y="39116"/>
                    <a:pt x="1911323" y="87368"/>
                  </a:cubicBezTo>
                  <a:lnTo>
                    <a:pt x="1911323" y="786308"/>
                  </a:lnTo>
                  <a:cubicBezTo>
                    <a:pt x="1911323" y="834560"/>
                    <a:pt x="1872207" y="873676"/>
                    <a:pt x="1823955" y="873676"/>
                  </a:cubicBezTo>
                  <a:lnTo>
                    <a:pt x="87368" y="873676"/>
                  </a:lnTo>
                  <a:cubicBezTo>
                    <a:pt x="39116" y="873676"/>
                    <a:pt x="0" y="834560"/>
                    <a:pt x="0" y="786308"/>
                  </a:cubicBezTo>
                  <a:lnTo>
                    <a:pt x="0" y="87368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6930461"/>
                <a:satOff val="-31979"/>
                <a:lumOff val="1177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1837" tIns="231837" rIns="231837" bIns="231837" numCol="1" spcCol="1270" anchor="ctr" anchorCtr="0">
              <a:noAutofit/>
            </a:bodyPr>
            <a:lstStyle/>
            <a:p>
              <a:pPr marL="285750" lvl="0" indent="-28575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the learning framework to predict the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time of SAT solvers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marL="285750" lvl="0" indent="-28575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 and validating the framework </a:t>
              </a:r>
            </a:p>
            <a:p>
              <a:pPr marL="285750" lvl="0" indent="-28575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Fine-tuning 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8630756" y="3127292"/>
              <a:ext cx="2263409" cy="873676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Deployment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8848422" y="3881288"/>
              <a:ext cx="2297234" cy="3740770"/>
            </a:xfrm>
            <a:custGeom>
              <a:avLst/>
              <a:gdLst>
                <a:gd name="connsiteX0" fmla="*/ 0 w 1911323"/>
                <a:gd name="connsiteY0" fmla="*/ 87368 h 873676"/>
                <a:gd name="connsiteX1" fmla="*/ 87368 w 1911323"/>
                <a:gd name="connsiteY1" fmla="*/ 0 h 873676"/>
                <a:gd name="connsiteX2" fmla="*/ 1823955 w 1911323"/>
                <a:gd name="connsiteY2" fmla="*/ 0 h 873676"/>
                <a:gd name="connsiteX3" fmla="*/ 1911323 w 1911323"/>
                <a:gd name="connsiteY3" fmla="*/ 87368 h 873676"/>
                <a:gd name="connsiteX4" fmla="*/ 1911323 w 1911323"/>
                <a:gd name="connsiteY4" fmla="*/ 786308 h 873676"/>
                <a:gd name="connsiteX5" fmla="*/ 1823955 w 1911323"/>
                <a:gd name="connsiteY5" fmla="*/ 873676 h 873676"/>
                <a:gd name="connsiteX6" fmla="*/ 87368 w 1911323"/>
                <a:gd name="connsiteY6" fmla="*/ 873676 h 873676"/>
                <a:gd name="connsiteX7" fmla="*/ 0 w 1911323"/>
                <a:gd name="connsiteY7" fmla="*/ 786308 h 873676"/>
                <a:gd name="connsiteX8" fmla="*/ 0 w 1911323"/>
                <a:gd name="connsiteY8" fmla="*/ 87368 h 87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1323" h="873676">
                  <a:moveTo>
                    <a:pt x="0" y="87368"/>
                  </a:moveTo>
                  <a:cubicBezTo>
                    <a:pt x="0" y="39116"/>
                    <a:pt x="39116" y="0"/>
                    <a:pt x="87368" y="0"/>
                  </a:cubicBezTo>
                  <a:lnTo>
                    <a:pt x="1823955" y="0"/>
                  </a:lnTo>
                  <a:cubicBezTo>
                    <a:pt x="1872207" y="0"/>
                    <a:pt x="1911323" y="39116"/>
                    <a:pt x="1911323" y="87368"/>
                  </a:cubicBezTo>
                  <a:lnTo>
                    <a:pt x="1911323" y="786308"/>
                  </a:lnTo>
                  <a:cubicBezTo>
                    <a:pt x="1911323" y="834560"/>
                    <a:pt x="1872207" y="873676"/>
                    <a:pt x="1823955" y="873676"/>
                  </a:cubicBezTo>
                  <a:lnTo>
                    <a:pt x="87368" y="873676"/>
                  </a:lnTo>
                  <a:cubicBezTo>
                    <a:pt x="39116" y="873676"/>
                    <a:pt x="0" y="834560"/>
                    <a:pt x="0" y="786308"/>
                  </a:cubicBezTo>
                  <a:lnTo>
                    <a:pt x="0" y="87368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10395692"/>
                <a:satOff val="-47968"/>
                <a:lumOff val="176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1837" tIns="231837" rIns="231837" bIns="231837" numCol="1" spcCol="1270" anchor="ctr" anchorCtr="0">
              <a:noAutofit/>
            </a:bodyPr>
            <a:lstStyle/>
            <a:p>
              <a:pPr marL="285750" lvl="0" indent="-28575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Applying a circuit to the trained model with graph structure and features of nodes to estimate the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time of 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 attacks  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6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/>
        </p:nvSpPr>
        <p:spPr bwMode="auto">
          <a:xfrm>
            <a:off x="0" y="0"/>
            <a:ext cx="12191999" cy="687161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5" name="Rectangle 4"/>
          <p:cNvSpPr/>
          <p:nvPr/>
        </p:nvSpPr>
        <p:spPr>
          <a:xfrm>
            <a:off x="3458171" y="2881807"/>
            <a:ext cx="527567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Related Works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05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21940"/>
              </p:ext>
            </p:extLst>
          </p:nvPr>
        </p:nvGraphicFramePr>
        <p:xfrm>
          <a:off x="1012607" y="2255282"/>
          <a:ext cx="10166786" cy="225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332">
                  <a:extLst>
                    <a:ext uri="{9D8B030D-6E8A-4147-A177-3AD203B41FA5}">
                      <a16:colId xmlns:a16="http://schemas.microsoft.com/office/drawing/2014/main" val="2902624385"/>
                    </a:ext>
                  </a:extLst>
                </a:gridCol>
                <a:gridCol w="1930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1193">
                  <a:extLst>
                    <a:ext uri="{9D8B030D-6E8A-4147-A177-3AD203B41FA5}">
                      <a16:colId xmlns:a16="http://schemas.microsoft.com/office/drawing/2014/main" val="3455578389"/>
                    </a:ext>
                  </a:extLst>
                </a:gridCol>
              </a:tblGrid>
              <a:tr h="6135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Method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 et al.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(2020)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concatenation of graph convolutional network and neural network called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ICNet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Obtained by running SAT algorithm on real-world ISCAS-85 benchmark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graph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neural network called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CNF-NET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which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leverages the conjunctive normal form (CNF)-based bipartite graph and Restricted Boltzmann Machine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Obtained by running SAT algorithm on real-world ISCAS-85 benchmark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97525" y="959752"/>
            <a:ext cx="7679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Literate Review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Circuit De-obfuscation Runtime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5162" y="5148582"/>
            <a:ext cx="116520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	Chen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Zhiqian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"Estimating the circuit de-obfuscation runtime based on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learning." 2020 Design, Automation &amp; Test 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Europe 	Conference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Exhibition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(DATE). IEEE, 2020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	SEPIANN: Security Evaluation Platform for SAT-Hardness using Intelligent Artificial Neural Net, Under publish</a:t>
            </a:r>
          </a:p>
        </p:txBody>
      </p:sp>
    </p:spTree>
    <p:extLst>
      <p:ext uri="{BB962C8B-B14F-4D97-AF65-F5344CB8AC3E}">
        <p14:creationId xmlns:p14="http://schemas.microsoft.com/office/powerpoint/2010/main" val="10325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525" y="959752"/>
            <a:ext cx="7679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Literate Review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Circuit De-obfuscation Runtime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4011" y="4232366"/>
            <a:ext cx="7831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 in Estimating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de-obfuscation runtime based on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[1]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38" y="1847637"/>
            <a:ext cx="10601111" cy="238472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85162" y="5587277"/>
            <a:ext cx="116520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	Chen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Zhiqian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"Estimating the circuit de-obfuscation runtime based on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learning." 2020 Design, Automation &amp; Test 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Europe 	Conference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Exhibition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(DATE). IEEE, 2020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11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525" y="959752"/>
            <a:ext cx="7679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Literate Review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Circuit De-obfuscation Runtime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84727" y="5096082"/>
            <a:ext cx="7022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framework in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SEPIANN: Security Evaluation Platform for SAT-Hardness using Intelligent Artificial Neural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 [2]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5162" y="5857718"/>
            <a:ext cx="116520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	SEPIANN: Security Evaluation Platform for SAT-Hardness using Intelligent Artificial Neural Net, Under publish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864" y="1382649"/>
            <a:ext cx="6588663" cy="371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525" y="959752"/>
            <a:ext cx="7679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Literate Review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Circuit De-obfuscation Runtime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51" y="1476022"/>
            <a:ext cx="4774495" cy="35808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295508" y="4989821"/>
            <a:ext cx="7831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sample result of the proposed method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in[1]. Pink dot are real values, blue lines are the predictions. x-axis is data index in testing data while y-axis is runtime value in log scale.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5162" y="5693605"/>
            <a:ext cx="116520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	Chen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Zhiqian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"Estimating the circuit de-obfuscation runtime based on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learning." 2020 Design, Automation &amp; Test 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Europe 	Conference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Exhibition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(DATE). IEEE, 2020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91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525" y="959752"/>
            <a:ext cx="7679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Literate Review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Circuit De-obfuscation Runtime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5167" y="5150492"/>
            <a:ext cx="92520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sample result of the proposed method in[2]. x-axis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data index in testing data while y-axis is runtime value in log scale.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5162" y="5835855"/>
            <a:ext cx="116520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	SEPIANN: Security Evaluation Platform for SAT-Hardness using Intelligent Artificial Neural Net, Under publish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22" y="1386786"/>
            <a:ext cx="5956749" cy="36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/>
        </p:nvSpPr>
        <p:spPr bwMode="auto">
          <a:xfrm>
            <a:off x="0" y="0"/>
            <a:ext cx="12191999" cy="687161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5" name="Rectangle 4"/>
          <p:cNvSpPr/>
          <p:nvPr/>
        </p:nvSpPr>
        <p:spPr>
          <a:xfrm>
            <a:off x="4162633" y="2881807"/>
            <a:ext cx="386676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Discussion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5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525" y="959752"/>
            <a:ext cx="7679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about Estimating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De-obfuscation Runtime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B7DE69-7FDC-4664-B4D1-37FE9D1C2830}"/>
              </a:ext>
            </a:extLst>
          </p:cNvPr>
          <p:cNvGrpSpPr/>
          <p:nvPr/>
        </p:nvGrpSpPr>
        <p:grpSpPr>
          <a:xfrm>
            <a:off x="497525" y="2118747"/>
            <a:ext cx="6527800" cy="2944642"/>
            <a:chOff x="7116491" y="3557245"/>
            <a:chExt cx="4237309" cy="2132315"/>
          </a:xfrm>
        </p:grpSpPr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B467BC86-8F75-4B3E-B843-9AE02E8BE0DF}"/>
                </a:ext>
              </a:extLst>
            </p:cNvPr>
            <p:cNvSpPr/>
            <p:nvPr/>
          </p:nvSpPr>
          <p:spPr>
            <a:xfrm>
              <a:off x="7116491" y="3557246"/>
              <a:ext cx="2118655" cy="1665015"/>
            </a:xfrm>
            <a:custGeom>
              <a:avLst/>
              <a:gdLst>
                <a:gd name="connsiteX0" fmla="*/ 0 w 1224927"/>
                <a:gd name="connsiteY0" fmla="*/ 0 h 2118654"/>
                <a:gd name="connsiteX1" fmla="*/ 1020768 w 1224927"/>
                <a:gd name="connsiteY1" fmla="*/ 0 h 2118654"/>
                <a:gd name="connsiteX2" fmla="*/ 1224927 w 1224927"/>
                <a:gd name="connsiteY2" fmla="*/ 204159 h 2118654"/>
                <a:gd name="connsiteX3" fmla="*/ 1224927 w 1224927"/>
                <a:gd name="connsiteY3" fmla="*/ 2118654 h 2118654"/>
                <a:gd name="connsiteX4" fmla="*/ 0 w 1224927"/>
                <a:gd name="connsiteY4" fmla="*/ 2118654 h 2118654"/>
                <a:gd name="connsiteX5" fmla="*/ 0 w 1224927"/>
                <a:gd name="connsiteY5" fmla="*/ 0 h 211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4927" h="2118654">
                  <a:moveTo>
                    <a:pt x="0" y="2118653"/>
                  </a:moveTo>
                  <a:lnTo>
                    <a:pt x="0" y="353117"/>
                  </a:lnTo>
                  <a:cubicBezTo>
                    <a:pt x="0" y="158096"/>
                    <a:pt x="52847" y="1"/>
                    <a:pt x="118037" y="1"/>
                  </a:cubicBezTo>
                  <a:lnTo>
                    <a:pt x="1224927" y="1"/>
                  </a:lnTo>
                  <a:lnTo>
                    <a:pt x="1224927" y="2118653"/>
                  </a:lnTo>
                  <a:lnTo>
                    <a:pt x="0" y="21186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5" tIns="156464" rIns="156464" bIns="462697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 attacks currently could obfuscate different circuits</a:t>
              </a:r>
              <a:endParaRPr lang="en-US" sz="16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8DAB6516-5A1B-4B18-9C9B-B0915C2A7C9A}"/>
                </a:ext>
              </a:extLst>
            </p:cNvPr>
            <p:cNvSpPr/>
            <p:nvPr/>
          </p:nvSpPr>
          <p:spPr>
            <a:xfrm>
              <a:off x="9235146" y="3557245"/>
              <a:ext cx="2118654" cy="1665015"/>
            </a:xfrm>
            <a:custGeom>
              <a:avLst/>
              <a:gdLst>
                <a:gd name="connsiteX0" fmla="*/ 0 w 2118654"/>
                <a:gd name="connsiteY0" fmla="*/ 0 h 1224927"/>
                <a:gd name="connsiteX1" fmla="*/ 1914495 w 2118654"/>
                <a:gd name="connsiteY1" fmla="*/ 0 h 1224927"/>
                <a:gd name="connsiteX2" fmla="*/ 2118654 w 2118654"/>
                <a:gd name="connsiteY2" fmla="*/ 204159 h 1224927"/>
                <a:gd name="connsiteX3" fmla="*/ 2118654 w 2118654"/>
                <a:gd name="connsiteY3" fmla="*/ 1224927 h 1224927"/>
                <a:gd name="connsiteX4" fmla="*/ 0 w 2118654"/>
                <a:gd name="connsiteY4" fmla="*/ 1224927 h 1224927"/>
                <a:gd name="connsiteX5" fmla="*/ 0 w 2118654"/>
                <a:gd name="connsiteY5" fmla="*/ 0 h 12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8654" h="1224927">
                  <a:moveTo>
                    <a:pt x="0" y="0"/>
                  </a:moveTo>
                  <a:lnTo>
                    <a:pt x="1914495" y="0"/>
                  </a:lnTo>
                  <a:cubicBezTo>
                    <a:pt x="2027249" y="0"/>
                    <a:pt x="2118654" y="91405"/>
                    <a:pt x="2118654" y="204159"/>
                  </a:cubicBezTo>
                  <a:lnTo>
                    <a:pt x="2118654" y="1224927"/>
                  </a:lnTo>
                  <a:lnTo>
                    <a:pt x="0" y="122492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451115"/>
                <a:satOff val="-3409"/>
                <a:lumOff val="-1307"/>
                <a:alphaOff val="0"/>
              </a:schemeClr>
            </a:fillRef>
            <a:effectRef idx="0">
              <a:schemeClr val="accent5">
                <a:hueOff val="-2451115"/>
                <a:satOff val="-3409"/>
                <a:lumOff val="-13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462696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issue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highly underexplored because of its significant challenges</a:t>
              </a:r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827A7A81-AA87-4470-8553-06DDA48F9603}"/>
                </a:ext>
              </a:extLst>
            </p:cNvPr>
            <p:cNvSpPr/>
            <p:nvPr/>
          </p:nvSpPr>
          <p:spPr>
            <a:xfrm>
              <a:off x="8475392" y="4754960"/>
              <a:ext cx="1519507" cy="934600"/>
            </a:xfrm>
            <a:custGeom>
              <a:avLst/>
              <a:gdLst>
                <a:gd name="connsiteX0" fmla="*/ 0 w 1519507"/>
                <a:gd name="connsiteY0" fmla="*/ 155770 h 934600"/>
                <a:gd name="connsiteX1" fmla="*/ 155770 w 1519507"/>
                <a:gd name="connsiteY1" fmla="*/ 0 h 934600"/>
                <a:gd name="connsiteX2" fmla="*/ 1363737 w 1519507"/>
                <a:gd name="connsiteY2" fmla="*/ 0 h 934600"/>
                <a:gd name="connsiteX3" fmla="*/ 1519507 w 1519507"/>
                <a:gd name="connsiteY3" fmla="*/ 155770 h 934600"/>
                <a:gd name="connsiteX4" fmla="*/ 1519507 w 1519507"/>
                <a:gd name="connsiteY4" fmla="*/ 778830 h 934600"/>
                <a:gd name="connsiteX5" fmla="*/ 1363737 w 1519507"/>
                <a:gd name="connsiteY5" fmla="*/ 934600 h 934600"/>
                <a:gd name="connsiteX6" fmla="*/ 155770 w 1519507"/>
                <a:gd name="connsiteY6" fmla="*/ 934600 h 934600"/>
                <a:gd name="connsiteX7" fmla="*/ 0 w 1519507"/>
                <a:gd name="connsiteY7" fmla="*/ 778830 h 934600"/>
                <a:gd name="connsiteX8" fmla="*/ 0 w 1519507"/>
                <a:gd name="connsiteY8" fmla="*/ 155770 h 93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9507" h="934600">
                  <a:moveTo>
                    <a:pt x="0" y="155770"/>
                  </a:moveTo>
                  <a:cubicBezTo>
                    <a:pt x="0" y="69741"/>
                    <a:pt x="69741" y="0"/>
                    <a:pt x="155770" y="0"/>
                  </a:cubicBezTo>
                  <a:lnTo>
                    <a:pt x="1363737" y="0"/>
                  </a:lnTo>
                  <a:cubicBezTo>
                    <a:pt x="1449766" y="0"/>
                    <a:pt x="1519507" y="69741"/>
                    <a:pt x="1519507" y="155770"/>
                  </a:cubicBezTo>
                  <a:lnTo>
                    <a:pt x="1519507" y="778830"/>
                  </a:lnTo>
                  <a:cubicBezTo>
                    <a:pt x="1519507" y="864859"/>
                    <a:pt x="1449766" y="934600"/>
                    <a:pt x="1363737" y="934600"/>
                  </a:cubicBezTo>
                  <a:lnTo>
                    <a:pt x="155770" y="934600"/>
                  </a:lnTo>
                  <a:cubicBezTo>
                    <a:pt x="69741" y="934600"/>
                    <a:pt x="0" y="864859"/>
                    <a:pt x="0" y="778830"/>
                  </a:cubicBezTo>
                  <a:lnTo>
                    <a:pt x="0" y="15577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203" tIns="114203" rIns="114203" bIns="1142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Reasons for </a:t>
              </a:r>
              <a:r>
                <a:rPr lang="en-US" sz="16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improving the </a:t>
              </a:r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estimating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circuit de-obfuscation runtime</a:t>
              </a:r>
              <a:endParaRPr lang="en-US" sz="16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ight Arrow 2">
            <a:extLst>
              <a:ext uri="{FF2B5EF4-FFF2-40B4-BE49-F238E27FC236}">
                <a16:creationId xmlns:a16="http://schemas.microsoft.com/office/drawing/2014/main" id="{C4CB5E88-C53D-42FE-9BBD-2C629B7CB6C7}"/>
              </a:ext>
            </a:extLst>
          </p:cNvPr>
          <p:cNvSpPr/>
          <p:nvPr/>
        </p:nvSpPr>
        <p:spPr>
          <a:xfrm>
            <a:off x="7300462" y="3174934"/>
            <a:ext cx="876886" cy="105172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9">
            <a:extLst>
              <a:ext uri="{FF2B5EF4-FFF2-40B4-BE49-F238E27FC236}">
                <a16:creationId xmlns:a16="http://schemas.microsoft.com/office/drawing/2014/main" id="{8F50512E-0003-412C-B862-450873BD34C7}"/>
              </a:ext>
            </a:extLst>
          </p:cNvPr>
          <p:cNvSpPr/>
          <p:nvPr/>
        </p:nvSpPr>
        <p:spPr>
          <a:xfrm>
            <a:off x="8452485" y="2894246"/>
            <a:ext cx="2474781" cy="161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Necessity of </a:t>
            </a:r>
            <a:r>
              <a:rPr 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</a:t>
            </a:r>
            <a:r>
              <a:rPr lang="en-US" sz="1800" b="1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de-obfuscation runtime</a:t>
            </a:r>
          </a:p>
        </p:txBody>
      </p:sp>
    </p:spTree>
    <p:extLst>
      <p:ext uri="{BB962C8B-B14F-4D97-AF65-F5344CB8AC3E}">
        <p14:creationId xmlns:p14="http://schemas.microsoft.com/office/powerpoint/2010/main" val="24894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/>
        </p:nvSpPr>
        <p:spPr bwMode="auto">
          <a:xfrm>
            <a:off x="0" y="6260634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497526" y="867272"/>
            <a:ext cx="120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7526" y="1385612"/>
            <a:ext cx="349390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Questions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84077" y="1379746"/>
            <a:ext cx="7010397" cy="4471882"/>
            <a:chOff x="5080002" y="879992"/>
            <a:chExt cx="7010397" cy="4471882"/>
          </a:xfrm>
        </p:grpSpPr>
        <p:grpSp>
          <p:nvGrpSpPr>
            <p:cNvPr id="47" name="Group 46"/>
            <p:cNvGrpSpPr/>
            <p:nvPr/>
          </p:nvGrpSpPr>
          <p:grpSpPr>
            <a:xfrm>
              <a:off x="5080002" y="879992"/>
              <a:ext cx="7010397" cy="1139538"/>
              <a:chOff x="5080002" y="498992"/>
              <a:chExt cx="7010397" cy="1139538"/>
            </a:xfrm>
          </p:grpSpPr>
          <p:sp>
            <p:nvSpPr>
              <p:cNvPr id="48" name="Freeform 47"/>
              <p:cNvSpPr/>
              <p:nvPr/>
            </p:nvSpPr>
            <p:spPr>
              <a:xfrm>
                <a:off x="5080002" y="498993"/>
                <a:ext cx="1303659" cy="1139537"/>
              </a:xfrm>
              <a:custGeom>
                <a:avLst/>
                <a:gdLst>
                  <a:gd name="connsiteX0" fmla="*/ 0 w 906964"/>
                  <a:gd name="connsiteY0" fmla="*/ 0 h 634875"/>
                  <a:gd name="connsiteX1" fmla="*/ 589527 w 906964"/>
                  <a:gd name="connsiteY1" fmla="*/ 0 h 634875"/>
                  <a:gd name="connsiteX2" fmla="*/ 906964 w 906964"/>
                  <a:gd name="connsiteY2" fmla="*/ 317438 h 634875"/>
                  <a:gd name="connsiteX3" fmla="*/ 589527 w 906964"/>
                  <a:gd name="connsiteY3" fmla="*/ 634875 h 634875"/>
                  <a:gd name="connsiteX4" fmla="*/ 0 w 906964"/>
                  <a:gd name="connsiteY4" fmla="*/ 634875 h 634875"/>
                  <a:gd name="connsiteX5" fmla="*/ 317438 w 906964"/>
                  <a:gd name="connsiteY5" fmla="*/ 317438 h 634875"/>
                  <a:gd name="connsiteX6" fmla="*/ 0 w 906964"/>
                  <a:gd name="connsiteY6" fmla="*/ 0 h 63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6964" h="634875">
                    <a:moveTo>
                      <a:pt x="906963" y="0"/>
                    </a:moveTo>
                    <a:lnTo>
                      <a:pt x="906963" y="412669"/>
                    </a:lnTo>
                    <a:lnTo>
                      <a:pt x="453481" y="634875"/>
                    </a:lnTo>
                    <a:lnTo>
                      <a:pt x="1" y="412669"/>
                    </a:lnTo>
                    <a:lnTo>
                      <a:pt x="1" y="0"/>
                    </a:lnTo>
                    <a:lnTo>
                      <a:pt x="453481" y="222207"/>
                    </a:lnTo>
                    <a:lnTo>
                      <a:pt x="906963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1" tIns="326329" rIns="8890" bIns="326327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500" b="1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6383662" y="498992"/>
                <a:ext cx="5706737" cy="735448"/>
              </a:xfrm>
              <a:custGeom>
                <a:avLst/>
                <a:gdLst>
                  <a:gd name="connsiteX0" fmla="*/ 98308 w 589837"/>
                  <a:gd name="connsiteY0" fmla="*/ 0 h 5461124"/>
                  <a:gd name="connsiteX1" fmla="*/ 491529 w 589837"/>
                  <a:gd name="connsiteY1" fmla="*/ 0 h 5461124"/>
                  <a:gd name="connsiteX2" fmla="*/ 589837 w 589837"/>
                  <a:gd name="connsiteY2" fmla="*/ 98308 h 5461124"/>
                  <a:gd name="connsiteX3" fmla="*/ 589837 w 589837"/>
                  <a:gd name="connsiteY3" fmla="*/ 5461124 h 5461124"/>
                  <a:gd name="connsiteX4" fmla="*/ 589837 w 589837"/>
                  <a:gd name="connsiteY4" fmla="*/ 5461124 h 5461124"/>
                  <a:gd name="connsiteX5" fmla="*/ 0 w 589837"/>
                  <a:gd name="connsiteY5" fmla="*/ 5461124 h 5461124"/>
                  <a:gd name="connsiteX6" fmla="*/ 0 w 589837"/>
                  <a:gd name="connsiteY6" fmla="*/ 5461124 h 5461124"/>
                  <a:gd name="connsiteX7" fmla="*/ 0 w 589837"/>
                  <a:gd name="connsiteY7" fmla="*/ 98308 h 5461124"/>
                  <a:gd name="connsiteX8" fmla="*/ 98308 w 589837"/>
                  <a:gd name="connsiteY8" fmla="*/ 0 h 546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9837" h="5461124">
                    <a:moveTo>
                      <a:pt x="589837" y="910207"/>
                    </a:moveTo>
                    <a:lnTo>
                      <a:pt x="589837" y="4550917"/>
                    </a:lnTo>
                    <a:cubicBezTo>
                      <a:pt x="589837" y="5053608"/>
                      <a:pt x="585083" y="5461119"/>
                      <a:pt x="579219" y="5461119"/>
                    </a:cubicBezTo>
                    <a:lnTo>
                      <a:pt x="0" y="5461119"/>
                    </a:lnTo>
                    <a:lnTo>
                      <a:pt x="0" y="546111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579219" y="5"/>
                    </a:lnTo>
                    <a:cubicBezTo>
                      <a:pt x="585083" y="5"/>
                      <a:pt x="589837" y="407516"/>
                      <a:pt x="589837" y="910207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3793" tIns="38953" rIns="38953" bIns="38954" numCol="1" spcCol="1270" anchor="ctr" anchorCtr="0">
                <a:noAutofit/>
              </a:bodyPr>
              <a:lstStyle/>
              <a:p>
                <a:pPr marL="0" lvl="1" algn="ctr" defTabSz="711200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 of circuit obfuscation and de-obfuscation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080002" y="1719658"/>
              <a:ext cx="7010397" cy="1139538"/>
              <a:chOff x="5080002" y="1413393"/>
              <a:chExt cx="7010397" cy="113953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5080002" y="1413394"/>
                <a:ext cx="1303659" cy="1139537"/>
              </a:xfrm>
              <a:custGeom>
                <a:avLst/>
                <a:gdLst>
                  <a:gd name="connsiteX0" fmla="*/ 0 w 906964"/>
                  <a:gd name="connsiteY0" fmla="*/ 0 h 634875"/>
                  <a:gd name="connsiteX1" fmla="*/ 589527 w 906964"/>
                  <a:gd name="connsiteY1" fmla="*/ 0 h 634875"/>
                  <a:gd name="connsiteX2" fmla="*/ 906964 w 906964"/>
                  <a:gd name="connsiteY2" fmla="*/ 317438 h 634875"/>
                  <a:gd name="connsiteX3" fmla="*/ 589527 w 906964"/>
                  <a:gd name="connsiteY3" fmla="*/ 634875 h 634875"/>
                  <a:gd name="connsiteX4" fmla="*/ 0 w 906964"/>
                  <a:gd name="connsiteY4" fmla="*/ 634875 h 634875"/>
                  <a:gd name="connsiteX5" fmla="*/ 317438 w 906964"/>
                  <a:gd name="connsiteY5" fmla="*/ 317438 h 634875"/>
                  <a:gd name="connsiteX6" fmla="*/ 0 w 906964"/>
                  <a:gd name="connsiteY6" fmla="*/ 0 h 63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6964" h="634875">
                    <a:moveTo>
                      <a:pt x="906963" y="0"/>
                    </a:moveTo>
                    <a:lnTo>
                      <a:pt x="906963" y="412669"/>
                    </a:lnTo>
                    <a:lnTo>
                      <a:pt x="453481" y="634875"/>
                    </a:lnTo>
                    <a:lnTo>
                      <a:pt x="1" y="412669"/>
                    </a:lnTo>
                    <a:lnTo>
                      <a:pt x="1" y="0"/>
                    </a:lnTo>
                    <a:lnTo>
                      <a:pt x="453481" y="222207"/>
                    </a:lnTo>
                    <a:lnTo>
                      <a:pt x="906963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1" tIns="326329" rIns="8890" bIns="326327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500" b="1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Statement</a:t>
                </a:r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6383662" y="1413393"/>
                <a:ext cx="5706737" cy="735448"/>
              </a:xfrm>
              <a:custGeom>
                <a:avLst/>
                <a:gdLst>
                  <a:gd name="connsiteX0" fmla="*/ 98308 w 589837"/>
                  <a:gd name="connsiteY0" fmla="*/ 0 h 5461124"/>
                  <a:gd name="connsiteX1" fmla="*/ 491529 w 589837"/>
                  <a:gd name="connsiteY1" fmla="*/ 0 h 5461124"/>
                  <a:gd name="connsiteX2" fmla="*/ 589837 w 589837"/>
                  <a:gd name="connsiteY2" fmla="*/ 98308 h 5461124"/>
                  <a:gd name="connsiteX3" fmla="*/ 589837 w 589837"/>
                  <a:gd name="connsiteY3" fmla="*/ 5461124 h 5461124"/>
                  <a:gd name="connsiteX4" fmla="*/ 589837 w 589837"/>
                  <a:gd name="connsiteY4" fmla="*/ 5461124 h 5461124"/>
                  <a:gd name="connsiteX5" fmla="*/ 0 w 589837"/>
                  <a:gd name="connsiteY5" fmla="*/ 5461124 h 5461124"/>
                  <a:gd name="connsiteX6" fmla="*/ 0 w 589837"/>
                  <a:gd name="connsiteY6" fmla="*/ 5461124 h 5461124"/>
                  <a:gd name="connsiteX7" fmla="*/ 0 w 589837"/>
                  <a:gd name="connsiteY7" fmla="*/ 98308 h 5461124"/>
                  <a:gd name="connsiteX8" fmla="*/ 98308 w 589837"/>
                  <a:gd name="connsiteY8" fmla="*/ 0 h 546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9837" h="5461124">
                    <a:moveTo>
                      <a:pt x="589837" y="910207"/>
                    </a:moveTo>
                    <a:lnTo>
                      <a:pt x="589837" y="4550917"/>
                    </a:lnTo>
                    <a:cubicBezTo>
                      <a:pt x="589837" y="5053608"/>
                      <a:pt x="585083" y="5461119"/>
                      <a:pt x="579219" y="5461119"/>
                    </a:cubicBezTo>
                    <a:lnTo>
                      <a:pt x="0" y="5461119"/>
                    </a:lnTo>
                    <a:lnTo>
                      <a:pt x="0" y="546111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579219" y="5"/>
                    </a:lnTo>
                    <a:cubicBezTo>
                      <a:pt x="585083" y="5"/>
                      <a:pt x="589837" y="407516"/>
                      <a:pt x="589837" y="910207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3793" tIns="38953" rIns="38953" bIns="38954" numCol="1" spcCol="1270" anchor="ctr" anchorCtr="0">
                <a:noAutofit/>
              </a:bodyPr>
              <a:lstStyle/>
              <a:p>
                <a:pPr marL="0" lvl="1" algn="ctr" defTabSz="711200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 the estimating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 de-obfuscation runtime is necessary?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080002" y="2548128"/>
              <a:ext cx="7010397" cy="1139538"/>
              <a:chOff x="5080002" y="1413393"/>
              <a:chExt cx="7010397" cy="113953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5080002" y="1413394"/>
                <a:ext cx="1303659" cy="1139537"/>
              </a:xfrm>
              <a:custGeom>
                <a:avLst/>
                <a:gdLst>
                  <a:gd name="connsiteX0" fmla="*/ 0 w 906964"/>
                  <a:gd name="connsiteY0" fmla="*/ 0 h 634875"/>
                  <a:gd name="connsiteX1" fmla="*/ 589527 w 906964"/>
                  <a:gd name="connsiteY1" fmla="*/ 0 h 634875"/>
                  <a:gd name="connsiteX2" fmla="*/ 906964 w 906964"/>
                  <a:gd name="connsiteY2" fmla="*/ 317438 h 634875"/>
                  <a:gd name="connsiteX3" fmla="*/ 589527 w 906964"/>
                  <a:gd name="connsiteY3" fmla="*/ 634875 h 634875"/>
                  <a:gd name="connsiteX4" fmla="*/ 0 w 906964"/>
                  <a:gd name="connsiteY4" fmla="*/ 634875 h 634875"/>
                  <a:gd name="connsiteX5" fmla="*/ 317438 w 906964"/>
                  <a:gd name="connsiteY5" fmla="*/ 317438 h 634875"/>
                  <a:gd name="connsiteX6" fmla="*/ 0 w 906964"/>
                  <a:gd name="connsiteY6" fmla="*/ 0 h 63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6964" h="634875">
                    <a:moveTo>
                      <a:pt x="906963" y="0"/>
                    </a:moveTo>
                    <a:lnTo>
                      <a:pt x="906963" y="412669"/>
                    </a:lnTo>
                    <a:lnTo>
                      <a:pt x="453481" y="634875"/>
                    </a:lnTo>
                    <a:lnTo>
                      <a:pt x="1" y="412669"/>
                    </a:lnTo>
                    <a:lnTo>
                      <a:pt x="1" y="0"/>
                    </a:lnTo>
                    <a:lnTo>
                      <a:pt x="453481" y="222207"/>
                    </a:lnTo>
                    <a:lnTo>
                      <a:pt x="906963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1" tIns="326329" rIns="8890" bIns="326327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Related Works</a:t>
                </a:r>
                <a:endParaRPr lang="en-US" sz="1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6383662" y="1413393"/>
                <a:ext cx="5706737" cy="735448"/>
              </a:xfrm>
              <a:custGeom>
                <a:avLst/>
                <a:gdLst>
                  <a:gd name="connsiteX0" fmla="*/ 98308 w 589837"/>
                  <a:gd name="connsiteY0" fmla="*/ 0 h 5461124"/>
                  <a:gd name="connsiteX1" fmla="*/ 491529 w 589837"/>
                  <a:gd name="connsiteY1" fmla="*/ 0 h 5461124"/>
                  <a:gd name="connsiteX2" fmla="*/ 589837 w 589837"/>
                  <a:gd name="connsiteY2" fmla="*/ 98308 h 5461124"/>
                  <a:gd name="connsiteX3" fmla="*/ 589837 w 589837"/>
                  <a:gd name="connsiteY3" fmla="*/ 5461124 h 5461124"/>
                  <a:gd name="connsiteX4" fmla="*/ 589837 w 589837"/>
                  <a:gd name="connsiteY4" fmla="*/ 5461124 h 5461124"/>
                  <a:gd name="connsiteX5" fmla="*/ 0 w 589837"/>
                  <a:gd name="connsiteY5" fmla="*/ 5461124 h 5461124"/>
                  <a:gd name="connsiteX6" fmla="*/ 0 w 589837"/>
                  <a:gd name="connsiteY6" fmla="*/ 5461124 h 5461124"/>
                  <a:gd name="connsiteX7" fmla="*/ 0 w 589837"/>
                  <a:gd name="connsiteY7" fmla="*/ 98308 h 5461124"/>
                  <a:gd name="connsiteX8" fmla="*/ 98308 w 589837"/>
                  <a:gd name="connsiteY8" fmla="*/ 0 h 546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9837" h="5461124">
                    <a:moveTo>
                      <a:pt x="589837" y="910207"/>
                    </a:moveTo>
                    <a:lnTo>
                      <a:pt x="589837" y="4550917"/>
                    </a:lnTo>
                    <a:cubicBezTo>
                      <a:pt x="589837" y="5053608"/>
                      <a:pt x="585083" y="5461119"/>
                      <a:pt x="579219" y="5461119"/>
                    </a:cubicBezTo>
                    <a:lnTo>
                      <a:pt x="0" y="5461119"/>
                    </a:lnTo>
                    <a:lnTo>
                      <a:pt x="0" y="546111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579219" y="5"/>
                    </a:lnTo>
                    <a:cubicBezTo>
                      <a:pt x="585083" y="5"/>
                      <a:pt x="589837" y="407516"/>
                      <a:pt x="589837" y="910207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3793" tIns="38953" rIns="38953" bIns="38954" numCol="1" spcCol="1270" anchor="ctr" anchorCtr="0">
                <a:noAutofit/>
              </a:bodyPr>
              <a:lstStyle/>
              <a:p>
                <a:pPr marL="0" lvl="1" algn="ctr" defTabSz="711200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Introduce related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works for estimating the circuit de-obfuscation runtime  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080002" y="3380232"/>
              <a:ext cx="7010397" cy="1139538"/>
              <a:chOff x="5080002" y="1413393"/>
              <a:chExt cx="7010397" cy="1139538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5080002" y="1413394"/>
                <a:ext cx="1303659" cy="1139537"/>
              </a:xfrm>
              <a:custGeom>
                <a:avLst/>
                <a:gdLst>
                  <a:gd name="connsiteX0" fmla="*/ 0 w 906964"/>
                  <a:gd name="connsiteY0" fmla="*/ 0 h 634875"/>
                  <a:gd name="connsiteX1" fmla="*/ 589527 w 906964"/>
                  <a:gd name="connsiteY1" fmla="*/ 0 h 634875"/>
                  <a:gd name="connsiteX2" fmla="*/ 906964 w 906964"/>
                  <a:gd name="connsiteY2" fmla="*/ 317438 h 634875"/>
                  <a:gd name="connsiteX3" fmla="*/ 589527 w 906964"/>
                  <a:gd name="connsiteY3" fmla="*/ 634875 h 634875"/>
                  <a:gd name="connsiteX4" fmla="*/ 0 w 906964"/>
                  <a:gd name="connsiteY4" fmla="*/ 634875 h 634875"/>
                  <a:gd name="connsiteX5" fmla="*/ 317438 w 906964"/>
                  <a:gd name="connsiteY5" fmla="*/ 317438 h 634875"/>
                  <a:gd name="connsiteX6" fmla="*/ 0 w 906964"/>
                  <a:gd name="connsiteY6" fmla="*/ 0 h 63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6964" h="634875">
                    <a:moveTo>
                      <a:pt x="906963" y="0"/>
                    </a:moveTo>
                    <a:lnTo>
                      <a:pt x="906963" y="412669"/>
                    </a:lnTo>
                    <a:lnTo>
                      <a:pt x="453481" y="634875"/>
                    </a:lnTo>
                    <a:lnTo>
                      <a:pt x="1" y="412669"/>
                    </a:lnTo>
                    <a:lnTo>
                      <a:pt x="1" y="0"/>
                    </a:lnTo>
                    <a:lnTo>
                      <a:pt x="453481" y="222207"/>
                    </a:lnTo>
                    <a:lnTo>
                      <a:pt x="906963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1" tIns="326329" rIns="8890" bIns="326327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Discussion</a:t>
                </a:r>
                <a:endParaRPr lang="en-US" sz="1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6383662" y="1413393"/>
                <a:ext cx="5706737" cy="735448"/>
              </a:xfrm>
              <a:custGeom>
                <a:avLst/>
                <a:gdLst>
                  <a:gd name="connsiteX0" fmla="*/ 98308 w 589837"/>
                  <a:gd name="connsiteY0" fmla="*/ 0 h 5461124"/>
                  <a:gd name="connsiteX1" fmla="*/ 491529 w 589837"/>
                  <a:gd name="connsiteY1" fmla="*/ 0 h 5461124"/>
                  <a:gd name="connsiteX2" fmla="*/ 589837 w 589837"/>
                  <a:gd name="connsiteY2" fmla="*/ 98308 h 5461124"/>
                  <a:gd name="connsiteX3" fmla="*/ 589837 w 589837"/>
                  <a:gd name="connsiteY3" fmla="*/ 5461124 h 5461124"/>
                  <a:gd name="connsiteX4" fmla="*/ 589837 w 589837"/>
                  <a:gd name="connsiteY4" fmla="*/ 5461124 h 5461124"/>
                  <a:gd name="connsiteX5" fmla="*/ 0 w 589837"/>
                  <a:gd name="connsiteY5" fmla="*/ 5461124 h 5461124"/>
                  <a:gd name="connsiteX6" fmla="*/ 0 w 589837"/>
                  <a:gd name="connsiteY6" fmla="*/ 5461124 h 5461124"/>
                  <a:gd name="connsiteX7" fmla="*/ 0 w 589837"/>
                  <a:gd name="connsiteY7" fmla="*/ 98308 h 5461124"/>
                  <a:gd name="connsiteX8" fmla="*/ 98308 w 589837"/>
                  <a:gd name="connsiteY8" fmla="*/ 0 h 546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9837" h="5461124">
                    <a:moveTo>
                      <a:pt x="589837" y="910207"/>
                    </a:moveTo>
                    <a:lnTo>
                      <a:pt x="589837" y="4550917"/>
                    </a:lnTo>
                    <a:cubicBezTo>
                      <a:pt x="589837" y="5053608"/>
                      <a:pt x="585083" y="5461119"/>
                      <a:pt x="579219" y="5461119"/>
                    </a:cubicBezTo>
                    <a:lnTo>
                      <a:pt x="0" y="5461119"/>
                    </a:lnTo>
                    <a:lnTo>
                      <a:pt x="0" y="546111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579219" y="5"/>
                    </a:lnTo>
                    <a:cubicBezTo>
                      <a:pt x="585083" y="5"/>
                      <a:pt x="589837" y="407516"/>
                      <a:pt x="589837" y="910207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3793" tIns="38953" rIns="38953" bIns="38954" numCol="1" spcCol="1270" anchor="ctr" anchorCtr="0">
                <a:noAutofit/>
              </a:bodyPr>
              <a:lstStyle/>
              <a:p>
                <a:pPr marL="0" lvl="1" algn="ctr" defTabSz="711200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Discussion about this topic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080002" y="4212336"/>
              <a:ext cx="7010397" cy="1139538"/>
              <a:chOff x="5080002" y="1413393"/>
              <a:chExt cx="7010397" cy="1139538"/>
            </a:xfrm>
          </p:grpSpPr>
          <p:sp>
            <p:nvSpPr>
              <p:cNvPr id="60" name="Freeform 59"/>
              <p:cNvSpPr/>
              <p:nvPr/>
            </p:nvSpPr>
            <p:spPr>
              <a:xfrm>
                <a:off x="5080002" y="1413394"/>
                <a:ext cx="1303659" cy="1139537"/>
              </a:xfrm>
              <a:custGeom>
                <a:avLst/>
                <a:gdLst>
                  <a:gd name="connsiteX0" fmla="*/ 0 w 906964"/>
                  <a:gd name="connsiteY0" fmla="*/ 0 h 634875"/>
                  <a:gd name="connsiteX1" fmla="*/ 589527 w 906964"/>
                  <a:gd name="connsiteY1" fmla="*/ 0 h 634875"/>
                  <a:gd name="connsiteX2" fmla="*/ 906964 w 906964"/>
                  <a:gd name="connsiteY2" fmla="*/ 317438 h 634875"/>
                  <a:gd name="connsiteX3" fmla="*/ 589527 w 906964"/>
                  <a:gd name="connsiteY3" fmla="*/ 634875 h 634875"/>
                  <a:gd name="connsiteX4" fmla="*/ 0 w 906964"/>
                  <a:gd name="connsiteY4" fmla="*/ 634875 h 634875"/>
                  <a:gd name="connsiteX5" fmla="*/ 317438 w 906964"/>
                  <a:gd name="connsiteY5" fmla="*/ 317438 h 634875"/>
                  <a:gd name="connsiteX6" fmla="*/ 0 w 906964"/>
                  <a:gd name="connsiteY6" fmla="*/ 0 h 63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6964" h="634875">
                    <a:moveTo>
                      <a:pt x="906963" y="0"/>
                    </a:moveTo>
                    <a:lnTo>
                      <a:pt x="906963" y="412669"/>
                    </a:lnTo>
                    <a:lnTo>
                      <a:pt x="453481" y="634875"/>
                    </a:lnTo>
                    <a:lnTo>
                      <a:pt x="1" y="412669"/>
                    </a:lnTo>
                    <a:lnTo>
                      <a:pt x="1" y="0"/>
                    </a:lnTo>
                    <a:lnTo>
                      <a:pt x="453481" y="222207"/>
                    </a:lnTo>
                    <a:lnTo>
                      <a:pt x="906963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1" tIns="326329" rIns="8890" bIns="326327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 Questions</a:t>
                </a:r>
                <a:endParaRPr lang="en-US" sz="15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383662" y="1413393"/>
                <a:ext cx="5706737" cy="735448"/>
              </a:xfrm>
              <a:custGeom>
                <a:avLst/>
                <a:gdLst>
                  <a:gd name="connsiteX0" fmla="*/ 98308 w 589837"/>
                  <a:gd name="connsiteY0" fmla="*/ 0 h 5461124"/>
                  <a:gd name="connsiteX1" fmla="*/ 491529 w 589837"/>
                  <a:gd name="connsiteY1" fmla="*/ 0 h 5461124"/>
                  <a:gd name="connsiteX2" fmla="*/ 589837 w 589837"/>
                  <a:gd name="connsiteY2" fmla="*/ 98308 h 5461124"/>
                  <a:gd name="connsiteX3" fmla="*/ 589837 w 589837"/>
                  <a:gd name="connsiteY3" fmla="*/ 5461124 h 5461124"/>
                  <a:gd name="connsiteX4" fmla="*/ 589837 w 589837"/>
                  <a:gd name="connsiteY4" fmla="*/ 5461124 h 5461124"/>
                  <a:gd name="connsiteX5" fmla="*/ 0 w 589837"/>
                  <a:gd name="connsiteY5" fmla="*/ 5461124 h 5461124"/>
                  <a:gd name="connsiteX6" fmla="*/ 0 w 589837"/>
                  <a:gd name="connsiteY6" fmla="*/ 5461124 h 5461124"/>
                  <a:gd name="connsiteX7" fmla="*/ 0 w 589837"/>
                  <a:gd name="connsiteY7" fmla="*/ 98308 h 5461124"/>
                  <a:gd name="connsiteX8" fmla="*/ 98308 w 589837"/>
                  <a:gd name="connsiteY8" fmla="*/ 0 h 546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9837" h="5461124">
                    <a:moveTo>
                      <a:pt x="589837" y="910207"/>
                    </a:moveTo>
                    <a:lnTo>
                      <a:pt x="589837" y="4550917"/>
                    </a:lnTo>
                    <a:cubicBezTo>
                      <a:pt x="589837" y="5053608"/>
                      <a:pt x="585083" y="5461119"/>
                      <a:pt x="579219" y="5461119"/>
                    </a:cubicBezTo>
                    <a:lnTo>
                      <a:pt x="0" y="5461119"/>
                    </a:lnTo>
                    <a:lnTo>
                      <a:pt x="0" y="546111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579219" y="5"/>
                    </a:lnTo>
                    <a:cubicBezTo>
                      <a:pt x="585083" y="5"/>
                      <a:pt x="589837" y="407516"/>
                      <a:pt x="589837" y="910207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3793" tIns="38953" rIns="38953" bIns="38954" numCol="1" spcCol="1270" anchor="ctr" anchorCtr="0">
                <a:noAutofit/>
              </a:bodyPr>
              <a:lstStyle/>
              <a:p>
                <a:pPr marL="0" lvl="1" algn="ctr" defTabSz="711200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US" sz="16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Main questions for the future work of this topic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525" y="959752"/>
            <a:ext cx="1026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questions and future work of estimating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de-obfuscation runtime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53277" y="1908719"/>
            <a:ext cx="6577716" cy="3407862"/>
            <a:chOff x="497966" y="2172378"/>
            <a:chExt cx="6577716" cy="2479146"/>
          </a:xfrm>
        </p:grpSpPr>
        <p:sp>
          <p:nvSpPr>
            <p:cNvPr id="40" name="Freeform 39"/>
            <p:cNvSpPr/>
            <p:nvPr/>
          </p:nvSpPr>
          <p:spPr>
            <a:xfrm>
              <a:off x="3786825" y="3134033"/>
              <a:ext cx="2327203" cy="40389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01947"/>
                  </a:lnTo>
                  <a:lnTo>
                    <a:pt x="2327203" y="201947"/>
                  </a:lnTo>
                  <a:lnTo>
                    <a:pt x="2327203" y="40389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3741105" y="3134033"/>
              <a:ext cx="91440" cy="40389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40389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42"/>
            <p:cNvSpPr/>
            <p:nvPr/>
          </p:nvSpPr>
          <p:spPr>
            <a:xfrm>
              <a:off x="1459621" y="3134033"/>
              <a:ext cx="2327203" cy="40389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27203" y="0"/>
                  </a:moveTo>
                  <a:lnTo>
                    <a:pt x="2327203" y="201947"/>
                  </a:lnTo>
                  <a:lnTo>
                    <a:pt x="0" y="201947"/>
                  </a:lnTo>
                  <a:lnTo>
                    <a:pt x="0" y="40389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2825170" y="2172378"/>
              <a:ext cx="1923308" cy="961654"/>
            </a:xfrm>
            <a:custGeom>
              <a:avLst/>
              <a:gdLst>
                <a:gd name="connsiteX0" fmla="*/ 0 w 1923308"/>
                <a:gd name="connsiteY0" fmla="*/ 0 h 961654"/>
                <a:gd name="connsiteX1" fmla="*/ 1923308 w 1923308"/>
                <a:gd name="connsiteY1" fmla="*/ 0 h 961654"/>
                <a:gd name="connsiteX2" fmla="*/ 1923308 w 1923308"/>
                <a:gd name="connsiteY2" fmla="*/ 961654 h 961654"/>
                <a:gd name="connsiteX3" fmla="*/ 0 w 1923308"/>
                <a:gd name="connsiteY3" fmla="*/ 961654 h 961654"/>
                <a:gd name="connsiteX4" fmla="*/ 0 w 1923308"/>
                <a:gd name="connsiteY4" fmla="*/ 0 h 96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3308" h="961654">
                  <a:moveTo>
                    <a:pt x="0" y="0"/>
                  </a:moveTo>
                  <a:lnTo>
                    <a:pt x="1923308" y="0"/>
                  </a:lnTo>
                  <a:lnTo>
                    <a:pt x="1923308" y="961654"/>
                  </a:lnTo>
                  <a:lnTo>
                    <a:pt x="0" y="96165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Questions</a:t>
              </a:r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97966" y="3395382"/>
              <a:ext cx="1923308" cy="1256142"/>
            </a:xfrm>
            <a:custGeom>
              <a:avLst/>
              <a:gdLst>
                <a:gd name="connsiteX0" fmla="*/ 0 w 1923308"/>
                <a:gd name="connsiteY0" fmla="*/ 0 h 961654"/>
                <a:gd name="connsiteX1" fmla="*/ 1923308 w 1923308"/>
                <a:gd name="connsiteY1" fmla="*/ 0 h 961654"/>
                <a:gd name="connsiteX2" fmla="*/ 1923308 w 1923308"/>
                <a:gd name="connsiteY2" fmla="*/ 961654 h 961654"/>
                <a:gd name="connsiteX3" fmla="*/ 0 w 1923308"/>
                <a:gd name="connsiteY3" fmla="*/ 961654 h 961654"/>
                <a:gd name="connsiteX4" fmla="*/ 0 w 1923308"/>
                <a:gd name="connsiteY4" fmla="*/ 0 h 96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3308" h="961654">
                  <a:moveTo>
                    <a:pt x="0" y="0"/>
                  </a:moveTo>
                  <a:lnTo>
                    <a:pt x="1923308" y="0"/>
                  </a:lnTo>
                  <a:lnTo>
                    <a:pt x="1923308" y="961654"/>
                  </a:lnTo>
                  <a:lnTo>
                    <a:pt x="0" y="96165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the dataset for implementing learning framework available? 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2825170" y="3395382"/>
              <a:ext cx="1923308" cy="1256142"/>
            </a:xfrm>
            <a:custGeom>
              <a:avLst/>
              <a:gdLst>
                <a:gd name="connsiteX0" fmla="*/ 0 w 1923308"/>
                <a:gd name="connsiteY0" fmla="*/ 0 h 961654"/>
                <a:gd name="connsiteX1" fmla="*/ 1923308 w 1923308"/>
                <a:gd name="connsiteY1" fmla="*/ 0 h 961654"/>
                <a:gd name="connsiteX2" fmla="*/ 1923308 w 1923308"/>
                <a:gd name="connsiteY2" fmla="*/ 961654 h 961654"/>
                <a:gd name="connsiteX3" fmla="*/ 0 w 1923308"/>
                <a:gd name="connsiteY3" fmla="*/ 961654 h 961654"/>
                <a:gd name="connsiteX4" fmla="*/ 0 w 1923308"/>
                <a:gd name="connsiteY4" fmla="*/ 0 h 96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3308" h="961654">
                  <a:moveTo>
                    <a:pt x="0" y="0"/>
                  </a:moveTo>
                  <a:lnTo>
                    <a:pt x="1923308" y="0"/>
                  </a:lnTo>
                  <a:lnTo>
                    <a:pt x="1923308" y="961654"/>
                  </a:lnTo>
                  <a:lnTo>
                    <a:pt x="0" y="96165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is the main features of each gate in the circuit?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5152374" y="3395382"/>
              <a:ext cx="1923308" cy="1256142"/>
            </a:xfrm>
            <a:custGeom>
              <a:avLst/>
              <a:gdLst>
                <a:gd name="connsiteX0" fmla="*/ 0 w 1923308"/>
                <a:gd name="connsiteY0" fmla="*/ 0 h 961654"/>
                <a:gd name="connsiteX1" fmla="*/ 1923308 w 1923308"/>
                <a:gd name="connsiteY1" fmla="*/ 0 h 961654"/>
                <a:gd name="connsiteX2" fmla="*/ 1923308 w 1923308"/>
                <a:gd name="connsiteY2" fmla="*/ 961654 h 961654"/>
                <a:gd name="connsiteX3" fmla="*/ 0 w 1923308"/>
                <a:gd name="connsiteY3" fmla="*/ 961654 h 961654"/>
                <a:gd name="connsiteX4" fmla="*/ 0 w 1923308"/>
                <a:gd name="connsiteY4" fmla="*/ 0 h 96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3308" h="961654">
                  <a:moveTo>
                    <a:pt x="0" y="0"/>
                  </a:moveTo>
                  <a:lnTo>
                    <a:pt x="1923308" y="0"/>
                  </a:lnTo>
                  <a:lnTo>
                    <a:pt x="1923308" y="961654"/>
                  </a:lnTo>
                  <a:lnTo>
                    <a:pt x="0" y="96165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graph deep learning techniques are good choices for estimating the circuit de-obfuscation runtime, but how to improve that?  </a:t>
              </a:r>
            </a:p>
          </p:txBody>
        </p:sp>
      </p:grpSp>
      <p:sp>
        <p:nvSpPr>
          <p:cNvPr id="48" name="Oval 47"/>
          <p:cNvSpPr/>
          <p:nvPr/>
        </p:nvSpPr>
        <p:spPr>
          <a:xfrm>
            <a:off x="4775199" y="3303715"/>
            <a:ext cx="2435497" cy="2352862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7443182" y="4247986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131814" y="3641773"/>
            <a:ext cx="3221986" cy="1712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traditional learning methods such as feature selection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deep learning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could be considered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75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/>
        </p:nvSpPr>
        <p:spPr bwMode="auto">
          <a:xfrm>
            <a:off x="0" y="0"/>
            <a:ext cx="12191999" cy="687161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5" name="Rectangle 4"/>
          <p:cNvSpPr/>
          <p:nvPr/>
        </p:nvSpPr>
        <p:spPr>
          <a:xfrm>
            <a:off x="3762977" y="2881807"/>
            <a:ext cx="466608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Work Report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91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525" y="959752"/>
            <a:ext cx="1026626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conducted works for this project until now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63676" y="2348445"/>
            <a:ext cx="8064647" cy="2630961"/>
            <a:chOff x="2335414" y="2432931"/>
            <a:chExt cx="8064647" cy="2630961"/>
          </a:xfrm>
        </p:grpSpPr>
        <p:sp>
          <p:nvSpPr>
            <p:cNvPr id="12" name="Oval 11"/>
            <p:cNvSpPr/>
            <p:nvPr/>
          </p:nvSpPr>
          <p:spPr>
            <a:xfrm>
              <a:off x="7769587" y="2432931"/>
              <a:ext cx="2630474" cy="263096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856927" y="2520645"/>
              <a:ext cx="2455794" cy="2455532"/>
            </a:xfrm>
            <a:custGeom>
              <a:avLst/>
              <a:gdLst>
                <a:gd name="connsiteX0" fmla="*/ 0 w 2455794"/>
                <a:gd name="connsiteY0" fmla="*/ 1227766 h 2455532"/>
                <a:gd name="connsiteX1" fmla="*/ 1227897 w 2455794"/>
                <a:gd name="connsiteY1" fmla="*/ 0 h 2455532"/>
                <a:gd name="connsiteX2" fmla="*/ 2455794 w 2455794"/>
                <a:gd name="connsiteY2" fmla="*/ 1227766 h 2455532"/>
                <a:gd name="connsiteX3" fmla="*/ 1227897 w 2455794"/>
                <a:gd name="connsiteY3" fmla="*/ 2455532 h 2455532"/>
                <a:gd name="connsiteX4" fmla="*/ 0 w 2455794"/>
                <a:gd name="connsiteY4" fmla="*/ 1227766 h 245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5794" h="2455532">
                  <a:moveTo>
                    <a:pt x="0" y="1227766"/>
                  </a:moveTo>
                  <a:cubicBezTo>
                    <a:pt x="0" y="549690"/>
                    <a:pt x="549748" y="0"/>
                    <a:pt x="1227897" y="0"/>
                  </a:cubicBezTo>
                  <a:cubicBezTo>
                    <a:pt x="1906046" y="0"/>
                    <a:pt x="2455794" y="549690"/>
                    <a:pt x="2455794" y="1227766"/>
                  </a:cubicBezTo>
                  <a:cubicBezTo>
                    <a:pt x="2455794" y="1905842"/>
                    <a:pt x="1906046" y="2455532"/>
                    <a:pt x="1227897" y="2455532"/>
                  </a:cubicBezTo>
                  <a:cubicBezTo>
                    <a:pt x="549748" y="2455532"/>
                    <a:pt x="0" y="1905842"/>
                    <a:pt x="0" y="1227766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1392" tIns="371177" rIns="371393" bIns="37117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Extracting graph structure from obfuscated circuits</a:t>
              </a:r>
              <a:endParaRPr lang="en-US" sz="1600" kern="1200" dirty="0"/>
            </a:p>
          </p:txBody>
        </p:sp>
        <p:sp>
          <p:nvSpPr>
            <p:cNvPr id="14" name="Teardrop 13"/>
            <p:cNvSpPr/>
            <p:nvPr/>
          </p:nvSpPr>
          <p:spPr>
            <a:xfrm rot="2700000">
              <a:off x="5054084" y="2436112"/>
              <a:ext cx="2624138" cy="2624138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0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5138256" y="2520645"/>
              <a:ext cx="2455794" cy="2455532"/>
            </a:xfrm>
            <a:custGeom>
              <a:avLst/>
              <a:gdLst>
                <a:gd name="connsiteX0" fmla="*/ 0 w 2455794"/>
                <a:gd name="connsiteY0" fmla="*/ 1227766 h 2455532"/>
                <a:gd name="connsiteX1" fmla="*/ 1227897 w 2455794"/>
                <a:gd name="connsiteY1" fmla="*/ 0 h 2455532"/>
                <a:gd name="connsiteX2" fmla="*/ 2455794 w 2455794"/>
                <a:gd name="connsiteY2" fmla="*/ 1227766 h 2455532"/>
                <a:gd name="connsiteX3" fmla="*/ 1227897 w 2455794"/>
                <a:gd name="connsiteY3" fmla="*/ 2455532 h 2455532"/>
                <a:gd name="connsiteX4" fmla="*/ 0 w 2455794"/>
                <a:gd name="connsiteY4" fmla="*/ 1227766 h 245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5794" h="2455532">
                  <a:moveTo>
                    <a:pt x="0" y="1227766"/>
                  </a:moveTo>
                  <a:cubicBezTo>
                    <a:pt x="0" y="549690"/>
                    <a:pt x="549748" y="0"/>
                    <a:pt x="1227897" y="0"/>
                  </a:cubicBezTo>
                  <a:cubicBezTo>
                    <a:pt x="1906046" y="0"/>
                    <a:pt x="2455794" y="549690"/>
                    <a:pt x="2455794" y="1227766"/>
                  </a:cubicBezTo>
                  <a:cubicBezTo>
                    <a:pt x="2455794" y="1905842"/>
                    <a:pt x="1906046" y="2455532"/>
                    <a:pt x="1227897" y="2455532"/>
                  </a:cubicBezTo>
                  <a:cubicBezTo>
                    <a:pt x="549748" y="2455532"/>
                    <a:pt x="0" y="1905842"/>
                    <a:pt x="0" y="1227766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5197846"/>
                <a:satOff val="-23984"/>
                <a:lumOff val="88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1393" tIns="371177" rIns="371392" bIns="37117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 GNN models using public benchmarks</a:t>
              </a:r>
              <a:endParaRPr lang="en-US" sz="1600" kern="1200" dirty="0"/>
            </a:p>
          </p:txBody>
        </p:sp>
        <p:sp>
          <p:nvSpPr>
            <p:cNvPr id="16" name="Teardrop 15"/>
            <p:cNvSpPr/>
            <p:nvPr/>
          </p:nvSpPr>
          <p:spPr>
            <a:xfrm rot="2700000">
              <a:off x="2335414" y="2436112"/>
              <a:ext cx="2624138" cy="2624138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2419586" y="2520645"/>
              <a:ext cx="2455794" cy="2455532"/>
            </a:xfrm>
            <a:custGeom>
              <a:avLst/>
              <a:gdLst>
                <a:gd name="connsiteX0" fmla="*/ 0 w 2455794"/>
                <a:gd name="connsiteY0" fmla="*/ 1227766 h 2455532"/>
                <a:gd name="connsiteX1" fmla="*/ 1227897 w 2455794"/>
                <a:gd name="connsiteY1" fmla="*/ 0 h 2455532"/>
                <a:gd name="connsiteX2" fmla="*/ 2455794 w 2455794"/>
                <a:gd name="connsiteY2" fmla="*/ 1227766 h 2455532"/>
                <a:gd name="connsiteX3" fmla="*/ 1227897 w 2455794"/>
                <a:gd name="connsiteY3" fmla="*/ 2455532 h 2455532"/>
                <a:gd name="connsiteX4" fmla="*/ 0 w 2455794"/>
                <a:gd name="connsiteY4" fmla="*/ 1227766 h 245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5794" h="2455532">
                  <a:moveTo>
                    <a:pt x="0" y="1227766"/>
                  </a:moveTo>
                  <a:cubicBezTo>
                    <a:pt x="0" y="549690"/>
                    <a:pt x="549748" y="0"/>
                    <a:pt x="1227897" y="0"/>
                  </a:cubicBezTo>
                  <a:cubicBezTo>
                    <a:pt x="1906046" y="0"/>
                    <a:pt x="2455794" y="549690"/>
                    <a:pt x="2455794" y="1227766"/>
                  </a:cubicBezTo>
                  <a:cubicBezTo>
                    <a:pt x="2455794" y="1905842"/>
                    <a:pt x="1906046" y="2455532"/>
                    <a:pt x="1227897" y="2455532"/>
                  </a:cubicBezTo>
                  <a:cubicBezTo>
                    <a:pt x="549748" y="2455532"/>
                    <a:pt x="0" y="1905842"/>
                    <a:pt x="0" y="1227766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10395692"/>
                <a:satOff val="-47968"/>
                <a:lumOff val="176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1392" tIns="371177" rIns="371393" bIns="37117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the theoretical concepts of GNNs 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13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GNN models using public benchmarks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we attempted to perform node classification of CORA dataset using an GNN model.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Secondly, we implemented an GNN model for performing graph classification task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936" y="2474300"/>
            <a:ext cx="3595118" cy="33517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504204" y="5820653"/>
            <a:ext cx="29345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visualization of CORA dataset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6594" y="2885093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CORA dataset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2708 scientific publications.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classified into one of seven classes (2708 nodes).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citation network consists of 5429 links (5429 edges).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subset: 140 nodes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subset: 500 nodes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subset: 1000 nodes</a:t>
            </a:r>
          </a:p>
        </p:txBody>
      </p:sp>
    </p:spTree>
    <p:extLst>
      <p:ext uri="{BB962C8B-B14F-4D97-AF65-F5344CB8AC3E}">
        <p14:creationId xmlns:p14="http://schemas.microsoft.com/office/powerpoint/2010/main" val="27020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CORA dataset classification  </a:t>
            </a: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8177" y="1909243"/>
            <a:ext cx="500638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pip install torch-geometric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pip install torch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pip install torch-sparse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pip install torch-scatter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707485" y="2249116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16552" y="2338591"/>
            <a:ext cx="440717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necessary libraries and modules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48177" y="3746590"/>
            <a:ext cx="66865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np 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torch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torch.nn.functional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F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torch_geometric.datasets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Planetoid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torch_geometric.nn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GCNConv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337151" y="4363462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95771" y="4452937"/>
            <a:ext cx="360640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 and modules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-15229" y="1524522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833" y="333556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99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CORA dataset classification  </a:t>
            </a: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5925" y="1533240"/>
            <a:ext cx="66865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dataset = Planetoid(root=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'/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tmp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/Cora'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name=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'Cora'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dataset.num_classes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dataset.num_features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(dataset[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(dataset[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train_mask.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(dataset[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val_mask.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(dataset[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test_mask.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7284899" y="2150112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43519" y="2239587"/>
            <a:ext cx="360640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CORA dataset and printing its characteristics 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395925" y="3940248"/>
            <a:ext cx="9871481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7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1433 </a:t>
            </a: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Data(x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=[2708, 1433],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edge_index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=[2, 10556], y=[2708],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train_mask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=[2708],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val_mask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=[2708],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test_mask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=[2708])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tensor(140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tensor(500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tensor(1000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925" y="3652247"/>
            <a:ext cx="59858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results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0" y="105594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7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CORA dataset classification  </a:t>
            </a: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5924" y="1533240"/>
            <a:ext cx="7742235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urier New" panose="02070309020205020404" pitchFamily="49" charset="0"/>
              </a:rPr>
              <a:t>GCN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torch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nn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Module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super().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.conv1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GCNConv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dataset.num_node_features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.conv2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GCNConv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dataset.num_classes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edge_index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data.edge_index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.conv1(x,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edge_index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F.relu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F.dropout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(x, training=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.training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.conv2(x,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edge_index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F.log_softmax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(x, dim=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8529392" y="3042663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376771" y="2924216"/>
            <a:ext cx="217315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the structure of the GNN model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0" y="105594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5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CORA dataset classification  </a:t>
            </a: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5924" y="1533240"/>
            <a:ext cx="9087710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device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torch.device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cuda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torch.cuda.is_available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cpu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GCN().to(device)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data = dataset[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].to(device)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optimizer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torch.optim.Adam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model.parameters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0.01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weight_decay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5e-4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losses = []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Epochs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model.train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epoch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(Epochs):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optimizer.zero_grad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out = model(data)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loss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F.nll_loss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(out[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data.train_mask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data.train_mask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loss.backward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optimizer.step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losses.append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loss.detach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"Epoch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{epoch}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\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tLoss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{loss: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.4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9607743" y="3513872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879558" y="3506397"/>
            <a:ext cx="217315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GNN model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0" y="105594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4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CORA dataset classification  </a:t>
            </a: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5924" y="1533240"/>
            <a:ext cx="6840899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,Epochs+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np.asarray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(losses))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plt.title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'Loss plot of training GNN model'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'Epoch'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plt.ylabel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7888981" y="1811557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61807" y="1811557"/>
            <a:ext cx="346074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loss values of the GNN model during training phase 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0" y="105594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55" y="2854966"/>
            <a:ext cx="4544890" cy="322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3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CORA dataset classification  </a:t>
            </a: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5923" y="1533240"/>
            <a:ext cx="8343127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model(data).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argmax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(dim=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correct = 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data.test_mask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 ==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data.test_mask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]).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(correct) / </a:t>
            </a:r>
            <a:r>
              <a:rPr lang="en-US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data.test_mask.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'Accuracy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{acc: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.4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8920625" y="1930773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558346" y="1812499"/>
            <a:ext cx="224665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trained model using the testing set 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0" y="105594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8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5925" y="3940248"/>
            <a:ext cx="9871481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Accuracy: </a:t>
            </a:r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0.7910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925" y="3652247"/>
            <a:ext cx="59858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results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39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/>
        </p:nvSpPr>
        <p:spPr bwMode="auto">
          <a:xfrm>
            <a:off x="0" y="0"/>
            <a:ext cx="12191999" cy="687161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5" name="Rectangle 4"/>
          <p:cNvSpPr/>
          <p:nvPr/>
        </p:nvSpPr>
        <p:spPr>
          <a:xfrm>
            <a:off x="3716437" y="2881807"/>
            <a:ext cx="47591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Introduction</a:t>
            </a:r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46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GNN model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classification task </a:t>
            </a:r>
            <a:endParaRPr lang="en-US" sz="20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refers to the problem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graphs (in contrast to nodes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classification framework is more compatible for estimating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de-obfuscation runtime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5925" y="2917222"/>
            <a:ext cx="1071989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MUTAG dataset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provides 188 different graphs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graph in the dataset represents a chemical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graph labels represent "their mutagenic effect on a specific gram negative bacterium".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task is to classify each graph into one out of two classes.</a:t>
            </a:r>
          </a:p>
        </p:txBody>
      </p:sp>
    </p:spTree>
    <p:extLst>
      <p:ext uri="{BB962C8B-B14F-4D97-AF65-F5344CB8AC3E}">
        <p14:creationId xmlns:p14="http://schemas.microsoft.com/office/powerpoint/2010/main" val="23080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842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MUTAG dataset classification  </a:t>
            </a: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8177" y="1909243"/>
            <a:ext cx="500638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pip install torch-geometric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pip install torch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pip install torch-sparse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pip install torch-scatter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707485" y="2249116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16552" y="2338591"/>
            <a:ext cx="440717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necessary libraries and modules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48177" y="3746590"/>
            <a:ext cx="66865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np 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torch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torch_geometric.datasets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TUDataset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torch_geometric.loader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DataLoader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torch.nn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Linear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torch.nn.functional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F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torch_geometric.nn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GCNConv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torch_geometric.nn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global_mean_pool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337151" y="4640460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74469" y="4743785"/>
            <a:ext cx="360640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 and modules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-15229" y="1524522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833" y="333556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96733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MUTAG dataset classification  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395925" y="1533240"/>
            <a:ext cx="7636678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dataset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TUDataset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(root=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'data/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TUDataset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name=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'MUTAG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'Dataset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{dataset}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:'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'===================='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'Number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of graphs: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(dataset)}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'Number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of features: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dataset.num_features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'Number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of classes: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dataset.num_classes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dataset[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  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(data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8382527" y="2303999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969092" y="2296524"/>
            <a:ext cx="285345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MUTAG dataset and printing its characteristics 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395925" y="4204302"/>
            <a:ext cx="9871481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Dataset: MUTAG(188):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==================== </a:t>
            </a: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Number 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of graphs: 188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Number 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of features: 7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Number 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of classes: 2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Data(</a:t>
            </a:r>
            <a:r>
              <a:rPr lang="en-US" sz="1600" dirty="0" err="1" smtClean="0">
                <a:solidFill>
                  <a:srgbClr val="212121"/>
                </a:solidFill>
                <a:latin typeface="Courier New" panose="02070309020205020404" pitchFamily="49" charset="0"/>
              </a:rPr>
              <a:t>edge_index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=[2, 38], x=[17, 7],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edge_attr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=[38, 4], y=[1])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925" y="3909454"/>
            <a:ext cx="59858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results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0" y="105594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02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MUTAG dataset classification  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395925" y="1533240"/>
            <a:ext cx="763667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torch.manual_seed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12345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dataset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dataset.shuffle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train_dataset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dataset[: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150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test_dataset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dataset[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150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:]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'Number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of training graphs: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train_dataset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'Number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of test graphs: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test_dataset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8314140" y="2057778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610600" y="2050303"/>
            <a:ext cx="285345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dataset to the training and testing subsets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0" y="105594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925" y="3630857"/>
            <a:ext cx="987148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Number of training graphs: 150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Number 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of test graphs: 38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95925" y="3336009"/>
            <a:ext cx="59858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results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395925" y="4694964"/>
            <a:ext cx="763667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train_loader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DataLoader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train_dataset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shuffle=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test_loader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DataLoader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test_dataset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shuffle=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209691" y="4973281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10600" y="5060347"/>
            <a:ext cx="285345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Mini-batching of training and testing subsets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0" y="4217671"/>
            <a:ext cx="535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42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MUTAG dataset classification  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395926" y="1339592"/>
            <a:ext cx="9460194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urier New" panose="02070309020205020404" pitchFamily="49" charset="0"/>
              </a:rPr>
              <a:t>GCN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torch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nn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Module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hidden_channels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super(GCN,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torch.manual_seed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12345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.conv1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GCNConv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dataset.num_node_features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hidden_channels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.conv2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GCNConv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hidden_channels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hidden_channels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.conv3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GCNConv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hidden_channels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hidden_channels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.lin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Linear(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hidden_channels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dataset.num_classes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edge_index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batch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 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.conv1(x,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edge_index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x.relu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.conv2(x,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edge_index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x.relu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.conv3(x,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edge_index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global_mean_pool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(x, batch)  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F.dropout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(x, p=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training=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.training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.lin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GCN(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hidden_channels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0023972" y="3609414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78382" y="3490553"/>
            <a:ext cx="160476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the structure of the GNN model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1" y="86229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12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MUTAG dataset classification  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395926" y="1339592"/>
            <a:ext cx="741566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GCN(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hidden_channels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optimizer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torch.optim.Adam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model.parameters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0.01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criterion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torch.nn.CrossEntropyLoss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8382527" y="1494798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838673" y="1479850"/>
            <a:ext cx="26735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the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settings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GNN model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1" y="86229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7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5926" y="3352719"/>
            <a:ext cx="7415663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train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model.train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data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train_loader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out = model(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data.edge_index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data.batch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loss = criterion(out,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loss.backward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optimizer.step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optimizer.zero_grad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  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382526" y="4123477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838672" y="4226803"/>
            <a:ext cx="26735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training function 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1" y="287542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8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7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MUTAG dataset classification  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395926" y="1339592"/>
            <a:ext cx="7415663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test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loader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correct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data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loader: 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out = model(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data.edge_index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data.batch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out.argmax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(dim=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correct += </a:t>
            </a:r>
            <a:r>
              <a:rPr lang="en-US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correct /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loader.dataset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8358577" y="2110351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847377" y="2207622"/>
            <a:ext cx="267353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function 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1" y="86229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9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5926" y="3888297"/>
            <a:ext cx="7415663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epoch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171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train()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train_acc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test(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train_loader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test_acc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test(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test_loader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'Epoch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{epoch: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03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, Train 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{train_acc: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f}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Test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{test_acc: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.4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358577" y="4398763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760111" y="4398763"/>
            <a:ext cx="26735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 during 170 epochs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1" y="341100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8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52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MUTAG dataset classification  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395925" y="1539991"/>
            <a:ext cx="9871481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Epoch: 157,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0.8000,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0.7368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158,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0.7800,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0.7368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159,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0.7867,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0.7632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160,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0.7867,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0.7632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161,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0.7800,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0.7632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162,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0.7867,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0.7632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163,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0.7867,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0.7632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164,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0.7800,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0.8158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165,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0.7800,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0.8158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166,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0.7733,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0.7632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167,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0.7867,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0.7895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168,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0.7867,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0.7895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169,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0.8000,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0.7632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170,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0.8000,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0.7632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925" y="1245143"/>
            <a:ext cx="59858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results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61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94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graph structure from obfuscated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step, we transformed each bench file to the CNF representation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9843" y="2097237"/>
            <a:ext cx="9458557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np 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bench2cnf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simple_read_bench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tseytin_t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cnf_to_matrix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time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File_link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os.path.join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os.getcwd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"5_per.bench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wires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simple_read_bench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File_link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cnf_clause_count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cnf_content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tseytin_t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(wires)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incidence_mat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cnf_to_matrix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cnf_content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843" y="1831214"/>
            <a:ext cx="59858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  <a:endParaRPr lang="en-US" sz="1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32" y="4306118"/>
            <a:ext cx="3431777" cy="180494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77" y="5000837"/>
            <a:ext cx="6219251" cy="4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graph structure from obfuscated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Also, we implemented a code for collecting the targets (running times) of each circuit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9843" y="2097237"/>
            <a:ext cx="9458557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Target_link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os.path.join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os.getcwd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"5.txt"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 =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open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Target_link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"r"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line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f: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cpu_time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line: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Desired_line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line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Desired_List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Desired_line.split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';'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Target = </a:t>
            </a:r>
            <a:r>
              <a:rPr lang="en-US" sz="1600" dirty="0">
                <a:solidFill>
                  <a:srgbClr val="267F99"/>
                </a:solidFill>
                <a:latin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Desired_List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].split(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'='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f.close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843" y="1831214"/>
            <a:ext cx="59858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  <a:endParaRPr lang="en-US" sz="16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7" y="4553920"/>
            <a:ext cx="6325483" cy="137179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310741" y="5525589"/>
            <a:ext cx="1397726" cy="6064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92115" y="5297639"/>
            <a:ext cx="3144109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(Target)</a:t>
            </a:r>
          </a:p>
          <a:p>
            <a:r>
              <a:rPr lang="en-US" sz="1600">
                <a:solidFill>
                  <a:srgbClr val="09885A"/>
                </a:solidFill>
                <a:latin typeface="Courier New" panose="02070309020205020404" pitchFamily="49" charset="0"/>
              </a:rPr>
              <a:t>0.064045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92115" y="5002791"/>
            <a:ext cx="59858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results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47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4" name="TextBox 43"/>
          <p:cNvSpPr txBox="1"/>
          <p:nvPr/>
        </p:nvSpPr>
        <p:spPr>
          <a:xfrm>
            <a:off x="395926" y="806383"/>
            <a:ext cx="7636677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obfuscation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costs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semiconductor fabrication are relatively high.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motivates semiconductor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to outsource 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off-shore foundries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benefits,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trend has led to ever-increasing security risks such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 counterfeiting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iracy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unauthorized overproduction by the contract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foundries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threats from the attackers arise from reverse engineering (RE) an IC and fully identifying 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Obfuscation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technique by which the description or the structure of electronic hardware is modified to intentionally conceal its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rubberduckdev.com/static/75b9a6c97310a2b56fd652b474f711b3/fe828/obfuscation-bann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661" y="2499231"/>
            <a:ext cx="3729843" cy="196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92234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graph structure from obfuscated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we implemented a code called Data generator which automatically extracts the CNF and targets for each IC and saves them to pickle files.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some issues are not clear for us to implement GNN models for estimating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de-obfuscation runtime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8" y="3919600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9" name="Freeform 8"/>
          <p:cNvSpPr/>
          <p:nvPr/>
        </p:nvSpPr>
        <p:spPr>
          <a:xfrm>
            <a:off x="2620443" y="3607248"/>
            <a:ext cx="6951114" cy="1750783"/>
          </a:xfrm>
          <a:custGeom>
            <a:avLst/>
            <a:gdLst>
              <a:gd name="connsiteX0" fmla="*/ 0 w 8846515"/>
              <a:gd name="connsiteY0" fmla="*/ 106082 h 636480"/>
              <a:gd name="connsiteX1" fmla="*/ 106082 w 8846515"/>
              <a:gd name="connsiteY1" fmla="*/ 0 h 636480"/>
              <a:gd name="connsiteX2" fmla="*/ 8740433 w 8846515"/>
              <a:gd name="connsiteY2" fmla="*/ 0 h 636480"/>
              <a:gd name="connsiteX3" fmla="*/ 8846515 w 8846515"/>
              <a:gd name="connsiteY3" fmla="*/ 106082 h 636480"/>
              <a:gd name="connsiteX4" fmla="*/ 8846515 w 8846515"/>
              <a:gd name="connsiteY4" fmla="*/ 530398 h 636480"/>
              <a:gd name="connsiteX5" fmla="*/ 8740433 w 8846515"/>
              <a:gd name="connsiteY5" fmla="*/ 636480 h 636480"/>
              <a:gd name="connsiteX6" fmla="*/ 106082 w 8846515"/>
              <a:gd name="connsiteY6" fmla="*/ 636480 h 636480"/>
              <a:gd name="connsiteX7" fmla="*/ 0 w 8846515"/>
              <a:gd name="connsiteY7" fmla="*/ 530398 h 636480"/>
              <a:gd name="connsiteX8" fmla="*/ 0 w 8846515"/>
              <a:gd name="connsiteY8" fmla="*/ 106082 h 63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46515" h="636480">
                <a:moveTo>
                  <a:pt x="0" y="106082"/>
                </a:moveTo>
                <a:cubicBezTo>
                  <a:pt x="0" y="47495"/>
                  <a:pt x="47495" y="0"/>
                  <a:pt x="106082" y="0"/>
                </a:cubicBezTo>
                <a:lnTo>
                  <a:pt x="8740433" y="0"/>
                </a:lnTo>
                <a:cubicBezTo>
                  <a:pt x="8799020" y="0"/>
                  <a:pt x="8846515" y="47495"/>
                  <a:pt x="8846515" y="106082"/>
                </a:cubicBezTo>
                <a:lnTo>
                  <a:pt x="8846515" y="530398"/>
                </a:lnTo>
                <a:cubicBezTo>
                  <a:pt x="8846515" y="588985"/>
                  <a:pt x="8799020" y="636480"/>
                  <a:pt x="8740433" y="636480"/>
                </a:cubicBezTo>
                <a:lnTo>
                  <a:pt x="106082" y="636480"/>
                </a:lnTo>
                <a:cubicBezTo>
                  <a:pt x="47495" y="636480"/>
                  <a:pt x="0" y="588985"/>
                  <a:pt x="0" y="530398"/>
                </a:cubicBezTo>
                <a:lnTo>
                  <a:pt x="0" y="1060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130" tIns="130130" rIns="130130" bIns="130130" numCol="1" spcCol="1270" anchor="ctr" anchorCtr="0">
            <a:noAutofit/>
          </a:bodyPr>
          <a:lstStyle/>
          <a:p>
            <a:pPr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Issus:</a:t>
            </a:r>
          </a:p>
          <a:p>
            <a:pPr marL="285750" indent="-28575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each gate(node) are not clear </a:t>
            </a:r>
            <a:endPara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extract the adjacency matrix for each circuit?</a:t>
            </a:r>
          </a:p>
          <a:p>
            <a:pPr marL="285750" lvl="0" indent="-28575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CNF matrix represent the adjacency matrix? </a:t>
            </a:r>
          </a:p>
          <a:p>
            <a:pPr marL="285750" lvl="0" indent="-28575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the rows and columns of CNF matrix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787938" y="51191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</p:spTree>
    <p:extLst>
      <p:ext uri="{BB962C8B-B14F-4D97-AF65-F5344CB8AC3E}">
        <p14:creationId xmlns:p14="http://schemas.microsoft.com/office/powerpoint/2010/main" val="24711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4" name="TextBox 43"/>
          <p:cNvSpPr txBox="1"/>
          <p:nvPr/>
        </p:nvSpPr>
        <p:spPr>
          <a:xfrm>
            <a:off x="395926" y="806383"/>
            <a:ext cx="7636677" cy="1177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obfuscation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56420" y="1915834"/>
            <a:ext cx="11266129" cy="2543141"/>
            <a:chOff x="556420" y="1395134"/>
            <a:chExt cx="11266129" cy="2543141"/>
          </a:xfrm>
        </p:grpSpPr>
        <p:sp>
          <p:nvSpPr>
            <p:cNvPr id="19" name="Freeform 18"/>
            <p:cNvSpPr/>
            <p:nvPr/>
          </p:nvSpPr>
          <p:spPr>
            <a:xfrm>
              <a:off x="556420" y="2062023"/>
              <a:ext cx="2489201" cy="1205738"/>
            </a:xfrm>
            <a:custGeom>
              <a:avLst/>
              <a:gdLst>
                <a:gd name="connsiteX0" fmla="*/ 0 w 2438400"/>
                <a:gd name="connsiteY0" fmla="*/ 135467 h 1354666"/>
                <a:gd name="connsiteX1" fmla="*/ 135467 w 2438400"/>
                <a:gd name="connsiteY1" fmla="*/ 0 h 1354666"/>
                <a:gd name="connsiteX2" fmla="*/ 2302933 w 2438400"/>
                <a:gd name="connsiteY2" fmla="*/ 0 h 1354666"/>
                <a:gd name="connsiteX3" fmla="*/ 2438400 w 2438400"/>
                <a:gd name="connsiteY3" fmla="*/ 135467 h 1354666"/>
                <a:gd name="connsiteX4" fmla="*/ 2438400 w 2438400"/>
                <a:gd name="connsiteY4" fmla="*/ 1219199 h 1354666"/>
                <a:gd name="connsiteX5" fmla="*/ 2302933 w 2438400"/>
                <a:gd name="connsiteY5" fmla="*/ 1354666 h 1354666"/>
                <a:gd name="connsiteX6" fmla="*/ 135467 w 2438400"/>
                <a:gd name="connsiteY6" fmla="*/ 1354666 h 1354666"/>
                <a:gd name="connsiteX7" fmla="*/ 0 w 2438400"/>
                <a:gd name="connsiteY7" fmla="*/ 1219199 h 1354666"/>
                <a:gd name="connsiteX8" fmla="*/ 0 w 2438400"/>
                <a:gd name="connsiteY8" fmla="*/ 135467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00" h="1354666">
                  <a:moveTo>
                    <a:pt x="0" y="135467"/>
                  </a:moveTo>
                  <a:cubicBezTo>
                    <a:pt x="0" y="60651"/>
                    <a:pt x="60651" y="0"/>
                    <a:pt x="135467" y="0"/>
                  </a:cubicBezTo>
                  <a:lnTo>
                    <a:pt x="2302933" y="0"/>
                  </a:lnTo>
                  <a:cubicBezTo>
                    <a:pt x="2377749" y="0"/>
                    <a:pt x="2438400" y="60651"/>
                    <a:pt x="2438400" y="135467"/>
                  </a:cubicBezTo>
                  <a:lnTo>
                    <a:pt x="2438400" y="1219199"/>
                  </a:lnTo>
                  <a:cubicBezTo>
                    <a:pt x="2438400" y="1294015"/>
                    <a:pt x="2377749" y="1354666"/>
                    <a:pt x="2302933" y="1354666"/>
                  </a:cubicBezTo>
                  <a:lnTo>
                    <a:pt x="135467" y="1354666"/>
                  </a:lnTo>
                  <a:cubicBezTo>
                    <a:pt x="60651" y="1354666"/>
                    <a:pt x="0" y="1294015"/>
                    <a:pt x="0" y="1219199"/>
                  </a:cubicBezTo>
                  <a:lnTo>
                    <a:pt x="0" y="1354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4467" tIns="264467" rIns="264467" bIns="264467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general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idea for circuit obfuscation</a:t>
              </a:r>
              <a:endPara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16200000">
              <a:off x="3258108" y="2483313"/>
              <a:ext cx="774801" cy="363157"/>
            </a:xfrm>
            <a:custGeom>
              <a:avLst/>
              <a:gdLst>
                <a:gd name="connsiteX0" fmla="*/ 0 w 508000"/>
                <a:gd name="connsiteY0" fmla="*/ 121920 h 609600"/>
                <a:gd name="connsiteX1" fmla="*/ 254000 w 508000"/>
                <a:gd name="connsiteY1" fmla="*/ 121920 h 609600"/>
                <a:gd name="connsiteX2" fmla="*/ 254000 w 508000"/>
                <a:gd name="connsiteY2" fmla="*/ 0 h 609600"/>
                <a:gd name="connsiteX3" fmla="*/ 508000 w 508000"/>
                <a:gd name="connsiteY3" fmla="*/ 304800 h 609600"/>
                <a:gd name="connsiteX4" fmla="*/ 254000 w 508000"/>
                <a:gd name="connsiteY4" fmla="*/ 609600 h 609600"/>
                <a:gd name="connsiteX5" fmla="*/ 254000 w 508000"/>
                <a:gd name="connsiteY5" fmla="*/ 487680 h 609600"/>
                <a:gd name="connsiteX6" fmla="*/ 0 w 508000"/>
                <a:gd name="connsiteY6" fmla="*/ 487680 h 609600"/>
                <a:gd name="connsiteX7" fmla="*/ 0 w 508000"/>
                <a:gd name="connsiteY7" fmla="*/ 12192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8000" h="609600">
                  <a:moveTo>
                    <a:pt x="406400" y="1"/>
                  </a:moveTo>
                  <a:lnTo>
                    <a:pt x="406400" y="304800"/>
                  </a:lnTo>
                  <a:lnTo>
                    <a:pt x="508000" y="304800"/>
                  </a:lnTo>
                  <a:lnTo>
                    <a:pt x="254000" y="609599"/>
                  </a:lnTo>
                  <a:lnTo>
                    <a:pt x="0" y="304800"/>
                  </a:lnTo>
                  <a:lnTo>
                    <a:pt x="101600" y="304800"/>
                  </a:lnTo>
                  <a:lnTo>
                    <a:pt x="101600" y="1"/>
                  </a:lnTo>
                  <a:lnTo>
                    <a:pt x="406400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920" tIns="0" rIns="121920" bIns="15240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245397" y="2062023"/>
              <a:ext cx="3438104" cy="1205738"/>
            </a:xfrm>
            <a:custGeom>
              <a:avLst/>
              <a:gdLst>
                <a:gd name="connsiteX0" fmla="*/ 0 w 2438400"/>
                <a:gd name="connsiteY0" fmla="*/ 135467 h 1354666"/>
                <a:gd name="connsiteX1" fmla="*/ 135467 w 2438400"/>
                <a:gd name="connsiteY1" fmla="*/ 0 h 1354666"/>
                <a:gd name="connsiteX2" fmla="*/ 2302933 w 2438400"/>
                <a:gd name="connsiteY2" fmla="*/ 0 h 1354666"/>
                <a:gd name="connsiteX3" fmla="*/ 2438400 w 2438400"/>
                <a:gd name="connsiteY3" fmla="*/ 135467 h 1354666"/>
                <a:gd name="connsiteX4" fmla="*/ 2438400 w 2438400"/>
                <a:gd name="connsiteY4" fmla="*/ 1219199 h 1354666"/>
                <a:gd name="connsiteX5" fmla="*/ 2302933 w 2438400"/>
                <a:gd name="connsiteY5" fmla="*/ 1354666 h 1354666"/>
                <a:gd name="connsiteX6" fmla="*/ 135467 w 2438400"/>
                <a:gd name="connsiteY6" fmla="*/ 1354666 h 1354666"/>
                <a:gd name="connsiteX7" fmla="*/ 0 w 2438400"/>
                <a:gd name="connsiteY7" fmla="*/ 1219199 h 1354666"/>
                <a:gd name="connsiteX8" fmla="*/ 0 w 2438400"/>
                <a:gd name="connsiteY8" fmla="*/ 135467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00" h="1354666">
                  <a:moveTo>
                    <a:pt x="0" y="135467"/>
                  </a:moveTo>
                  <a:cubicBezTo>
                    <a:pt x="0" y="60651"/>
                    <a:pt x="60651" y="0"/>
                    <a:pt x="135467" y="0"/>
                  </a:cubicBezTo>
                  <a:lnTo>
                    <a:pt x="2302933" y="0"/>
                  </a:lnTo>
                  <a:cubicBezTo>
                    <a:pt x="2377749" y="0"/>
                    <a:pt x="2438400" y="60651"/>
                    <a:pt x="2438400" y="135467"/>
                  </a:cubicBezTo>
                  <a:lnTo>
                    <a:pt x="2438400" y="1219199"/>
                  </a:lnTo>
                  <a:cubicBezTo>
                    <a:pt x="2438400" y="1294015"/>
                    <a:pt x="2377749" y="1354666"/>
                    <a:pt x="2302933" y="1354666"/>
                  </a:cubicBezTo>
                  <a:lnTo>
                    <a:pt x="135467" y="1354666"/>
                  </a:lnTo>
                  <a:cubicBezTo>
                    <a:pt x="60651" y="1354666"/>
                    <a:pt x="0" y="1294015"/>
                    <a:pt x="0" y="1219199"/>
                  </a:cubicBezTo>
                  <a:lnTo>
                    <a:pt x="0" y="1354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727682"/>
                <a:satOff val="-41964"/>
                <a:lumOff val="4314"/>
                <a:alphaOff val="0"/>
              </a:schemeClr>
            </a:fillRef>
            <a:effectRef idx="0">
              <a:schemeClr val="accent2">
                <a:hueOff val="-727682"/>
                <a:satOff val="-41964"/>
                <a:lumOff val="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4467" tIns="264467" rIns="264467" bIns="264467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Introduce the ambiguity in the functionality of the IC so that the while preserving the original functionality.</a:t>
              </a:r>
              <a:endParaRPr 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338578" y="1983885"/>
              <a:ext cx="3483971" cy="138654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Such techniques were highly effective until the advent of advanced attacking techniques.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964449" y="1395134"/>
              <a:ext cx="4116115" cy="666889"/>
              <a:chOff x="5964449" y="1395134"/>
              <a:chExt cx="4116115" cy="666889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V="1">
                <a:off x="5964449" y="1395134"/>
                <a:ext cx="0" cy="666889"/>
              </a:xfrm>
              <a:prstGeom prst="line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964449" y="1395134"/>
                <a:ext cx="4116114" cy="0"/>
              </a:xfrm>
              <a:prstGeom prst="line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endCxn id="10" idx="0"/>
              </p:cNvCxnSpPr>
              <p:nvPr/>
            </p:nvCxnSpPr>
            <p:spPr>
              <a:xfrm>
                <a:off x="10080563" y="1395134"/>
                <a:ext cx="1" cy="588751"/>
              </a:xfrm>
              <a:prstGeom prst="straightConnector1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 flipV="1">
              <a:off x="5964448" y="3271386"/>
              <a:ext cx="4116115" cy="666889"/>
              <a:chOff x="5964449" y="1395134"/>
              <a:chExt cx="4116115" cy="666889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V="1">
                <a:off x="5964449" y="1395134"/>
                <a:ext cx="0" cy="666889"/>
              </a:xfrm>
              <a:prstGeom prst="line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964449" y="1395134"/>
                <a:ext cx="4116114" cy="0"/>
              </a:xfrm>
              <a:prstGeom prst="line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10080563" y="1395134"/>
                <a:ext cx="1" cy="588751"/>
              </a:xfrm>
              <a:prstGeom prst="straightConnector1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/>
          <p:cNvSpPr txBox="1"/>
          <p:nvPr/>
        </p:nvSpPr>
        <p:spPr>
          <a:xfrm>
            <a:off x="492027" y="4792008"/>
            <a:ext cx="11438338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Boolean satisfiability problem (SAT)-based attacks have attracted enormous attention because of their optimum performance for reverse engineering (RE) an IC and fully identifying its functionality.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442066" y="4123116"/>
            <a:ext cx="7307868" cy="1981376"/>
            <a:chOff x="1912334" y="1186494"/>
            <a:chExt cx="5537700" cy="1906793"/>
          </a:xfrm>
        </p:grpSpPr>
        <p:sp>
          <p:nvSpPr>
            <p:cNvPr id="69" name="Freeform 68"/>
            <p:cNvSpPr/>
            <p:nvPr/>
          </p:nvSpPr>
          <p:spPr>
            <a:xfrm>
              <a:off x="1964990" y="1186494"/>
              <a:ext cx="5485044" cy="1906793"/>
            </a:xfrm>
            <a:custGeom>
              <a:avLst/>
              <a:gdLst>
                <a:gd name="connsiteX0" fmla="*/ 0 w 2438400"/>
                <a:gd name="connsiteY0" fmla="*/ 135467 h 1354666"/>
                <a:gd name="connsiteX1" fmla="*/ 135467 w 2438400"/>
                <a:gd name="connsiteY1" fmla="*/ 0 h 1354666"/>
                <a:gd name="connsiteX2" fmla="*/ 2302933 w 2438400"/>
                <a:gd name="connsiteY2" fmla="*/ 0 h 1354666"/>
                <a:gd name="connsiteX3" fmla="*/ 2438400 w 2438400"/>
                <a:gd name="connsiteY3" fmla="*/ 135467 h 1354666"/>
                <a:gd name="connsiteX4" fmla="*/ 2438400 w 2438400"/>
                <a:gd name="connsiteY4" fmla="*/ 1219199 h 1354666"/>
                <a:gd name="connsiteX5" fmla="*/ 2302933 w 2438400"/>
                <a:gd name="connsiteY5" fmla="*/ 1354666 h 1354666"/>
                <a:gd name="connsiteX6" fmla="*/ 135467 w 2438400"/>
                <a:gd name="connsiteY6" fmla="*/ 1354666 h 1354666"/>
                <a:gd name="connsiteX7" fmla="*/ 0 w 2438400"/>
                <a:gd name="connsiteY7" fmla="*/ 1219199 h 1354666"/>
                <a:gd name="connsiteX8" fmla="*/ 0 w 2438400"/>
                <a:gd name="connsiteY8" fmla="*/ 135467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00" h="1354666">
                  <a:moveTo>
                    <a:pt x="0" y="135467"/>
                  </a:moveTo>
                  <a:cubicBezTo>
                    <a:pt x="0" y="60651"/>
                    <a:pt x="60651" y="0"/>
                    <a:pt x="135467" y="0"/>
                  </a:cubicBezTo>
                  <a:lnTo>
                    <a:pt x="2302933" y="0"/>
                  </a:lnTo>
                  <a:cubicBezTo>
                    <a:pt x="2377749" y="0"/>
                    <a:pt x="2438400" y="60651"/>
                    <a:pt x="2438400" y="135467"/>
                  </a:cubicBezTo>
                  <a:lnTo>
                    <a:pt x="2438400" y="1219199"/>
                  </a:lnTo>
                  <a:cubicBezTo>
                    <a:pt x="2438400" y="1294015"/>
                    <a:pt x="2377749" y="1354666"/>
                    <a:pt x="2302933" y="1354666"/>
                  </a:cubicBezTo>
                  <a:lnTo>
                    <a:pt x="135467" y="1354666"/>
                  </a:lnTo>
                  <a:cubicBezTo>
                    <a:pt x="60651" y="1354666"/>
                    <a:pt x="0" y="1294015"/>
                    <a:pt x="0" y="1219199"/>
                  </a:cubicBezTo>
                  <a:lnTo>
                    <a:pt x="0" y="13546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727682"/>
                <a:satOff val="-41964"/>
                <a:lumOff val="4314"/>
                <a:alphaOff val="0"/>
              </a:schemeClr>
            </a:fillRef>
            <a:effectRef idx="0">
              <a:schemeClr val="accent2">
                <a:hueOff val="-727682"/>
                <a:satOff val="-41964"/>
                <a:lumOff val="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4467" tIns="264467" rIns="264467" bIns="264467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059503" y="2143762"/>
              <a:ext cx="5296015" cy="860306"/>
              <a:chOff x="2090963" y="2053469"/>
              <a:chExt cx="5296015" cy="860306"/>
            </a:xfrm>
          </p:grpSpPr>
          <p:sp>
            <p:nvSpPr>
              <p:cNvPr id="61" name="Freeform 60"/>
              <p:cNvSpPr/>
              <p:nvPr/>
            </p:nvSpPr>
            <p:spPr>
              <a:xfrm>
                <a:off x="2090963" y="2067910"/>
                <a:ext cx="1302061" cy="845865"/>
              </a:xfrm>
              <a:custGeom>
                <a:avLst/>
                <a:gdLst>
                  <a:gd name="connsiteX0" fmla="*/ 0 w 1819475"/>
                  <a:gd name="connsiteY0" fmla="*/ 909832 h 1819664"/>
                  <a:gd name="connsiteX1" fmla="*/ 909738 w 1819475"/>
                  <a:gd name="connsiteY1" fmla="*/ 0 h 1819664"/>
                  <a:gd name="connsiteX2" fmla="*/ 1819476 w 1819475"/>
                  <a:gd name="connsiteY2" fmla="*/ 909832 h 1819664"/>
                  <a:gd name="connsiteX3" fmla="*/ 909738 w 1819475"/>
                  <a:gd name="connsiteY3" fmla="*/ 1819664 h 1819664"/>
                  <a:gd name="connsiteX4" fmla="*/ 0 w 1819475"/>
                  <a:gd name="connsiteY4" fmla="*/ 909832 h 181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475" h="1819664">
                    <a:moveTo>
                      <a:pt x="0" y="909832"/>
                    </a:moveTo>
                    <a:cubicBezTo>
                      <a:pt x="0" y="407346"/>
                      <a:pt x="407304" y="0"/>
                      <a:pt x="909738" y="0"/>
                    </a:cubicBezTo>
                    <a:cubicBezTo>
                      <a:pt x="1412172" y="0"/>
                      <a:pt x="1819476" y="407346"/>
                      <a:pt x="1819476" y="909832"/>
                    </a:cubicBezTo>
                    <a:cubicBezTo>
                      <a:pt x="1819476" y="1412318"/>
                      <a:pt x="1412172" y="1819664"/>
                      <a:pt x="909738" y="1819664"/>
                    </a:cubicBezTo>
                    <a:cubicBezTo>
                      <a:pt x="407304" y="1819664"/>
                      <a:pt x="0" y="1412318"/>
                      <a:pt x="0" y="909832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8526" tIns="318554" rIns="318526" bIns="318554" numCol="1" spcCol="1270" anchor="ctr" anchorCtr="0">
                <a:noAutofit/>
              </a:bodyPr>
              <a:lstStyle/>
              <a:p>
                <a:pPr lvl="0" algn="ctr" defTabSz="1822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milliseconds</a:t>
                </a:r>
                <a:endParaRPr lang="en-US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610012" y="2438288"/>
                <a:ext cx="179693" cy="179690"/>
              </a:xfrm>
              <a:prstGeom prst="ellipse">
                <a:avLst/>
              </a:pr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3" name="Oval 62"/>
              <p:cNvSpPr/>
              <p:nvPr/>
            </p:nvSpPr>
            <p:spPr>
              <a:xfrm>
                <a:off x="5226207" y="2438288"/>
                <a:ext cx="179693" cy="179690"/>
              </a:xfrm>
              <a:prstGeom prst="ellipse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4" name="Oval 63"/>
              <p:cNvSpPr/>
              <p:nvPr/>
            </p:nvSpPr>
            <p:spPr>
              <a:xfrm>
                <a:off x="4842401" y="2438288"/>
                <a:ext cx="179693" cy="179690"/>
              </a:xfrm>
              <a:prstGeom prst="ellipse">
                <a:avLst/>
              </a:prstGeom>
            </p:spPr>
            <p:style>
              <a:lnRef idx="2">
                <a:schemeClr val="accent6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5" name="Oval 64"/>
              <p:cNvSpPr/>
              <p:nvPr/>
            </p:nvSpPr>
            <p:spPr>
              <a:xfrm>
                <a:off x="4458596" y="2438288"/>
                <a:ext cx="179693" cy="179690"/>
              </a:xfrm>
              <a:prstGeom prst="ellipse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Oval 65"/>
              <p:cNvSpPr/>
              <p:nvPr/>
            </p:nvSpPr>
            <p:spPr>
              <a:xfrm>
                <a:off x="4074164" y="2438288"/>
                <a:ext cx="179693" cy="179690"/>
              </a:xfrm>
              <a:prstGeom prst="ellipse">
                <a:avLst/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7" name="Oval 66"/>
              <p:cNvSpPr/>
              <p:nvPr/>
            </p:nvSpPr>
            <p:spPr>
              <a:xfrm>
                <a:off x="3690359" y="2438288"/>
                <a:ext cx="179693" cy="179690"/>
              </a:xfrm>
              <a:prstGeom prst="ellipse">
                <a:avLst/>
              </a:pr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Freeform 67"/>
              <p:cNvSpPr/>
              <p:nvPr/>
            </p:nvSpPr>
            <p:spPr>
              <a:xfrm>
                <a:off x="6087040" y="2053469"/>
                <a:ext cx="1299938" cy="845865"/>
              </a:xfrm>
              <a:custGeom>
                <a:avLst/>
                <a:gdLst>
                  <a:gd name="connsiteX0" fmla="*/ 0 w 1819475"/>
                  <a:gd name="connsiteY0" fmla="*/ 909832 h 1819664"/>
                  <a:gd name="connsiteX1" fmla="*/ 909738 w 1819475"/>
                  <a:gd name="connsiteY1" fmla="*/ 0 h 1819664"/>
                  <a:gd name="connsiteX2" fmla="*/ 1819476 w 1819475"/>
                  <a:gd name="connsiteY2" fmla="*/ 909832 h 1819664"/>
                  <a:gd name="connsiteX3" fmla="*/ 909738 w 1819475"/>
                  <a:gd name="connsiteY3" fmla="*/ 1819664 h 1819664"/>
                  <a:gd name="connsiteX4" fmla="*/ 0 w 1819475"/>
                  <a:gd name="connsiteY4" fmla="*/ 909832 h 181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475" h="1819664">
                    <a:moveTo>
                      <a:pt x="0" y="909832"/>
                    </a:moveTo>
                    <a:cubicBezTo>
                      <a:pt x="0" y="407346"/>
                      <a:pt x="407304" y="0"/>
                      <a:pt x="909738" y="0"/>
                    </a:cubicBezTo>
                    <a:cubicBezTo>
                      <a:pt x="1412172" y="0"/>
                      <a:pt x="1819476" y="407346"/>
                      <a:pt x="1819476" y="909832"/>
                    </a:cubicBezTo>
                    <a:cubicBezTo>
                      <a:pt x="1819476" y="1412318"/>
                      <a:pt x="1412172" y="1819664"/>
                      <a:pt x="909738" y="1819664"/>
                    </a:cubicBezTo>
                    <a:cubicBezTo>
                      <a:pt x="407304" y="1819664"/>
                      <a:pt x="0" y="1412318"/>
                      <a:pt x="0" y="909832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8526" tIns="318554" rIns="318526" bIns="318554" numCol="1" spcCol="1270" anchor="ctr" anchorCtr="0">
                <a:noAutofit/>
              </a:bodyPr>
              <a:lstStyle/>
              <a:p>
                <a:pPr lvl="0" algn="ctr" defTabSz="1822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years or more</a:t>
                </a:r>
                <a:endParaRPr lang="en-US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912334" y="1264047"/>
              <a:ext cx="5388989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running time of SAT attacks for to reverse engineer the IC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95925" y="806383"/>
            <a:ext cx="1142662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 Attacks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runtime of the SAT attacks depends on circuit topology and the number and location of obfuscated gates.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vary from milliseconds to years or more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obfuscation defense is to increase the amount of runtime of the SAT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obfuscation policy tries to select a set of gates such that maximum obfuscation can be achieved while incurring minimal overheads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until now it is still generally based on human heuristics or experience, which is seriously arbitrary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sub-optimal.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/>
        </p:nvSpPr>
        <p:spPr bwMode="auto">
          <a:xfrm>
            <a:off x="0" y="0"/>
            <a:ext cx="12191999" cy="687161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5" name="Rectangle 4"/>
          <p:cNvSpPr/>
          <p:nvPr/>
        </p:nvSpPr>
        <p:spPr>
          <a:xfrm>
            <a:off x="2377517" y="2881807"/>
            <a:ext cx="74369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Problem Statement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36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5925" y="806383"/>
            <a:ext cx="114266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we should estimate the running time of SAT attacks?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obfuscation process, it is necessary to estimate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of SAT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attacks on obfuscated circuits.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evaluates the resistant of the obfuscated circuits against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attacks.  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estimated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running time of SAT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attacks, 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classify the different obfuscation samples to SAT-resilient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SAT-vulnerable classes.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365020" y="3354136"/>
            <a:ext cx="4457528" cy="1996600"/>
            <a:chOff x="601899" y="2321351"/>
            <a:chExt cx="4457528" cy="1996600"/>
          </a:xfrm>
        </p:grpSpPr>
        <p:sp>
          <p:nvSpPr>
            <p:cNvPr id="5" name="Freeform 4"/>
            <p:cNvSpPr/>
            <p:nvPr/>
          </p:nvSpPr>
          <p:spPr>
            <a:xfrm>
              <a:off x="601899" y="2855326"/>
              <a:ext cx="1857303" cy="928651"/>
            </a:xfrm>
            <a:custGeom>
              <a:avLst/>
              <a:gdLst>
                <a:gd name="connsiteX0" fmla="*/ 0 w 1857303"/>
                <a:gd name="connsiteY0" fmla="*/ 92865 h 928651"/>
                <a:gd name="connsiteX1" fmla="*/ 92865 w 1857303"/>
                <a:gd name="connsiteY1" fmla="*/ 0 h 928651"/>
                <a:gd name="connsiteX2" fmla="*/ 1764438 w 1857303"/>
                <a:gd name="connsiteY2" fmla="*/ 0 h 928651"/>
                <a:gd name="connsiteX3" fmla="*/ 1857303 w 1857303"/>
                <a:gd name="connsiteY3" fmla="*/ 92865 h 928651"/>
                <a:gd name="connsiteX4" fmla="*/ 1857303 w 1857303"/>
                <a:gd name="connsiteY4" fmla="*/ 835786 h 928651"/>
                <a:gd name="connsiteX5" fmla="*/ 1764438 w 1857303"/>
                <a:gd name="connsiteY5" fmla="*/ 928651 h 928651"/>
                <a:gd name="connsiteX6" fmla="*/ 92865 w 1857303"/>
                <a:gd name="connsiteY6" fmla="*/ 928651 h 928651"/>
                <a:gd name="connsiteX7" fmla="*/ 0 w 1857303"/>
                <a:gd name="connsiteY7" fmla="*/ 835786 h 928651"/>
                <a:gd name="connsiteX8" fmla="*/ 0 w 1857303"/>
                <a:gd name="connsiteY8" fmla="*/ 92865 h 9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7303" h="928651">
                  <a:moveTo>
                    <a:pt x="0" y="92865"/>
                  </a:moveTo>
                  <a:cubicBezTo>
                    <a:pt x="0" y="41577"/>
                    <a:pt x="41577" y="0"/>
                    <a:pt x="92865" y="0"/>
                  </a:cubicBezTo>
                  <a:lnTo>
                    <a:pt x="1764438" y="0"/>
                  </a:lnTo>
                  <a:cubicBezTo>
                    <a:pt x="1815726" y="0"/>
                    <a:pt x="1857303" y="41577"/>
                    <a:pt x="1857303" y="92865"/>
                  </a:cubicBezTo>
                  <a:lnTo>
                    <a:pt x="1857303" y="835786"/>
                  </a:lnTo>
                  <a:cubicBezTo>
                    <a:pt x="1857303" y="887074"/>
                    <a:pt x="1815726" y="928651"/>
                    <a:pt x="1764438" y="928651"/>
                  </a:cubicBezTo>
                  <a:lnTo>
                    <a:pt x="92865" y="928651"/>
                  </a:lnTo>
                  <a:cubicBezTo>
                    <a:pt x="41577" y="928651"/>
                    <a:pt x="0" y="887074"/>
                    <a:pt x="0" y="835786"/>
                  </a:cubicBezTo>
                  <a:lnTo>
                    <a:pt x="0" y="9286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394" tIns="63394" rIns="63394" bIns="63394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Obfuscated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circuits</a:t>
              </a:r>
              <a:endParaRPr lang="en-US" kern="1200" dirty="0"/>
            </a:p>
          </p:txBody>
        </p:sp>
        <p:sp>
          <p:nvSpPr>
            <p:cNvPr id="6" name="Freeform 5"/>
            <p:cNvSpPr/>
            <p:nvPr/>
          </p:nvSpPr>
          <p:spPr>
            <a:xfrm rot="19457599">
              <a:off x="2373208" y="3019573"/>
              <a:ext cx="914910" cy="66181"/>
            </a:xfrm>
            <a:custGeom>
              <a:avLst/>
              <a:gdLst>
                <a:gd name="connsiteX0" fmla="*/ 0 w 914910"/>
                <a:gd name="connsiteY0" fmla="*/ 33090 h 66181"/>
                <a:gd name="connsiteX1" fmla="*/ 914910 w 914910"/>
                <a:gd name="connsiteY1" fmla="*/ 33090 h 6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910" h="66181">
                  <a:moveTo>
                    <a:pt x="0" y="33090"/>
                  </a:moveTo>
                  <a:lnTo>
                    <a:pt x="914910" y="3309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7282" tIns="10218" rIns="447282" bIns="10217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3202124" y="2321351"/>
              <a:ext cx="1857303" cy="928651"/>
            </a:xfrm>
            <a:custGeom>
              <a:avLst/>
              <a:gdLst>
                <a:gd name="connsiteX0" fmla="*/ 0 w 1857303"/>
                <a:gd name="connsiteY0" fmla="*/ 92865 h 928651"/>
                <a:gd name="connsiteX1" fmla="*/ 92865 w 1857303"/>
                <a:gd name="connsiteY1" fmla="*/ 0 h 928651"/>
                <a:gd name="connsiteX2" fmla="*/ 1764438 w 1857303"/>
                <a:gd name="connsiteY2" fmla="*/ 0 h 928651"/>
                <a:gd name="connsiteX3" fmla="*/ 1857303 w 1857303"/>
                <a:gd name="connsiteY3" fmla="*/ 92865 h 928651"/>
                <a:gd name="connsiteX4" fmla="*/ 1857303 w 1857303"/>
                <a:gd name="connsiteY4" fmla="*/ 835786 h 928651"/>
                <a:gd name="connsiteX5" fmla="*/ 1764438 w 1857303"/>
                <a:gd name="connsiteY5" fmla="*/ 928651 h 928651"/>
                <a:gd name="connsiteX6" fmla="*/ 92865 w 1857303"/>
                <a:gd name="connsiteY6" fmla="*/ 928651 h 928651"/>
                <a:gd name="connsiteX7" fmla="*/ 0 w 1857303"/>
                <a:gd name="connsiteY7" fmla="*/ 835786 h 928651"/>
                <a:gd name="connsiteX8" fmla="*/ 0 w 1857303"/>
                <a:gd name="connsiteY8" fmla="*/ 92865 h 9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7303" h="928651">
                  <a:moveTo>
                    <a:pt x="0" y="92865"/>
                  </a:moveTo>
                  <a:cubicBezTo>
                    <a:pt x="0" y="41577"/>
                    <a:pt x="41577" y="0"/>
                    <a:pt x="92865" y="0"/>
                  </a:cubicBezTo>
                  <a:lnTo>
                    <a:pt x="1764438" y="0"/>
                  </a:lnTo>
                  <a:cubicBezTo>
                    <a:pt x="1815726" y="0"/>
                    <a:pt x="1857303" y="41577"/>
                    <a:pt x="1857303" y="92865"/>
                  </a:cubicBezTo>
                  <a:lnTo>
                    <a:pt x="1857303" y="835786"/>
                  </a:lnTo>
                  <a:cubicBezTo>
                    <a:pt x="1857303" y="887074"/>
                    <a:pt x="1815726" y="928651"/>
                    <a:pt x="1764438" y="928651"/>
                  </a:cubicBezTo>
                  <a:lnTo>
                    <a:pt x="92865" y="928651"/>
                  </a:lnTo>
                  <a:cubicBezTo>
                    <a:pt x="41577" y="928651"/>
                    <a:pt x="0" y="887074"/>
                    <a:pt x="0" y="835786"/>
                  </a:cubicBezTo>
                  <a:lnTo>
                    <a:pt x="0" y="9286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394" tIns="63394" rIns="63394" bIns="63394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SAT-resilient</a:t>
              </a:r>
              <a:endParaRPr lang="en-US" kern="1200" dirty="0"/>
            </a:p>
          </p:txBody>
        </p:sp>
        <p:sp>
          <p:nvSpPr>
            <p:cNvPr id="9" name="Freeform 8"/>
            <p:cNvSpPr/>
            <p:nvPr/>
          </p:nvSpPr>
          <p:spPr>
            <a:xfrm rot="2142401">
              <a:off x="2373208" y="3553548"/>
              <a:ext cx="914910" cy="66181"/>
            </a:xfrm>
            <a:custGeom>
              <a:avLst/>
              <a:gdLst>
                <a:gd name="connsiteX0" fmla="*/ 0 w 914910"/>
                <a:gd name="connsiteY0" fmla="*/ 33090 h 66181"/>
                <a:gd name="connsiteX1" fmla="*/ 914910 w 914910"/>
                <a:gd name="connsiteY1" fmla="*/ 33090 h 6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910" h="66181">
                  <a:moveTo>
                    <a:pt x="0" y="33090"/>
                  </a:moveTo>
                  <a:lnTo>
                    <a:pt x="914910" y="3309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7283" tIns="10217" rIns="447281" bIns="10218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202124" y="3389300"/>
              <a:ext cx="1857303" cy="928651"/>
            </a:xfrm>
            <a:custGeom>
              <a:avLst/>
              <a:gdLst>
                <a:gd name="connsiteX0" fmla="*/ 0 w 1857303"/>
                <a:gd name="connsiteY0" fmla="*/ 92865 h 928651"/>
                <a:gd name="connsiteX1" fmla="*/ 92865 w 1857303"/>
                <a:gd name="connsiteY1" fmla="*/ 0 h 928651"/>
                <a:gd name="connsiteX2" fmla="*/ 1764438 w 1857303"/>
                <a:gd name="connsiteY2" fmla="*/ 0 h 928651"/>
                <a:gd name="connsiteX3" fmla="*/ 1857303 w 1857303"/>
                <a:gd name="connsiteY3" fmla="*/ 92865 h 928651"/>
                <a:gd name="connsiteX4" fmla="*/ 1857303 w 1857303"/>
                <a:gd name="connsiteY4" fmla="*/ 835786 h 928651"/>
                <a:gd name="connsiteX5" fmla="*/ 1764438 w 1857303"/>
                <a:gd name="connsiteY5" fmla="*/ 928651 h 928651"/>
                <a:gd name="connsiteX6" fmla="*/ 92865 w 1857303"/>
                <a:gd name="connsiteY6" fmla="*/ 928651 h 928651"/>
                <a:gd name="connsiteX7" fmla="*/ 0 w 1857303"/>
                <a:gd name="connsiteY7" fmla="*/ 835786 h 928651"/>
                <a:gd name="connsiteX8" fmla="*/ 0 w 1857303"/>
                <a:gd name="connsiteY8" fmla="*/ 92865 h 9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7303" h="928651">
                  <a:moveTo>
                    <a:pt x="0" y="92865"/>
                  </a:moveTo>
                  <a:cubicBezTo>
                    <a:pt x="0" y="41577"/>
                    <a:pt x="41577" y="0"/>
                    <a:pt x="92865" y="0"/>
                  </a:cubicBezTo>
                  <a:lnTo>
                    <a:pt x="1764438" y="0"/>
                  </a:lnTo>
                  <a:cubicBezTo>
                    <a:pt x="1815726" y="0"/>
                    <a:pt x="1857303" y="41577"/>
                    <a:pt x="1857303" y="92865"/>
                  </a:cubicBezTo>
                  <a:lnTo>
                    <a:pt x="1857303" y="835786"/>
                  </a:lnTo>
                  <a:cubicBezTo>
                    <a:pt x="1857303" y="887074"/>
                    <a:pt x="1815726" y="928651"/>
                    <a:pt x="1764438" y="928651"/>
                  </a:cubicBezTo>
                  <a:lnTo>
                    <a:pt x="92865" y="928651"/>
                  </a:lnTo>
                  <a:cubicBezTo>
                    <a:pt x="41577" y="928651"/>
                    <a:pt x="0" y="887074"/>
                    <a:pt x="0" y="835786"/>
                  </a:cubicBezTo>
                  <a:lnTo>
                    <a:pt x="0" y="9286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394" tIns="63394" rIns="63394" bIns="63394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SAT-vulnerable</a:t>
              </a:r>
              <a:endParaRPr lang="en-US" kern="12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95925" y="3544922"/>
            <a:ext cx="6206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runtime of SAT attacks for each execution can be days, weeks, or years.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it requires an intelligent system to estimate quickly and accurately the running time of SAT attacks.  </a:t>
            </a:r>
          </a:p>
        </p:txBody>
      </p:sp>
    </p:spTree>
    <p:extLst>
      <p:ext uri="{BB962C8B-B14F-4D97-AF65-F5344CB8AC3E}">
        <p14:creationId xmlns:p14="http://schemas.microsoft.com/office/powerpoint/2010/main" val="13572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599843" y="78162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5621" y="78162"/>
            <a:ext cx="1344168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78381" y="83964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32603" y="89790"/>
            <a:ext cx="1344168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1399" y="78162"/>
            <a:ext cx="143959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5925" y="806383"/>
            <a:ext cx="1142662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estimating the running time of SAT attacks?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running time of SAT attacks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underexplored because of its significant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challenges 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1895" y="2086874"/>
            <a:ext cx="3374837" cy="1600939"/>
            <a:chOff x="30455" y="2317048"/>
            <a:chExt cx="3374837" cy="1600939"/>
          </a:xfrm>
        </p:grpSpPr>
        <p:sp>
          <p:nvSpPr>
            <p:cNvPr id="18" name="Freeform 17"/>
            <p:cNvSpPr/>
            <p:nvPr/>
          </p:nvSpPr>
          <p:spPr>
            <a:xfrm>
              <a:off x="482730" y="2836055"/>
              <a:ext cx="2922562" cy="1081932"/>
            </a:xfrm>
            <a:custGeom>
              <a:avLst/>
              <a:gdLst>
                <a:gd name="connsiteX0" fmla="*/ 0 w 2982667"/>
                <a:gd name="connsiteY0" fmla="*/ 0 h 1491333"/>
                <a:gd name="connsiteX1" fmla="*/ 2982667 w 2982667"/>
                <a:gd name="connsiteY1" fmla="*/ 0 h 1491333"/>
                <a:gd name="connsiteX2" fmla="*/ 2982667 w 2982667"/>
                <a:gd name="connsiteY2" fmla="*/ 1491333 h 1491333"/>
                <a:gd name="connsiteX3" fmla="*/ 0 w 2982667"/>
                <a:gd name="connsiteY3" fmla="*/ 1491333 h 1491333"/>
                <a:gd name="connsiteX4" fmla="*/ 0 w 2982667"/>
                <a:gd name="connsiteY4" fmla="*/ 0 h 149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2667" h="1491333">
                  <a:moveTo>
                    <a:pt x="0" y="0"/>
                  </a:moveTo>
                  <a:lnTo>
                    <a:pt x="2982667" y="0"/>
                  </a:lnTo>
                  <a:lnTo>
                    <a:pt x="2982667" y="1491333"/>
                  </a:lnTo>
                  <a:lnTo>
                    <a:pt x="0" y="14913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Difficulty in characterizing the hidden and sophisticated algorithmic mechanism of attackers.</a:t>
              </a:r>
              <a:endParaRPr 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455" y="2317048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a-IR" sz="5400" b="1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1</a:t>
              </a:r>
              <a:endPara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55092" y="2086874"/>
            <a:ext cx="3374837" cy="1600939"/>
            <a:chOff x="30455" y="2317048"/>
            <a:chExt cx="3374837" cy="1600939"/>
          </a:xfrm>
        </p:grpSpPr>
        <p:sp>
          <p:nvSpPr>
            <p:cNvPr id="37" name="Freeform 36"/>
            <p:cNvSpPr/>
            <p:nvPr/>
          </p:nvSpPr>
          <p:spPr>
            <a:xfrm>
              <a:off x="482730" y="2836055"/>
              <a:ext cx="2922562" cy="1081932"/>
            </a:xfrm>
            <a:custGeom>
              <a:avLst/>
              <a:gdLst>
                <a:gd name="connsiteX0" fmla="*/ 0 w 2982667"/>
                <a:gd name="connsiteY0" fmla="*/ 0 h 1491333"/>
                <a:gd name="connsiteX1" fmla="*/ 2982667 w 2982667"/>
                <a:gd name="connsiteY1" fmla="*/ 0 h 1491333"/>
                <a:gd name="connsiteX2" fmla="*/ 2982667 w 2982667"/>
                <a:gd name="connsiteY2" fmla="*/ 1491333 h 1491333"/>
                <a:gd name="connsiteX3" fmla="*/ 0 w 2982667"/>
                <a:gd name="connsiteY3" fmla="*/ 1491333 h 1491333"/>
                <a:gd name="connsiteX4" fmla="*/ 0 w 2982667"/>
                <a:gd name="connsiteY4" fmla="*/ 0 h 149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2667" h="1491333">
                  <a:moveTo>
                    <a:pt x="0" y="0"/>
                  </a:moveTo>
                  <a:lnTo>
                    <a:pt x="2982667" y="0"/>
                  </a:lnTo>
                  <a:lnTo>
                    <a:pt x="2982667" y="1491333"/>
                  </a:lnTo>
                  <a:lnTo>
                    <a:pt x="0" y="14913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Challenge in extracting determinant features from discrete and graph-structured IC</a:t>
              </a:r>
              <a:endParaRPr 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455" y="2317048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a-IR" sz="5400" b="1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2</a:t>
              </a:r>
              <a:endPara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388289" y="2086874"/>
            <a:ext cx="3466277" cy="1600939"/>
            <a:chOff x="30455" y="2317048"/>
            <a:chExt cx="3466277" cy="1600939"/>
          </a:xfrm>
        </p:grpSpPr>
        <p:sp>
          <p:nvSpPr>
            <p:cNvPr id="40" name="Freeform 39"/>
            <p:cNvSpPr/>
            <p:nvPr/>
          </p:nvSpPr>
          <p:spPr>
            <a:xfrm>
              <a:off x="482730" y="2836055"/>
              <a:ext cx="3014002" cy="1081932"/>
            </a:xfrm>
            <a:custGeom>
              <a:avLst/>
              <a:gdLst>
                <a:gd name="connsiteX0" fmla="*/ 0 w 2982667"/>
                <a:gd name="connsiteY0" fmla="*/ 0 h 1491333"/>
                <a:gd name="connsiteX1" fmla="*/ 2982667 w 2982667"/>
                <a:gd name="connsiteY1" fmla="*/ 0 h 1491333"/>
                <a:gd name="connsiteX2" fmla="*/ 2982667 w 2982667"/>
                <a:gd name="connsiteY2" fmla="*/ 1491333 h 1491333"/>
                <a:gd name="connsiteX3" fmla="*/ 0 w 2982667"/>
                <a:gd name="connsiteY3" fmla="*/ 1491333 h 1491333"/>
                <a:gd name="connsiteX4" fmla="*/ 0 w 2982667"/>
                <a:gd name="connsiteY4" fmla="*/ 0 h 149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2667" h="1491333">
                  <a:moveTo>
                    <a:pt x="0" y="0"/>
                  </a:moveTo>
                  <a:lnTo>
                    <a:pt x="2982667" y="0"/>
                  </a:lnTo>
                  <a:lnTo>
                    <a:pt x="2982667" y="1491333"/>
                  </a:lnTo>
                  <a:lnTo>
                    <a:pt x="0" y="14913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 on high efficiency and scalability for 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de-obfuscation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estimation</a:t>
              </a:r>
              <a:endParaRPr 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455" y="2317048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a-IR" sz="5400" b="1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3</a:t>
              </a:r>
              <a:endPara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111838" y="4023865"/>
            <a:ext cx="419871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data for estimating the running time of SAT attacks</a:t>
            </a:r>
          </a:p>
        </p:txBody>
      </p:sp>
      <p:sp>
        <p:nvSpPr>
          <p:cNvPr id="49" name="Right Arrow 2">
            <a:extLst>
              <a:ext uri="{FF2B5EF4-FFF2-40B4-BE49-F238E27FC236}">
                <a16:creationId xmlns:a16="http://schemas.microsoft.com/office/drawing/2014/main" id="{C4CB5E88-C53D-42FE-9BBD-2C629B7CB6C7}"/>
              </a:ext>
            </a:extLst>
          </p:cNvPr>
          <p:cNvSpPr/>
          <p:nvPr/>
        </p:nvSpPr>
        <p:spPr>
          <a:xfrm rot="5400000">
            <a:off x="5951013" y="4713691"/>
            <a:ext cx="520364" cy="63752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111838" y="5360691"/>
            <a:ext cx="202770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</a:p>
          <a:p>
            <a:pPr lvl="0"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286477" y="5356120"/>
            <a:ext cx="202770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Gates’s Information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9541</TotalTime>
  <Words>5823</Words>
  <Application>Microsoft Office PowerPoint</Application>
  <PresentationFormat>Widescreen</PresentationFormat>
  <Paragraphs>796</Paragraphs>
  <Slides>40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B Nazanin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Reza</cp:lastModifiedBy>
  <cp:revision>568</cp:revision>
  <dcterms:created xsi:type="dcterms:W3CDTF">2018-12-22T12:30:31Z</dcterms:created>
  <dcterms:modified xsi:type="dcterms:W3CDTF">2022-04-01T12:46:55Z</dcterms:modified>
</cp:coreProperties>
</file>