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74147" autoAdjust="0"/>
  </p:normalViewPr>
  <p:slideViewPr>
    <p:cSldViewPr snapToGrid="0">
      <p:cViewPr varScale="1">
        <p:scale>
          <a:sx n="73" d="100"/>
          <a:sy n="73" d="100"/>
        </p:scale>
        <p:origin x="684" y="72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0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4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8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3" y="1533240"/>
            <a:ext cx="834312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model(data).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correct =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(correct) /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data.test_mask.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'Accuracy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920625" y="193077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58346" y="1812499"/>
            <a:ext cx="2246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trained model using the testing set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5" y="3940248"/>
            <a:ext cx="987148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</a:t>
            </a:r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0.7910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925" y="3652247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9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GNN model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 task </a:t>
            </a:r>
            <a:endParaRPr lang="en-US" sz="20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refers to the problem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graphs (in contrast to nodes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 framework is more compatible for estimating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de-obfuscation runtime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925" y="2917222"/>
            <a:ext cx="107198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MUTAG dataset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 188 different graphs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graph in the dataset represents a chemical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represent "their mutagenic effect on a specific gram negative bacterium".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task is to classify each graph into one out of two classes.</a:t>
            </a:r>
          </a:p>
        </p:txBody>
      </p:sp>
    </p:spTree>
    <p:extLst>
      <p:ext uri="{BB962C8B-B14F-4D97-AF65-F5344CB8AC3E}">
        <p14:creationId xmlns:p14="http://schemas.microsoft.com/office/powerpoint/2010/main" val="23080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4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177" y="1909243"/>
            <a:ext cx="500638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torch-geometric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torch-sparse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torch-scatter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07485" y="224911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6552" y="2338591"/>
            <a:ext cx="44071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necessary libraries and modules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48177" y="3746590"/>
            <a:ext cx="66865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torch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torch_geometric.datasets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TUDataset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Linear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torch.nn.functional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global_mean_pool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37151" y="4640460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74469" y="4743785"/>
            <a:ext cx="36064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and modules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-15229" y="152452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33" y="33355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96733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763667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(root=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'data/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TUDataset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name=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'MUTAG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'Dataset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{dataset}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'===================='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features: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classes: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 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82527" y="2303999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69092" y="2296524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MUTAG dataset and printing its characteristics 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95925" y="4204302"/>
            <a:ext cx="987148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Dataset: MUTAG(188):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==================== </a:t>
            </a: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graphs: 188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features: 7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classes: 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Data(</a:t>
            </a:r>
            <a:r>
              <a:rPr lang="en-US" sz="1600" dirty="0" err="1" smtClean="0">
                <a:solidFill>
                  <a:srgbClr val="212121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=[2, 38], x=[17, 7],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edge_attr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=[38, 4], y=[1])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390945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763667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torch.manual_seed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12345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dataset.shuffle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150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150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:]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training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'Number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of test graphs: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314140" y="2057778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10600" y="2050303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to the training and testing subsets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925" y="3630857"/>
            <a:ext cx="987148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Number of training graphs: 150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of test graphs: 38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925" y="3336009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95925" y="4694964"/>
            <a:ext cx="763667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shuffle=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shuffle=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8209691" y="497328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10600" y="5060347"/>
            <a:ext cx="28534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Mini-batching of training and testing subsets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0" y="4217671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2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946019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GCN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torch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nn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super(GCN,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torch.manual_seed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12345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dataset.num_node_features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.conv3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.lin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Linear(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batch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.conv3(x,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global_mean_pool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batch)  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F.dropout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p=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training=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.training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.lin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23972" y="3609414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78382" y="3490553"/>
            <a:ext cx="16047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structure 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2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741566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hidden_channels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torch.optim.Adam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model.parameters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criterion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torch.nn.CrossEntropyLoss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382527" y="1494798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38673" y="1479850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6" y="3352719"/>
            <a:ext cx="7415663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data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out = model(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data.batch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loss = criterion(out,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optimizer.step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optimizer.zero_grad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 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382526" y="4123477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38672" y="4226803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training function 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" y="28754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95926" y="1339592"/>
            <a:ext cx="7415663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correct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data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loader: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out = model(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data.batch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out.argmax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correct += 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correct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loader.dataset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358577" y="2110351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47377" y="2207622"/>
            <a:ext cx="267353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function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" y="8622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926" y="3888297"/>
            <a:ext cx="741566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171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train()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, Train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{train_acc: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{test_acc: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358577" y="439876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60111" y="4398763"/>
            <a:ext cx="26735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during 170 epochs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" y="34110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2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MUTAG dataset classification 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95925" y="1539991"/>
            <a:ext cx="987148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Epoch: 157,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0.7368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158,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0.7368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159,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160,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161,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162,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163,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164,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0.8158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165,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0.8158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166,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0.7733,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167,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0.7895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168,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0.7867,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0.7895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169,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Epoch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170, Train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0.8000, Test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: 0.7632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1245143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6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94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step, we transformed each bench file to the CNF representation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9843" y="2097237"/>
            <a:ext cx="945855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bench2cnf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tseytin_t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cnf_to_matrix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time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os.getcwd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"5_per.bench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wires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simple_read_bench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cnf_clause_count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tseytin_t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(wires)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incidence_mat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cnf_to_matrix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cnf_content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843" y="183121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32" y="4306118"/>
            <a:ext cx="3431777" cy="18049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77" y="5000837"/>
            <a:ext cx="6219251" cy="4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62977" y="2881807"/>
            <a:ext cx="46660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Report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implemented a code for collecting the targets (running times) of each circuit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9843" y="2097237"/>
            <a:ext cx="945855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os.getcwd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"5.txt"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 =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Target_link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cpu_time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line: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line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Desired_line.split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';'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Target =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Desired_List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].split(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'='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f.close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843" y="1831214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" y="4553920"/>
            <a:ext cx="6325483" cy="1371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10741" y="5525589"/>
            <a:ext cx="1397726" cy="606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92115" y="5297639"/>
            <a:ext cx="314410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(Target)</a:t>
            </a:r>
          </a:p>
          <a:p>
            <a:r>
              <a:rPr lang="en-US" sz="1600">
                <a:solidFill>
                  <a:srgbClr val="09885A"/>
                </a:solidFill>
                <a:latin typeface="Courier New" panose="02070309020205020404" pitchFamily="49" charset="0"/>
              </a:rPr>
              <a:t>0.064045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2115" y="5002791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47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9223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graph structure from obfuscated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implemented a code called Data generator which automatically extracts the CNF and targets for each IC and saves them to pickle files.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some issues are not clear for us to implement GNN models for estimating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9" name="Freeform 8"/>
          <p:cNvSpPr/>
          <p:nvPr/>
        </p:nvSpPr>
        <p:spPr>
          <a:xfrm>
            <a:off x="2620443" y="3607248"/>
            <a:ext cx="6951114" cy="1750783"/>
          </a:xfrm>
          <a:custGeom>
            <a:avLst/>
            <a:gdLst>
              <a:gd name="connsiteX0" fmla="*/ 0 w 8846515"/>
              <a:gd name="connsiteY0" fmla="*/ 106082 h 636480"/>
              <a:gd name="connsiteX1" fmla="*/ 106082 w 8846515"/>
              <a:gd name="connsiteY1" fmla="*/ 0 h 636480"/>
              <a:gd name="connsiteX2" fmla="*/ 8740433 w 8846515"/>
              <a:gd name="connsiteY2" fmla="*/ 0 h 636480"/>
              <a:gd name="connsiteX3" fmla="*/ 8846515 w 8846515"/>
              <a:gd name="connsiteY3" fmla="*/ 106082 h 636480"/>
              <a:gd name="connsiteX4" fmla="*/ 8846515 w 8846515"/>
              <a:gd name="connsiteY4" fmla="*/ 530398 h 636480"/>
              <a:gd name="connsiteX5" fmla="*/ 8740433 w 8846515"/>
              <a:gd name="connsiteY5" fmla="*/ 636480 h 636480"/>
              <a:gd name="connsiteX6" fmla="*/ 106082 w 8846515"/>
              <a:gd name="connsiteY6" fmla="*/ 636480 h 636480"/>
              <a:gd name="connsiteX7" fmla="*/ 0 w 8846515"/>
              <a:gd name="connsiteY7" fmla="*/ 530398 h 636480"/>
              <a:gd name="connsiteX8" fmla="*/ 0 w 8846515"/>
              <a:gd name="connsiteY8" fmla="*/ 106082 h 6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515" h="636480">
                <a:moveTo>
                  <a:pt x="0" y="106082"/>
                </a:moveTo>
                <a:cubicBezTo>
                  <a:pt x="0" y="47495"/>
                  <a:pt x="47495" y="0"/>
                  <a:pt x="106082" y="0"/>
                </a:cubicBezTo>
                <a:lnTo>
                  <a:pt x="8740433" y="0"/>
                </a:lnTo>
                <a:cubicBezTo>
                  <a:pt x="8799020" y="0"/>
                  <a:pt x="8846515" y="47495"/>
                  <a:pt x="8846515" y="106082"/>
                </a:cubicBezTo>
                <a:lnTo>
                  <a:pt x="8846515" y="530398"/>
                </a:lnTo>
                <a:cubicBezTo>
                  <a:pt x="8846515" y="588985"/>
                  <a:pt x="8799020" y="636480"/>
                  <a:pt x="8740433" y="636480"/>
                </a:cubicBezTo>
                <a:lnTo>
                  <a:pt x="106082" y="636480"/>
                </a:lnTo>
                <a:cubicBezTo>
                  <a:pt x="47495" y="636480"/>
                  <a:pt x="0" y="588985"/>
                  <a:pt x="0" y="530398"/>
                </a:cubicBezTo>
                <a:lnTo>
                  <a:pt x="0" y="106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130" tIns="130130" rIns="130130" bIns="130130" numCol="1" spcCol="1270" anchor="ctr" anchorCtr="0">
            <a:noAutofit/>
          </a:bodyPr>
          <a:lstStyle/>
          <a:p>
            <a:pPr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each gate(node) are not clear </a:t>
            </a:r>
            <a:endPara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extract the adjacency matrix for each circuit?</a:t>
            </a:r>
          </a:p>
          <a:p>
            <a:pPr marL="285750" lvl="0" indent="-28575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CNF matrix represent the adjacency matrix? </a:t>
            </a:r>
          </a:p>
          <a:p>
            <a:pPr marL="285750" lvl="0" indent="-28575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rows and columns of CNF matrix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24711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25" y="959752"/>
            <a:ext cx="1026626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conducted works for this project until now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63676" y="2348445"/>
            <a:ext cx="8064647" cy="2630961"/>
            <a:chOff x="2335414" y="2432931"/>
            <a:chExt cx="8064647" cy="2630961"/>
          </a:xfrm>
        </p:grpSpPr>
        <p:sp>
          <p:nvSpPr>
            <p:cNvPr id="12" name="Oval 11"/>
            <p:cNvSpPr/>
            <p:nvPr/>
          </p:nvSpPr>
          <p:spPr>
            <a:xfrm>
              <a:off x="7769587" y="2432931"/>
              <a:ext cx="2630474" cy="2630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856927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2" tIns="371177" rIns="371393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Extracting graph structure from obfuscated circuits</a:t>
              </a:r>
              <a:endParaRPr lang="en-US" sz="1600" kern="1200" dirty="0"/>
            </a:p>
          </p:txBody>
        </p:sp>
        <p:sp>
          <p:nvSpPr>
            <p:cNvPr id="14" name="Teardrop 13"/>
            <p:cNvSpPr/>
            <p:nvPr/>
          </p:nvSpPr>
          <p:spPr>
            <a:xfrm rot="2700000">
              <a:off x="5054084" y="2436112"/>
              <a:ext cx="2624138" cy="262413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138256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5197846"/>
                <a:satOff val="-23984"/>
                <a:lumOff val="88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3" tIns="371177" rIns="371392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GNN models using public benchmarks</a:t>
              </a:r>
              <a:endParaRPr lang="en-US" sz="1600" kern="1200" dirty="0"/>
            </a:p>
          </p:txBody>
        </p:sp>
        <p:sp>
          <p:nvSpPr>
            <p:cNvPr id="16" name="Teardrop 15"/>
            <p:cNvSpPr/>
            <p:nvPr/>
          </p:nvSpPr>
          <p:spPr>
            <a:xfrm rot="2700000">
              <a:off x="2335414" y="2436112"/>
              <a:ext cx="2624138" cy="262413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2419586" y="2520645"/>
              <a:ext cx="2455794" cy="2455532"/>
            </a:xfrm>
            <a:custGeom>
              <a:avLst/>
              <a:gdLst>
                <a:gd name="connsiteX0" fmla="*/ 0 w 2455794"/>
                <a:gd name="connsiteY0" fmla="*/ 1227766 h 2455532"/>
                <a:gd name="connsiteX1" fmla="*/ 1227897 w 2455794"/>
                <a:gd name="connsiteY1" fmla="*/ 0 h 2455532"/>
                <a:gd name="connsiteX2" fmla="*/ 2455794 w 2455794"/>
                <a:gd name="connsiteY2" fmla="*/ 1227766 h 2455532"/>
                <a:gd name="connsiteX3" fmla="*/ 1227897 w 2455794"/>
                <a:gd name="connsiteY3" fmla="*/ 2455532 h 2455532"/>
                <a:gd name="connsiteX4" fmla="*/ 0 w 2455794"/>
                <a:gd name="connsiteY4" fmla="*/ 1227766 h 245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794" h="2455532">
                  <a:moveTo>
                    <a:pt x="0" y="1227766"/>
                  </a:moveTo>
                  <a:cubicBezTo>
                    <a:pt x="0" y="549690"/>
                    <a:pt x="549748" y="0"/>
                    <a:pt x="1227897" y="0"/>
                  </a:cubicBezTo>
                  <a:cubicBezTo>
                    <a:pt x="1906046" y="0"/>
                    <a:pt x="2455794" y="549690"/>
                    <a:pt x="2455794" y="1227766"/>
                  </a:cubicBezTo>
                  <a:cubicBezTo>
                    <a:pt x="2455794" y="1905842"/>
                    <a:pt x="1906046" y="2455532"/>
                    <a:pt x="1227897" y="2455532"/>
                  </a:cubicBezTo>
                  <a:cubicBezTo>
                    <a:pt x="549748" y="2455532"/>
                    <a:pt x="0" y="1905842"/>
                    <a:pt x="0" y="1227766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10395692"/>
                <a:satOff val="-47968"/>
                <a:lumOff val="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392" tIns="371177" rIns="371393" bIns="37117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the theoretical concepts of GNNs 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3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GNN models using public benchmarks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attempted to perform node classification of CORA dataset using an GNN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we implemented an GNN model for performing graph classification task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36" y="2474300"/>
            <a:ext cx="3595118" cy="33517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504204" y="5820653"/>
            <a:ext cx="2934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visualization of CORA dataset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594" y="2885093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CORA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2708 scientific publications.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classified into one of seven classes (2708 nodes).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citation network consists of 5429 links (5429 edges).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subset: 140 nodes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subset: 500 nodes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subset: 1000 nodes</a:t>
            </a:r>
          </a:p>
        </p:txBody>
      </p:sp>
    </p:spTree>
    <p:extLst>
      <p:ext uri="{BB962C8B-B14F-4D97-AF65-F5344CB8AC3E}">
        <p14:creationId xmlns:p14="http://schemas.microsoft.com/office/powerpoint/2010/main" val="270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177" y="1909243"/>
            <a:ext cx="500638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torch-geometric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torch-sparse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pip install torch-scatter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07485" y="2249116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6552" y="2338591"/>
            <a:ext cx="44071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necessary libraries and modules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48177" y="3746590"/>
            <a:ext cx="66865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 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torch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torch.nn.functional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torch_geometric.datasets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Planetoid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torch_geometric.nn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37151" y="436346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95771" y="4452937"/>
            <a:ext cx="36064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and modules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-15229" y="152452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33" y="33355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9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5" y="1533240"/>
            <a:ext cx="66865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 = Planetoid(root=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tmp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/Cora'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name=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'Cora'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test_mask.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284899" y="215011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3519" y="2239587"/>
            <a:ext cx="360640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CORA dataset and printing its characteristics 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95925" y="3940248"/>
            <a:ext cx="9871481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7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1433 </a:t>
            </a: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Data(x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=[2708, 1433],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=[2, 10556], y=[2708],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train_mask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val_mask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=[2708],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test_mask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=[2708])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tensor(140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tensor(500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tensor(1000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925" y="3652247"/>
            <a:ext cx="59858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results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7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774223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urier New" panose="02070309020205020404" pitchFamily="49" charset="0"/>
              </a:rPr>
              <a:t>GCN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torch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nn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super().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dataset.num_node_features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GCNConv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dataset.num_classes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data.edge_index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.conv1(x,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F.relu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F.dropout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training=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.training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x =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.conv2(x,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edge_index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F.log_softmax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dim=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29392" y="3042663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76771" y="2924216"/>
            <a:ext cx="21731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structure of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5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908771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device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torch.device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cuda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torch.cuda.is_available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cpu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GCN().to(device)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dataset[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].to(device)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torch.optim.Adam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model.parameters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weight_decay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5e-4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losses = []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Epochs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(Epochs):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optimizer.zero_grad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out = model(data)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F.nll_loss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(out[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data.train_mask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data.train_mask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optimizer.step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losses.append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loss.detach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\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tLoss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{loss: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607743" y="3513872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879558" y="3506397"/>
            <a:ext cx="21731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GNN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4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25" y="806383"/>
            <a:ext cx="11426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GNN model code for CORA dataset classification  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924" y="1533240"/>
            <a:ext cx="684089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,Epochs+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np.asarray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(losses))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'Loss plot of training GNN model'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888981" y="1811557"/>
            <a:ext cx="456146" cy="5205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61807" y="1811557"/>
            <a:ext cx="34607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loss values of the GNN model during training phase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0" y="105594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55" y="2854966"/>
            <a:ext cx="4544890" cy="3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3479</Words>
  <Application>Microsoft Office PowerPoint</Application>
  <PresentationFormat>Widescreen</PresentationFormat>
  <Paragraphs>399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575</cp:revision>
  <dcterms:created xsi:type="dcterms:W3CDTF">2018-12-22T12:30:31Z</dcterms:created>
  <dcterms:modified xsi:type="dcterms:W3CDTF">2022-04-01T15:47:57Z</dcterms:modified>
</cp:coreProperties>
</file>