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347" r:id="rId3"/>
    <p:sldId id="370" r:id="rId4"/>
    <p:sldId id="37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irst Page" id="{71A039FE-EBE3-4AEA-BDB1-A60B9E36F423}">
          <p14:sldIdLst>
            <p14:sldId id="256"/>
          </p14:sldIdLst>
        </p14:section>
        <p14:section name="Main Presentation" id="{E14D073E-A87D-4CC5-ADDB-919BE263FB7D}">
          <p14:sldIdLst>
            <p14:sldId id="347"/>
            <p14:sldId id="370"/>
            <p14:sldId id="3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2" autoAdjust="0"/>
    <p:restoredTop sz="74147" autoAdjust="0"/>
  </p:normalViewPr>
  <p:slideViewPr>
    <p:cSldViewPr snapToGrid="0">
      <p:cViewPr varScale="1">
        <p:scale>
          <a:sx n="73" d="100"/>
          <a:sy n="73" d="100"/>
        </p:scale>
        <p:origin x="684" y="72"/>
      </p:cViewPr>
      <p:guideLst/>
    </p:cSldViewPr>
  </p:slideViewPr>
  <p:outlineViewPr>
    <p:cViewPr>
      <p:scale>
        <a:sx n="66" d="100"/>
        <a:sy n="66" d="100"/>
      </p:scale>
      <p:origin x="0" y="-552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EE0A8-2772-4488-8F78-774AC0ED0018}"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3301F-7976-4962-ADEF-36C46BA507E0}" type="slidenum">
              <a:rPr lang="en-US" smtClean="0"/>
              <a:t>‹#›</a:t>
            </a:fld>
            <a:endParaRPr lang="en-US"/>
          </a:p>
        </p:txBody>
      </p:sp>
    </p:spTree>
    <p:extLst>
      <p:ext uri="{BB962C8B-B14F-4D97-AF65-F5344CB8AC3E}">
        <p14:creationId xmlns:p14="http://schemas.microsoft.com/office/powerpoint/2010/main" val="3334086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13301F-7976-4962-ADEF-36C46BA507E0}" type="slidenum">
              <a:rPr lang="en-US" smtClean="0"/>
              <a:t>1</a:t>
            </a:fld>
            <a:endParaRPr lang="en-US"/>
          </a:p>
        </p:txBody>
      </p:sp>
    </p:spTree>
    <p:extLst>
      <p:ext uri="{BB962C8B-B14F-4D97-AF65-F5344CB8AC3E}">
        <p14:creationId xmlns:p14="http://schemas.microsoft.com/office/powerpoint/2010/main" val="361999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Times New Roman" panose="02020603050405020304" pitchFamily="18" charset="0"/>
                <a:cs typeface="Times New Roman" panose="02020603050405020304" pitchFamily="18" charset="0"/>
              </a:rPr>
              <a:t>Infertility : </a:t>
            </a:r>
            <a:r>
              <a:rPr lang="en-US" dirty="0">
                <a:latin typeface="Times New Roman" panose="02020603050405020304" pitchFamily="18" charset="0"/>
                <a:cs typeface="Times New Roman" panose="02020603050405020304" pitchFamily="18" charset="0"/>
              </a:rPr>
              <a:t>inability of couples to achieve pregnancy in one year.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can have adverse effects on family’s aspects of life.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About 30-50% of infertility cases are due to male factor.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Semen analysis is the first step in diagnosis and treatment of male infertility.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Microscopic parts of semen analysis assess characteristics of sperm cells.</a:t>
            </a:r>
          </a:p>
          <a:p>
            <a:endParaRPr lang="en-US" dirty="0"/>
          </a:p>
        </p:txBody>
      </p:sp>
      <p:sp>
        <p:nvSpPr>
          <p:cNvPr id="4" name="Slide Number Placeholder 3"/>
          <p:cNvSpPr>
            <a:spLocks noGrp="1"/>
          </p:cNvSpPr>
          <p:nvPr>
            <p:ph type="sldNum" sz="quarter" idx="10"/>
          </p:nvPr>
        </p:nvSpPr>
        <p:spPr/>
        <p:txBody>
          <a:bodyPr/>
          <a:lstStyle/>
          <a:p>
            <a:fld id="{3F13301F-7976-4962-ADEF-36C46BA507E0}" type="slidenum">
              <a:rPr lang="en-US" smtClean="0"/>
              <a:t>3</a:t>
            </a:fld>
            <a:endParaRPr lang="en-US"/>
          </a:p>
        </p:txBody>
      </p:sp>
    </p:spTree>
    <p:extLst>
      <p:ext uri="{BB962C8B-B14F-4D97-AF65-F5344CB8AC3E}">
        <p14:creationId xmlns:p14="http://schemas.microsoft.com/office/powerpoint/2010/main" val="4252390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latin typeface="Times New Roman" panose="02020603050405020304" pitchFamily="18" charset="0"/>
                <a:cs typeface="Times New Roman" panose="02020603050405020304" pitchFamily="18" charset="0"/>
              </a:rPr>
              <a:t>Infertility : </a:t>
            </a:r>
            <a:r>
              <a:rPr lang="en-US" dirty="0">
                <a:latin typeface="Times New Roman" panose="02020603050405020304" pitchFamily="18" charset="0"/>
                <a:cs typeface="Times New Roman" panose="02020603050405020304" pitchFamily="18" charset="0"/>
              </a:rPr>
              <a:t>inability of couples to achieve pregnancy in one year.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can have adverse effects on family’s aspects of life.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About 30-50% of infertility cases are due to male factor.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Semen analysis is the first step in diagnosis and treatment of male infertility.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Microscopic parts of semen analysis assess characteristics of sperm cells.</a:t>
            </a:r>
          </a:p>
          <a:p>
            <a:endParaRPr lang="en-US" dirty="0"/>
          </a:p>
        </p:txBody>
      </p:sp>
      <p:sp>
        <p:nvSpPr>
          <p:cNvPr id="4" name="Slide Number Placeholder 3"/>
          <p:cNvSpPr>
            <a:spLocks noGrp="1"/>
          </p:cNvSpPr>
          <p:nvPr>
            <p:ph type="sldNum" sz="quarter" idx="10"/>
          </p:nvPr>
        </p:nvSpPr>
        <p:spPr/>
        <p:txBody>
          <a:bodyPr/>
          <a:lstStyle/>
          <a:p>
            <a:fld id="{3F13301F-7976-4962-ADEF-36C46BA507E0}" type="slidenum">
              <a:rPr lang="en-US" smtClean="0"/>
              <a:t>4</a:t>
            </a:fld>
            <a:endParaRPr lang="en-US"/>
          </a:p>
        </p:txBody>
      </p:sp>
    </p:spTree>
    <p:extLst>
      <p:ext uri="{BB962C8B-B14F-4D97-AF65-F5344CB8AC3E}">
        <p14:creationId xmlns:p14="http://schemas.microsoft.com/office/powerpoint/2010/main" val="275456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322953-9EE4-47E4-A4EF-0A2B35FF0A44}" type="datetime1">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F804-3C8C-4A49-985A-DDAD2B33B727}" type="slidenum">
              <a:rPr lang="en-US" smtClean="0"/>
              <a:t>‹#›</a:t>
            </a:fld>
            <a:endParaRPr lang="en-US"/>
          </a:p>
        </p:txBody>
      </p:sp>
    </p:spTree>
    <p:extLst>
      <p:ext uri="{BB962C8B-B14F-4D97-AF65-F5344CB8AC3E}">
        <p14:creationId xmlns:p14="http://schemas.microsoft.com/office/powerpoint/2010/main" val="3879016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2BB6AF-C6ED-4874-BE7B-E863E31DD562}" type="datetime1">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F804-3C8C-4A49-985A-DDAD2B33B727}" type="slidenum">
              <a:rPr lang="en-US" smtClean="0"/>
              <a:t>‹#›</a:t>
            </a:fld>
            <a:endParaRPr lang="en-US"/>
          </a:p>
        </p:txBody>
      </p:sp>
    </p:spTree>
    <p:extLst>
      <p:ext uri="{BB962C8B-B14F-4D97-AF65-F5344CB8AC3E}">
        <p14:creationId xmlns:p14="http://schemas.microsoft.com/office/powerpoint/2010/main" val="366560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FB092-5E1D-4A2D-81B2-C0A72BA06286}" type="datetime1">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F804-3C8C-4A49-985A-DDAD2B33B727}" type="slidenum">
              <a:rPr lang="en-US" smtClean="0"/>
              <a:t>‹#›</a:t>
            </a:fld>
            <a:endParaRPr lang="en-US"/>
          </a:p>
        </p:txBody>
      </p:sp>
    </p:spTree>
    <p:extLst>
      <p:ext uri="{BB962C8B-B14F-4D97-AF65-F5344CB8AC3E}">
        <p14:creationId xmlns:p14="http://schemas.microsoft.com/office/powerpoint/2010/main" val="245790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85CF94-E3EC-49F4-B0ED-B0A931497599}" type="datetime1">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F804-3C8C-4A49-985A-DDAD2B33B727}" type="slidenum">
              <a:rPr lang="en-US" smtClean="0"/>
              <a:t>‹#›</a:t>
            </a:fld>
            <a:endParaRPr lang="en-US"/>
          </a:p>
        </p:txBody>
      </p:sp>
    </p:spTree>
    <p:extLst>
      <p:ext uri="{BB962C8B-B14F-4D97-AF65-F5344CB8AC3E}">
        <p14:creationId xmlns:p14="http://schemas.microsoft.com/office/powerpoint/2010/main" val="129144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A8ACE-2153-4686-80A8-5537AC2D1B20}" type="datetime1">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1F804-3C8C-4A49-985A-DDAD2B33B727}" type="slidenum">
              <a:rPr lang="en-US" smtClean="0"/>
              <a:t>‹#›</a:t>
            </a:fld>
            <a:endParaRPr lang="en-US"/>
          </a:p>
        </p:txBody>
      </p:sp>
    </p:spTree>
    <p:extLst>
      <p:ext uri="{BB962C8B-B14F-4D97-AF65-F5344CB8AC3E}">
        <p14:creationId xmlns:p14="http://schemas.microsoft.com/office/powerpoint/2010/main" val="353381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B58BAD-89EB-4B62-AC43-44ACCD2F528B}" type="datetime1">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1F804-3C8C-4A49-985A-DDAD2B33B727}" type="slidenum">
              <a:rPr lang="en-US" smtClean="0"/>
              <a:t>‹#›</a:t>
            </a:fld>
            <a:endParaRPr lang="en-US"/>
          </a:p>
        </p:txBody>
      </p:sp>
    </p:spTree>
    <p:extLst>
      <p:ext uri="{BB962C8B-B14F-4D97-AF65-F5344CB8AC3E}">
        <p14:creationId xmlns:p14="http://schemas.microsoft.com/office/powerpoint/2010/main" val="265855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025C6F-2D53-4A5A-BB24-211035B8D752}" type="datetime1">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1F804-3C8C-4A49-985A-DDAD2B33B727}" type="slidenum">
              <a:rPr lang="en-US" smtClean="0"/>
              <a:t>‹#›</a:t>
            </a:fld>
            <a:endParaRPr lang="en-US"/>
          </a:p>
        </p:txBody>
      </p:sp>
    </p:spTree>
    <p:extLst>
      <p:ext uri="{BB962C8B-B14F-4D97-AF65-F5344CB8AC3E}">
        <p14:creationId xmlns:p14="http://schemas.microsoft.com/office/powerpoint/2010/main" val="33786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618F4D-9769-4F9D-92BD-AA7D70FD8651}" type="datetime1">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1F804-3C8C-4A49-985A-DDAD2B33B727}" type="slidenum">
              <a:rPr lang="en-US" smtClean="0"/>
              <a:t>‹#›</a:t>
            </a:fld>
            <a:endParaRPr lang="en-US"/>
          </a:p>
        </p:txBody>
      </p:sp>
    </p:spTree>
    <p:extLst>
      <p:ext uri="{BB962C8B-B14F-4D97-AF65-F5344CB8AC3E}">
        <p14:creationId xmlns:p14="http://schemas.microsoft.com/office/powerpoint/2010/main" val="2958458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AFB32C-E1F7-4932-AECF-3BFDF93777DC}" type="datetime1">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1F804-3C8C-4A49-985A-DDAD2B33B727}" type="slidenum">
              <a:rPr lang="en-US" smtClean="0"/>
              <a:t>‹#›</a:t>
            </a:fld>
            <a:endParaRPr lang="en-US"/>
          </a:p>
        </p:txBody>
      </p:sp>
    </p:spTree>
    <p:extLst>
      <p:ext uri="{BB962C8B-B14F-4D97-AF65-F5344CB8AC3E}">
        <p14:creationId xmlns:p14="http://schemas.microsoft.com/office/powerpoint/2010/main" val="300939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3FCDFB-B07F-47C0-B8BE-3E0D221FADFC}" type="datetime1">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1F804-3C8C-4A49-985A-DDAD2B33B727}" type="slidenum">
              <a:rPr lang="en-US" smtClean="0"/>
              <a:t>‹#›</a:t>
            </a:fld>
            <a:endParaRPr lang="en-US"/>
          </a:p>
        </p:txBody>
      </p:sp>
    </p:spTree>
    <p:extLst>
      <p:ext uri="{BB962C8B-B14F-4D97-AF65-F5344CB8AC3E}">
        <p14:creationId xmlns:p14="http://schemas.microsoft.com/office/powerpoint/2010/main" val="282506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75032B-67D7-4930-81E9-D550A2C49E2C}" type="datetime1">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1F804-3C8C-4A49-985A-DDAD2B33B727}" type="slidenum">
              <a:rPr lang="en-US" smtClean="0"/>
              <a:t>‹#›</a:t>
            </a:fld>
            <a:endParaRPr lang="en-US"/>
          </a:p>
        </p:txBody>
      </p:sp>
    </p:spTree>
    <p:extLst>
      <p:ext uri="{BB962C8B-B14F-4D97-AF65-F5344CB8AC3E}">
        <p14:creationId xmlns:p14="http://schemas.microsoft.com/office/powerpoint/2010/main" val="296947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7DAC-3F29-4E82-BCF7-D8C6E7D2B015}" type="datetime1">
              <a:rPr lang="en-US" smtClean="0"/>
              <a:t>4/18/2022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1F804-3C8C-4A49-985A-DDAD2B33B727}" type="slidenum">
              <a:rPr lang="en-US" smtClean="0"/>
              <a:t>‹#›</a:t>
            </a:fld>
            <a:endParaRPr lang="en-US"/>
          </a:p>
        </p:txBody>
      </p:sp>
    </p:spTree>
    <p:extLst>
      <p:ext uri="{BB962C8B-B14F-4D97-AF65-F5344CB8AC3E}">
        <p14:creationId xmlns:p14="http://schemas.microsoft.com/office/powerpoint/2010/main" val="2991878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tmp"/><Relationship Id="rId4" Type="http://schemas.openxmlformats.org/officeDocument/2006/relationships/image" Target="../media/image2.tmp"/></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ckground"/>
          <p:cNvSpPr/>
          <p:nvPr/>
        </p:nvSpPr>
        <p:spPr bwMode="auto">
          <a:xfrm>
            <a:off x="0" y="6260634"/>
            <a:ext cx="12191999" cy="610978"/>
          </a:xfrm>
          <a:prstGeom prst="rect">
            <a:avLst/>
          </a:prstGeom>
          <a:blipFill>
            <a:blip r:embed="rId3"/>
            <a:tile tx="0" ty="0" sx="100000" sy="100000" flip="none" algn="tl"/>
          </a:blipFill>
          <a:ln>
            <a:noFill/>
          </a:ln>
        </p:spPr>
        <p:style>
          <a:lnRef idx="2">
            <a:srgbClr val="4F81BD">
              <a:shade val="50000"/>
            </a:srgbClr>
          </a:lnRef>
          <a:fillRef idx="1">
            <a:srgbClr val="4F81BD"/>
          </a:fillRef>
          <a:effectRef idx="0">
            <a:srgbClr val="4F81BD"/>
          </a:effectRef>
          <a:fontRef idx="minor">
            <a:srgbClr val="000000"/>
          </a:fontRef>
        </p:style>
        <p:txBody>
          <a:bodyPr anchor="ctr"/>
          <a:lstStyle/>
          <a:p>
            <a:pPr algn="ctr">
              <a:defRPr/>
            </a:pPr>
            <a:endParaRPr lang="en-US" sz="1000"/>
          </a:p>
        </p:txBody>
      </p:sp>
      <p:sp>
        <p:nvSpPr>
          <p:cNvPr id="7" name="TextBox 6"/>
          <p:cNvSpPr txBox="1"/>
          <p:nvPr/>
        </p:nvSpPr>
        <p:spPr>
          <a:xfrm>
            <a:off x="835686" y="2105561"/>
            <a:ext cx="10520626" cy="2431435"/>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Estimating the Circuit De-obfuscation Runtime based on </a:t>
            </a:r>
            <a:r>
              <a:rPr lang="en-US" sz="4000" b="1" dirty="0" smtClean="0">
                <a:latin typeface="Times New Roman" panose="02020603050405020304" pitchFamily="18" charset="0"/>
                <a:cs typeface="Times New Roman" panose="02020603050405020304" pitchFamily="18" charset="0"/>
              </a:rPr>
              <a:t>Learning Methods</a:t>
            </a:r>
          </a:p>
          <a:p>
            <a:pPr algn="ctr"/>
            <a:endParaRPr lang="en-US" sz="4000" b="1" dirty="0">
              <a:latin typeface="Times New Roman" panose="02020603050405020304" pitchFamily="18" charset="0"/>
              <a:cs typeface="Times New Roman" panose="02020603050405020304" pitchFamily="18" charset="0"/>
            </a:endParaRPr>
          </a:p>
          <a:p>
            <a:pPr algn="ctr"/>
            <a:r>
              <a:rPr lang="en-US" sz="3200" i="1" dirty="0" smtClean="0">
                <a:latin typeface="Times New Roman" panose="02020603050405020304" pitchFamily="18" charset="0"/>
                <a:cs typeface="Times New Roman" panose="02020603050405020304" pitchFamily="18" charset="0"/>
              </a:rPr>
              <a:t>Third Presentation</a:t>
            </a:r>
            <a:endParaRPr lang="en-US"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05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bwMode="auto">
          <a:xfrm>
            <a:off x="0" y="0"/>
            <a:ext cx="12191999" cy="6871611"/>
          </a:xfrm>
          <a:prstGeom prst="rect">
            <a:avLst/>
          </a:prstGeom>
          <a:blipFill>
            <a:blip r:embed="rId2"/>
            <a:tile tx="0" ty="0" sx="100000" sy="100000" flip="none" algn="tl"/>
          </a:blipFill>
          <a:ln>
            <a:noFill/>
          </a:ln>
        </p:spPr>
        <p:style>
          <a:lnRef idx="2">
            <a:srgbClr val="4F81BD">
              <a:shade val="50000"/>
            </a:srgbClr>
          </a:lnRef>
          <a:fillRef idx="1">
            <a:srgbClr val="4F81BD"/>
          </a:fillRef>
          <a:effectRef idx="0">
            <a:srgbClr val="4F81BD"/>
          </a:effectRef>
          <a:fontRef idx="minor">
            <a:srgbClr val="000000"/>
          </a:fontRef>
        </p:style>
        <p:txBody>
          <a:bodyPr anchor="ctr"/>
          <a:lstStyle/>
          <a:p>
            <a:pPr algn="ctr">
              <a:defRPr/>
            </a:pPr>
            <a:endParaRPr lang="en-US" sz="1000"/>
          </a:p>
        </p:txBody>
      </p:sp>
      <p:sp>
        <p:nvSpPr>
          <p:cNvPr id="5" name="Rectangle 4"/>
          <p:cNvSpPr/>
          <p:nvPr/>
        </p:nvSpPr>
        <p:spPr>
          <a:xfrm>
            <a:off x="3229629" y="2881807"/>
            <a:ext cx="5732788" cy="1107996"/>
          </a:xfrm>
          <a:prstGeom prst="rect">
            <a:avLst/>
          </a:prstGeom>
          <a:noFill/>
        </p:spPr>
        <p:txBody>
          <a:bodyPr wrap="none" lIns="91440" tIns="45720" rIns="91440" bIns="45720">
            <a:spAutoFit/>
          </a:bodyPr>
          <a:lstStyle/>
          <a:p>
            <a:pPr algn="ctr"/>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Main Questions</a:t>
            </a:r>
            <a:endParaRPr lang="en-US" sz="6600" b="0" cap="none" spc="0" dirty="0">
              <a:ln w="0"/>
              <a:solidFill>
                <a:schemeClr val="tx1"/>
              </a:solidFill>
              <a:effectLst>
                <a:outerShdw blurRad="38100" dist="19050" dir="2700000" algn="tl" rotWithShape="0">
                  <a:schemeClr val="dk1">
                    <a:alpha val="40000"/>
                  </a:schemeClr>
                </a:outerShdw>
              </a:effectLst>
            </a:endParaRPr>
          </a:p>
        </p:txBody>
      </p:sp>
      <p:sp>
        <p:nvSpPr>
          <p:cNvPr id="8" name="Slide Number Placeholder 7"/>
          <p:cNvSpPr>
            <a:spLocks noGrp="1"/>
          </p:cNvSpPr>
          <p:nvPr>
            <p:ph type="sldNum" sz="quarter" idx="12"/>
          </p:nvPr>
        </p:nvSpPr>
        <p:spPr/>
        <p:txBody>
          <a:bodyPr/>
          <a:lstStyle/>
          <a:p>
            <a:fld id="{DEC1F804-3C8C-4A49-985A-DDAD2B33B727}" type="slidenum">
              <a:rPr lang="en-US" sz="1400" b="1" smtClean="0">
                <a:solidFill>
                  <a:schemeClr val="tx1"/>
                </a:solidFill>
                <a:latin typeface="Times New Roman" panose="02020603050405020304" pitchFamily="18" charset="0"/>
                <a:cs typeface="Times New Roman" panose="02020603050405020304" pitchFamily="18" charset="0"/>
              </a:rPr>
              <a:t>2</a:t>
            </a:fld>
            <a:endParaRPr lang="en-US" sz="1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29169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Background"/>
          <p:cNvSpPr/>
          <p:nvPr/>
        </p:nvSpPr>
        <p:spPr bwMode="auto">
          <a:xfrm>
            <a:off x="1" y="0"/>
            <a:ext cx="12191999" cy="728221"/>
          </a:xfrm>
          <a:prstGeom prst="rect">
            <a:avLst/>
          </a:prstGeom>
          <a:blipFill>
            <a:blip r:embed="rId3"/>
            <a:tile tx="0" ty="0" sx="100000" sy="100000" flip="none" algn="tl"/>
          </a:blipFill>
          <a:ln>
            <a:noFill/>
          </a:ln>
        </p:spPr>
        <p:style>
          <a:lnRef idx="2">
            <a:srgbClr val="4F81BD">
              <a:shade val="50000"/>
            </a:srgbClr>
          </a:lnRef>
          <a:fillRef idx="1">
            <a:srgbClr val="4F81BD"/>
          </a:fillRef>
          <a:effectRef idx="0">
            <a:srgbClr val="4F81BD"/>
          </a:effectRef>
          <a:fontRef idx="minor">
            <a:srgbClr val="000000"/>
          </a:fontRef>
        </p:style>
        <p:txBody>
          <a:bodyPr anchor="ctr"/>
          <a:lstStyle/>
          <a:p>
            <a:pPr algn="ctr">
              <a:defRPr/>
            </a:pPr>
            <a:endParaRPr lang="en-US" sz="1000"/>
          </a:p>
        </p:txBody>
      </p:sp>
      <p:sp>
        <p:nvSpPr>
          <p:cNvPr id="41" name="Background"/>
          <p:cNvSpPr/>
          <p:nvPr/>
        </p:nvSpPr>
        <p:spPr bwMode="auto">
          <a:xfrm>
            <a:off x="1" y="6233423"/>
            <a:ext cx="12191999" cy="610978"/>
          </a:xfrm>
          <a:prstGeom prst="rect">
            <a:avLst/>
          </a:prstGeom>
          <a:blipFill>
            <a:blip r:embed="rId3"/>
            <a:tile tx="0" ty="0" sx="100000" sy="100000" flip="none" algn="tl"/>
          </a:blipFill>
          <a:ln>
            <a:noFill/>
          </a:ln>
        </p:spPr>
        <p:style>
          <a:lnRef idx="2">
            <a:srgbClr val="4F81BD">
              <a:shade val="50000"/>
            </a:srgbClr>
          </a:lnRef>
          <a:fillRef idx="1">
            <a:srgbClr val="4F81BD"/>
          </a:fillRef>
          <a:effectRef idx="0">
            <a:srgbClr val="4F81BD"/>
          </a:effectRef>
          <a:fontRef idx="minor">
            <a:srgbClr val="000000"/>
          </a:fontRef>
        </p:style>
        <p:txBody>
          <a:bodyPr anchor="ctr"/>
          <a:lstStyle/>
          <a:p>
            <a:pPr algn="ctr">
              <a:defRPr/>
            </a:pPr>
            <a:endParaRPr lang="en-US" sz="1000"/>
          </a:p>
        </p:txBody>
      </p:sp>
      <p:sp>
        <p:nvSpPr>
          <p:cNvPr id="7" name="Slide Number Placeholder 6"/>
          <p:cNvSpPr>
            <a:spLocks noGrp="1"/>
          </p:cNvSpPr>
          <p:nvPr>
            <p:ph type="sldNum" sz="quarter" idx="12"/>
          </p:nvPr>
        </p:nvSpPr>
        <p:spPr/>
        <p:txBody>
          <a:bodyPr/>
          <a:lstStyle/>
          <a:p>
            <a:fld id="{DEC1F804-3C8C-4A49-985A-DDAD2B33B727}" type="slidenum">
              <a:rPr lang="en-US" sz="1400" b="1" smtClean="0">
                <a:solidFill>
                  <a:schemeClr val="tx1"/>
                </a:solidFill>
                <a:latin typeface="Times New Roman" panose="02020603050405020304" pitchFamily="18" charset="0"/>
                <a:cs typeface="Times New Roman" panose="02020603050405020304" pitchFamily="18" charset="0"/>
              </a:rPr>
              <a:t>3</a:t>
            </a:fld>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8" name="Freeform 7"/>
          <p:cNvSpPr/>
          <p:nvPr/>
        </p:nvSpPr>
        <p:spPr>
          <a:xfrm>
            <a:off x="1787938" y="3919600"/>
            <a:ext cx="5266005" cy="563040"/>
          </a:xfrm>
          <a:custGeom>
            <a:avLst/>
            <a:gdLst>
              <a:gd name="connsiteX0" fmla="*/ 0 w 8846515"/>
              <a:gd name="connsiteY0" fmla="*/ 0 h 563040"/>
              <a:gd name="connsiteX1" fmla="*/ 8846515 w 8846515"/>
              <a:gd name="connsiteY1" fmla="*/ 0 h 563040"/>
              <a:gd name="connsiteX2" fmla="*/ 8846515 w 8846515"/>
              <a:gd name="connsiteY2" fmla="*/ 563040 h 563040"/>
              <a:gd name="connsiteX3" fmla="*/ 0 w 8846515"/>
              <a:gd name="connsiteY3" fmla="*/ 563040 h 563040"/>
              <a:gd name="connsiteX4" fmla="*/ 0 w 8846515"/>
              <a:gd name="connsiteY4" fmla="*/ 0 h 563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6515" h="563040">
                <a:moveTo>
                  <a:pt x="0" y="0"/>
                </a:moveTo>
                <a:lnTo>
                  <a:pt x="8846515" y="0"/>
                </a:lnTo>
                <a:lnTo>
                  <a:pt x="8846515" y="563040"/>
                </a:lnTo>
                <a:lnTo>
                  <a:pt x="0" y="5630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0877"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a:p>
        </p:txBody>
      </p:sp>
      <p:sp>
        <p:nvSpPr>
          <p:cNvPr id="10" name="Freeform 9"/>
          <p:cNvSpPr/>
          <p:nvPr/>
        </p:nvSpPr>
        <p:spPr>
          <a:xfrm>
            <a:off x="1787938" y="5119121"/>
            <a:ext cx="5266005" cy="563040"/>
          </a:xfrm>
          <a:custGeom>
            <a:avLst/>
            <a:gdLst>
              <a:gd name="connsiteX0" fmla="*/ 0 w 8846515"/>
              <a:gd name="connsiteY0" fmla="*/ 0 h 563040"/>
              <a:gd name="connsiteX1" fmla="*/ 8846515 w 8846515"/>
              <a:gd name="connsiteY1" fmla="*/ 0 h 563040"/>
              <a:gd name="connsiteX2" fmla="*/ 8846515 w 8846515"/>
              <a:gd name="connsiteY2" fmla="*/ 563040 h 563040"/>
              <a:gd name="connsiteX3" fmla="*/ 0 w 8846515"/>
              <a:gd name="connsiteY3" fmla="*/ 563040 h 563040"/>
              <a:gd name="connsiteX4" fmla="*/ 0 w 8846515"/>
              <a:gd name="connsiteY4" fmla="*/ 0 h 563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6515" h="563040">
                <a:moveTo>
                  <a:pt x="0" y="0"/>
                </a:moveTo>
                <a:lnTo>
                  <a:pt x="8846515" y="0"/>
                </a:lnTo>
                <a:lnTo>
                  <a:pt x="8846515" y="563040"/>
                </a:lnTo>
                <a:lnTo>
                  <a:pt x="0" y="5630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0877"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a:p>
        </p:txBody>
      </p:sp>
      <p:sp>
        <p:nvSpPr>
          <p:cNvPr id="4" name="Rectangle 3"/>
          <p:cNvSpPr/>
          <p:nvPr/>
        </p:nvSpPr>
        <p:spPr>
          <a:xfrm>
            <a:off x="6824895" y="1512932"/>
            <a:ext cx="5023117" cy="1754326"/>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dirty="0" smtClean="0">
                <a:latin typeface="Times New Roman" panose="02020603050405020304" pitchFamily="18" charset="0"/>
                <a:cs typeface="Times New Roman" panose="02020603050405020304" pitchFamily="18" charset="0"/>
              </a:rPr>
              <a:t>In this section, the authors declared each gate (node in graph representation) has two features. These features are gate mask and gate type. However, there isn’t any information about gate mask in bench files. On the other hand,</a:t>
            </a:r>
            <a:r>
              <a:rPr lang="en-US" dirty="0">
                <a:latin typeface="Times New Roman" panose="02020603050405020304" pitchFamily="18" charset="0"/>
                <a:cs typeface="Times New Roman" panose="02020603050405020304" pitchFamily="18" charset="0"/>
              </a:rPr>
              <a:t> Is there any library or module to obtain </a:t>
            </a:r>
            <a:r>
              <a:rPr lang="en-US" dirty="0" smtClean="0">
                <a:latin typeface="Times New Roman" panose="02020603050405020304" pitchFamily="18" charset="0"/>
                <a:cs typeface="Times New Roman" panose="02020603050405020304" pitchFamily="18" charset="0"/>
              </a:rPr>
              <a:t>the mentioned features from </a:t>
            </a:r>
            <a:r>
              <a:rPr lang="en-US" dirty="0">
                <a:latin typeface="Times New Roman" panose="02020603050405020304" pitchFamily="18" charset="0"/>
                <a:cs typeface="Times New Roman" panose="02020603050405020304" pitchFamily="18" charset="0"/>
              </a:rPr>
              <a:t>bench files?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5" name="Right Arrow 4"/>
          <p:cNvSpPr/>
          <p:nvPr/>
        </p:nvSpPr>
        <p:spPr>
          <a:xfrm>
            <a:off x="6174219" y="2023356"/>
            <a:ext cx="448650" cy="627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733" y="1747100"/>
            <a:ext cx="5757963" cy="1192798"/>
          </a:xfrm>
          <a:prstGeom prst="rect">
            <a:avLst/>
          </a:prstGeom>
        </p:spPr>
      </p:pic>
      <p:pic>
        <p:nvPicPr>
          <p:cNvPr id="12" name="Picture 11"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59" y="4138779"/>
            <a:ext cx="6295140" cy="1721143"/>
          </a:xfrm>
          <a:prstGeom prst="rect">
            <a:avLst/>
          </a:prstGeom>
        </p:spPr>
      </p:pic>
      <p:sp>
        <p:nvSpPr>
          <p:cNvPr id="13" name="Rectangle 12"/>
          <p:cNvSpPr/>
          <p:nvPr/>
        </p:nvSpPr>
        <p:spPr>
          <a:xfrm>
            <a:off x="7053943" y="3706688"/>
            <a:ext cx="4794069" cy="258532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dirty="0">
                <a:latin typeface="Times New Roman" panose="02020603050405020304" pitchFamily="18" charset="0"/>
                <a:cs typeface="Times New Roman" panose="02020603050405020304" pitchFamily="18" charset="0"/>
              </a:rPr>
              <a:t>In this section, the authors declared the graph structure is represented using graph Laplacian matrix or adjacency matrix. We already have bench files of some circuits but we couldn’t represent them to adjacency matrix. Is there any library or module to obtain adjacency matrix from bench files? </a:t>
            </a:r>
            <a:r>
              <a:rPr lang="en-US" dirty="0" smtClean="0">
                <a:latin typeface="Times New Roman" panose="02020603050405020304" pitchFamily="18" charset="0"/>
                <a:cs typeface="Times New Roman" panose="02020603050405020304" pitchFamily="18" charset="0"/>
              </a:rPr>
              <a:t>I already converted bench file to CNF but </a:t>
            </a:r>
            <a:r>
              <a:rPr lang="en-US" dirty="0" smtClean="0">
                <a:latin typeface="Times New Roman" panose="02020603050405020304" pitchFamily="18" charset="0"/>
                <a:cs typeface="Times New Roman" panose="02020603050405020304" pitchFamily="18" charset="0"/>
              </a:rPr>
              <a:t>I’m not sure that the CNF representation is same with adjacency matrix</a:t>
            </a:r>
            <a:endParaRPr lang="en-US" dirty="0">
              <a:latin typeface="Times New Roman" panose="02020603050405020304" pitchFamily="18" charset="0"/>
              <a:cs typeface="Times New Roman" panose="02020603050405020304" pitchFamily="18" charset="0"/>
            </a:endParaRPr>
          </a:p>
        </p:txBody>
      </p:sp>
      <p:sp>
        <p:nvSpPr>
          <p:cNvPr id="14" name="Right Arrow 13"/>
          <p:cNvSpPr/>
          <p:nvPr/>
        </p:nvSpPr>
        <p:spPr>
          <a:xfrm>
            <a:off x="6357099" y="4652457"/>
            <a:ext cx="448650" cy="627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95925" y="806383"/>
            <a:ext cx="11922349" cy="369332"/>
          </a:xfrm>
          <a:prstGeom prst="rect">
            <a:avLst/>
          </a:prstGeom>
          <a:noFill/>
        </p:spPr>
        <p:txBody>
          <a:bodyPr wrap="square" rtlCol="0">
            <a:spAutoFit/>
          </a:bodyPr>
          <a:lstStyle/>
          <a:p>
            <a:pPr lvl="0" defTabSz="711200">
              <a:lnSpc>
                <a:spcPct val="90000"/>
              </a:lnSpc>
              <a:spcBef>
                <a:spcPct val="0"/>
              </a:spcBef>
              <a:spcAft>
                <a:spcPct val="35000"/>
              </a:spcAft>
            </a:pPr>
            <a:r>
              <a:rPr lang="en-US" sz="2000" b="1" dirty="0" smtClean="0">
                <a:latin typeface="Times New Roman" panose="02020603050405020304" pitchFamily="18" charset="0"/>
                <a:cs typeface="Times New Roman" panose="02020603050405020304" pitchFamily="18" charset="0"/>
              </a:rPr>
              <a:t>Main questions</a:t>
            </a:r>
          </a:p>
        </p:txBody>
      </p:sp>
    </p:spTree>
    <p:extLst>
      <p:ext uri="{BB962C8B-B14F-4D97-AF65-F5344CB8AC3E}">
        <p14:creationId xmlns:p14="http://schemas.microsoft.com/office/powerpoint/2010/main" val="2056575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Background"/>
          <p:cNvSpPr/>
          <p:nvPr/>
        </p:nvSpPr>
        <p:spPr bwMode="auto">
          <a:xfrm>
            <a:off x="1" y="0"/>
            <a:ext cx="12191999" cy="728221"/>
          </a:xfrm>
          <a:prstGeom prst="rect">
            <a:avLst/>
          </a:prstGeom>
          <a:blipFill>
            <a:blip r:embed="rId3"/>
            <a:tile tx="0" ty="0" sx="100000" sy="100000" flip="none" algn="tl"/>
          </a:blipFill>
          <a:ln>
            <a:noFill/>
          </a:ln>
        </p:spPr>
        <p:style>
          <a:lnRef idx="2">
            <a:srgbClr val="4F81BD">
              <a:shade val="50000"/>
            </a:srgbClr>
          </a:lnRef>
          <a:fillRef idx="1">
            <a:srgbClr val="4F81BD"/>
          </a:fillRef>
          <a:effectRef idx="0">
            <a:srgbClr val="4F81BD"/>
          </a:effectRef>
          <a:fontRef idx="minor">
            <a:srgbClr val="000000"/>
          </a:fontRef>
        </p:style>
        <p:txBody>
          <a:bodyPr anchor="ctr"/>
          <a:lstStyle/>
          <a:p>
            <a:pPr algn="ctr">
              <a:defRPr/>
            </a:pPr>
            <a:endParaRPr lang="en-US" sz="1000"/>
          </a:p>
        </p:txBody>
      </p:sp>
      <p:sp>
        <p:nvSpPr>
          <p:cNvPr id="41" name="Background"/>
          <p:cNvSpPr/>
          <p:nvPr/>
        </p:nvSpPr>
        <p:spPr bwMode="auto">
          <a:xfrm>
            <a:off x="1" y="6233423"/>
            <a:ext cx="12191999" cy="610978"/>
          </a:xfrm>
          <a:prstGeom prst="rect">
            <a:avLst/>
          </a:prstGeom>
          <a:blipFill>
            <a:blip r:embed="rId3"/>
            <a:tile tx="0" ty="0" sx="100000" sy="100000" flip="none" algn="tl"/>
          </a:blipFill>
          <a:ln>
            <a:noFill/>
          </a:ln>
        </p:spPr>
        <p:style>
          <a:lnRef idx="2">
            <a:srgbClr val="4F81BD">
              <a:shade val="50000"/>
            </a:srgbClr>
          </a:lnRef>
          <a:fillRef idx="1">
            <a:srgbClr val="4F81BD"/>
          </a:fillRef>
          <a:effectRef idx="0">
            <a:srgbClr val="4F81BD"/>
          </a:effectRef>
          <a:fontRef idx="minor">
            <a:srgbClr val="000000"/>
          </a:fontRef>
        </p:style>
        <p:txBody>
          <a:bodyPr anchor="ctr"/>
          <a:lstStyle/>
          <a:p>
            <a:pPr algn="ctr">
              <a:defRPr/>
            </a:pPr>
            <a:endParaRPr lang="en-US" sz="1000"/>
          </a:p>
        </p:txBody>
      </p:sp>
      <p:sp>
        <p:nvSpPr>
          <p:cNvPr id="7" name="Slide Number Placeholder 6"/>
          <p:cNvSpPr>
            <a:spLocks noGrp="1"/>
          </p:cNvSpPr>
          <p:nvPr>
            <p:ph type="sldNum" sz="quarter" idx="12"/>
          </p:nvPr>
        </p:nvSpPr>
        <p:spPr/>
        <p:txBody>
          <a:bodyPr/>
          <a:lstStyle/>
          <a:p>
            <a:fld id="{DEC1F804-3C8C-4A49-985A-DDAD2B33B727}" type="slidenum">
              <a:rPr lang="en-US" sz="1400" b="1" smtClean="0">
                <a:solidFill>
                  <a:schemeClr val="tx1"/>
                </a:solidFill>
                <a:latin typeface="Times New Roman" panose="02020603050405020304" pitchFamily="18" charset="0"/>
                <a:cs typeface="Times New Roman" panose="02020603050405020304" pitchFamily="18" charset="0"/>
              </a:rPr>
              <a:t>4</a:t>
            </a:fld>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8" name="Freeform 7"/>
          <p:cNvSpPr/>
          <p:nvPr/>
        </p:nvSpPr>
        <p:spPr>
          <a:xfrm>
            <a:off x="1787938" y="3919600"/>
            <a:ext cx="5266005" cy="563040"/>
          </a:xfrm>
          <a:custGeom>
            <a:avLst/>
            <a:gdLst>
              <a:gd name="connsiteX0" fmla="*/ 0 w 8846515"/>
              <a:gd name="connsiteY0" fmla="*/ 0 h 563040"/>
              <a:gd name="connsiteX1" fmla="*/ 8846515 w 8846515"/>
              <a:gd name="connsiteY1" fmla="*/ 0 h 563040"/>
              <a:gd name="connsiteX2" fmla="*/ 8846515 w 8846515"/>
              <a:gd name="connsiteY2" fmla="*/ 563040 h 563040"/>
              <a:gd name="connsiteX3" fmla="*/ 0 w 8846515"/>
              <a:gd name="connsiteY3" fmla="*/ 563040 h 563040"/>
              <a:gd name="connsiteX4" fmla="*/ 0 w 8846515"/>
              <a:gd name="connsiteY4" fmla="*/ 0 h 563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6515" h="563040">
                <a:moveTo>
                  <a:pt x="0" y="0"/>
                </a:moveTo>
                <a:lnTo>
                  <a:pt x="8846515" y="0"/>
                </a:lnTo>
                <a:lnTo>
                  <a:pt x="8846515" y="563040"/>
                </a:lnTo>
                <a:lnTo>
                  <a:pt x="0" y="5630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0877"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a:p>
        </p:txBody>
      </p:sp>
      <p:sp>
        <p:nvSpPr>
          <p:cNvPr id="10" name="Freeform 9"/>
          <p:cNvSpPr/>
          <p:nvPr/>
        </p:nvSpPr>
        <p:spPr>
          <a:xfrm>
            <a:off x="1787938" y="5119121"/>
            <a:ext cx="5266005" cy="563040"/>
          </a:xfrm>
          <a:custGeom>
            <a:avLst/>
            <a:gdLst>
              <a:gd name="connsiteX0" fmla="*/ 0 w 8846515"/>
              <a:gd name="connsiteY0" fmla="*/ 0 h 563040"/>
              <a:gd name="connsiteX1" fmla="*/ 8846515 w 8846515"/>
              <a:gd name="connsiteY1" fmla="*/ 0 h 563040"/>
              <a:gd name="connsiteX2" fmla="*/ 8846515 w 8846515"/>
              <a:gd name="connsiteY2" fmla="*/ 563040 h 563040"/>
              <a:gd name="connsiteX3" fmla="*/ 0 w 8846515"/>
              <a:gd name="connsiteY3" fmla="*/ 563040 h 563040"/>
              <a:gd name="connsiteX4" fmla="*/ 0 w 8846515"/>
              <a:gd name="connsiteY4" fmla="*/ 0 h 563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6515" h="563040">
                <a:moveTo>
                  <a:pt x="0" y="0"/>
                </a:moveTo>
                <a:lnTo>
                  <a:pt x="8846515" y="0"/>
                </a:lnTo>
                <a:lnTo>
                  <a:pt x="8846515" y="563040"/>
                </a:lnTo>
                <a:lnTo>
                  <a:pt x="0" y="5630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0877"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a:p>
        </p:txBody>
      </p:sp>
      <p:sp>
        <p:nvSpPr>
          <p:cNvPr id="15" name="TextBox 14"/>
          <p:cNvSpPr txBox="1"/>
          <p:nvPr/>
        </p:nvSpPr>
        <p:spPr>
          <a:xfrm>
            <a:off x="395925" y="806383"/>
            <a:ext cx="11922349" cy="369332"/>
          </a:xfrm>
          <a:prstGeom prst="rect">
            <a:avLst/>
          </a:prstGeom>
          <a:noFill/>
        </p:spPr>
        <p:txBody>
          <a:bodyPr wrap="square" rtlCol="0">
            <a:spAutoFit/>
          </a:bodyPr>
          <a:lstStyle/>
          <a:p>
            <a:pPr lvl="0" defTabSz="711200">
              <a:lnSpc>
                <a:spcPct val="90000"/>
              </a:lnSpc>
              <a:spcBef>
                <a:spcPct val="0"/>
              </a:spcBef>
              <a:spcAft>
                <a:spcPct val="35000"/>
              </a:spcAft>
            </a:pPr>
            <a:r>
              <a:rPr lang="en-US" sz="2000" b="1" dirty="0" smtClean="0">
                <a:latin typeface="Times New Roman" panose="02020603050405020304" pitchFamily="18" charset="0"/>
                <a:cs typeface="Times New Roman" panose="02020603050405020304" pitchFamily="18" charset="0"/>
              </a:rPr>
              <a:t>Main questions</a:t>
            </a:r>
          </a:p>
        </p:txBody>
      </p:sp>
      <p:pic>
        <p:nvPicPr>
          <p:cNvPr id="2" name="Picture 1" descr="Screen Clipping"/>
          <p:cNvPicPr>
            <a:picLocks noChangeAspect="1"/>
          </p:cNvPicPr>
          <p:nvPr/>
        </p:nvPicPr>
        <p:blipFill rotWithShape="1">
          <a:blip r:embed="rId4">
            <a:extLst>
              <a:ext uri="{28A0092B-C50C-407E-A947-70E740481C1C}">
                <a14:useLocalDpi xmlns:a14="http://schemas.microsoft.com/office/drawing/2010/main" val="0"/>
              </a:ext>
            </a:extLst>
          </a:blip>
          <a:srcRect r="10504"/>
          <a:stretch/>
        </p:blipFill>
        <p:spPr>
          <a:xfrm>
            <a:off x="172231" y="2073683"/>
            <a:ext cx="6387500" cy="2408957"/>
          </a:xfrm>
          <a:prstGeom prst="rect">
            <a:avLst/>
          </a:prstGeom>
        </p:spPr>
      </p:pic>
      <p:sp>
        <p:nvSpPr>
          <p:cNvPr id="16" name="Rectangle 15"/>
          <p:cNvSpPr/>
          <p:nvPr/>
        </p:nvSpPr>
        <p:spPr>
          <a:xfrm>
            <a:off x="6559731" y="2122168"/>
            <a:ext cx="5353595" cy="1975926"/>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dirty="0" smtClean="0">
                <a:latin typeface="Times New Roman" panose="02020603050405020304" pitchFamily="18" charset="0"/>
                <a:cs typeface="Times New Roman" panose="02020603050405020304" pitchFamily="18" charset="0"/>
              </a:rPr>
              <a:t>According to </a:t>
            </a:r>
            <a:r>
              <a:rPr lang="en-US" dirty="0" smtClean="0">
                <a:latin typeface="Times New Roman" panose="02020603050405020304" pitchFamily="18" charset="0"/>
                <a:cs typeface="Times New Roman" panose="02020603050405020304" pitchFamily="18" charset="0"/>
              </a:rPr>
              <a:t>my </a:t>
            </a:r>
            <a:r>
              <a:rPr lang="en-US" dirty="0" smtClean="0">
                <a:latin typeface="Times New Roman" panose="02020603050405020304" pitchFamily="18" charset="0"/>
                <a:cs typeface="Times New Roman" panose="02020603050405020304" pitchFamily="18" charset="0"/>
              </a:rPr>
              <a:t>code, we could extract CNF representation as a matrix </a:t>
            </a:r>
            <a:r>
              <a:rPr lang="en-US" dirty="0">
                <a:latin typeface="Times New Roman" panose="02020603050405020304" pitchFamily="18" charset="0"/>
                <a:cs typeface="Times New Roman" panose="02020603050405020304" pitchFamily="18" charset="0"/>
              </a:rPr>
              <a:t>called incidence </a:t>
            </a:r>
            <a:r>
              <a:rPr lang="en-US" dirty="0" smtClean="0">
                <a:latin typeface="Times New Roman" panose="02020603050405020304" pitchFamily="18" charset="0"/>
                <a:cs typeface="Times New Roman" panose="02020603050405020304" pitchFamily="18" charset="0"/>
              </a:rPr>
              <a:t>mat. However</a:t>
            </a:r>
            <a:r>
              <a:rPr lang="en-US" dirty="0">
                <a:latin typeface="Times New Roman" panose="02020603050405020304" pitchFamily="18" charset="0"/>
                <a:cs typeface="Times New Roman" panose="02020603050405020304" pitchFamily="18" charset="0"/>
              </a:rPr>
              <a:t>, w</a:t>
            </a:r>
            <a:r>
              <a:rPr lang="en-US" dirty="0" smtClean="0">
                <a:latin typeface="Times New Roman" panose="02020603050405020304" pitchFamily="18" charset="0"/>
                <a:cs typeface="Times New Roman" panose="02020603050405020304" pitchFamily="18" charset="0"/>
              </a:rPr>
              <a:t>e </a:t>
            </a:r>
            <a:r>
              <a:rPr lang="en-US" dirty="0">
                <a:latin typeface="Times New Roman" panose="02020603050405020304" pitchFamily="18" charset="0"/>
                <a:cs typeface="Times New Roman" panose="02020603050405020304" pitchFamily="18" charset="0"/>
              </a:rPr>
              <a:t>still have ambiguities about </a:t>
            </a:r>
            <a:r>
              <a:rPr lang="en-US" dirty="0" smtClean="0">
                <a:latin typeface="Times New Roman" panose="02020603050405020304" pitchFamily="18" charset="0"/>
                <a:cs typeface="Times New Roman" panose="02020603050405020304" pitchFamily="18" charset="0"/>
              </a:rPr>
              <a:t>it.</a:t>
            </a:r>
          </a:p>
          <a:p>
            <a:pPr marL="285750" indent="-28575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Could </a:t>
            </a:r>
            <a:r>
              <a:rPr lang="en-US" dirty="0" smtClean="0">
                <a:latin typeface="Times New Roman" panose="02020603050405020304" pitchFamily="18" charset="0"/>
                <a:cs typeface="Times New Roman" panose="02020603050405020304" pitchFamily="18" charset="0"/>
              </a:rPr>
              <a:t>we use CNF </a:t>
            </a:r>
            <a:r>
              <a:rPr lang="en-US" dirty="0">
                <a:latin typeface="Times New Roman" panose="02020603050405020304" pitchFamily="18" charset="0"/>
                <a:cs typeface="Times New Roman" panose="02020603050405020304" pitchFamily="18" charset="0"/>
              </a:rPr>
              <a:t>matrix </a:t>
            </a:r>
            <a:r>
              <a:rPr lang="en-US" dirty="0" smtClean="0">
                <a:latin typeface="Times New Roman" panose="02020603050405020304" pitchFamily="18" charset="0"/>
                <a:cs typeface="Times New Roman" panose="02020603050405020304" pitchFamily="18" charset="0"/>
              </a:rPr>
              <a:t>as an </a:t>
            </a:r>
            <a:r>
              <a:rPr lang="en-US" dirty="0">
                <a:latin typeface="Times New Roman" panose="02020603050405020304" pitchFamily="18" charset="0"/>
                <a:cs typeface="Times New Roman" panose="02020603050405020304" pitchFamily="18" charset="0"/>
              </a:rPr>
              <a:t>adjacency </a:t>
            </a:r>
            <a:r>
              <a:rPr lang="en-US" dirty="0" smtClean="0">
                <a:latin typeface="Times New Roman" panose="02020603050405020304" pitchFamily="18" charset="0"/>
                <a:cs typeface="Times New Roman" panose="02020603050405020304" pitchFamily="18" charset="0"/>
              </a:rPr>
              <a:t>matrix for a GNN model? </a:t>
            </a:r>
            <a:endParaRPr lang="en-US" dirty="0">
              <a:latin typeface="Times New Roman" panose="02020603050405020304" pitchFamily="18" charset="0"/>
              <a:cs typeface="Times New Roman" panose="02020603050405020304" pitchFamily="18" charset="0"/>
            </a:endParaRPr>
          </a:p>
          <a:p>
            <a:pPr marL="285750" lvl="0" indent="-285750" algn="ctr" defTabSz="1155700">
              <a:lnSpc>
                <a:spcPct val="90000"/>
              </a:lnSpc>
              <a:spcBef>
                <a:spcPct val="0"/>
              </a:spcBef>
              <a:spcAft>
                <a:spcPct val="3500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How to transfer CNF representation </a:t>
            </a:r>
            <a:r>
              <a:rPr lang="en-US" dirty="0">
                <a:latin typeface="Times New Roman" panose="02020603050405020304" pitchFamily="18" charset="0"/>
                <a:cs typeface="Times New Roman" panose="02020603050405020304" pitchFamily="18" charset="0"/>
              </a:rPr>
              <a:t>to adjacency matrix </a:t>
            </a:r>
            <a:endParaRPr lang="en-US" dirty="0" smtClean="0">
              <a:latin typeface="Times New Roman" panose="02020603050405020304" pitchFamily="18" charset="0"/>
              <a:cs typeface="Times New Roman" panose="02020603050405020304" pitchFamily="18" charset="0"/>
            </a:endParaRPr>
          </a:p>
        </p:txBody>
      </p:sp>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5751" y="4983874"/>
            <a:ext cx="7640497" cy="493485"/>
          </a:xfrm>
          <a:prstGeom prst="rect">
            <a:avLst/>
          </a:prstGeom>
        </p:spPr>
      </p:pic>
    </p:spTree>
    <p:extLst>
      <p:ext uri="{BB962C8B-B14F-4D97-AF65-F5344CB8AC3E}">
        <p14:creationId xmlns:p14="http://schemas.microsoft.com/office/powerpoint/2010/main" val="762623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9938</TotalTime>
  <Words>323</Words>
  <Application>Microsoft Office PowerPoint</Application>
  <PresentationFormat>Widescreen</PresentationFormat>
  <Paragraphs>27</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Reza</cp:lastModifiedBy>
  <cp:revision>600</cp:revision>
  <dcterms:created xsi:type="dcterms:W3CDTF">2018-12-22T12:30:31Z</dcterms:created>
  <dcterms:modified xsi:type="dcterms:W3CDTF">2022-04-18T17:57:34Z</dcterms:modified>
</cp:coreProperties>
</file>