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4" r:id="rId6"/>
    <p:sldId id="288" r:id="rId7"/>
    <p:sldId id="279" r:id="rId8"/>
    <p:sldId id="272" r:id="rId9"/>
    <p:sldId id="266" r:id="rId10"/>
    <p:sldId id="283" r:id="rId11"/>
    <p:sldId id="284" r:id="rId12"/>
    <p:sldId id="271" r:id="rId13"/>
    <p:sldId id="285" r:id="rId14"/>
    <p:sldId id="280" r:id="rId15"/>
    <p:sldId id="281" r:id="rId16"/>
    <p:sldId id="286" r:id="rId17"/>
    <p:sldId id="269" r:id="rId18"/>
    <p:sldId id="268" r:id="rId19"/>
    <p:sldId id="282" r:id="rId20"/>
    <p:sldId id="270" r:id="rId21"/>
    <p:sldId id="259" r:id="rId22"/>
    <p:sldId id="2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14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3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78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75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1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92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9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042E-ED91-40CE-85D8-C9B1C83600A0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AF09-F721-477F-A0AF-EFE60BAEF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9217" y="2494625"/>
            <a:ext cx="9144000" cy="184488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n-lt"/>
              </a:rPr>
              <a:t>Поисковый веб-сервис  для образовательного учебного курса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6502" y="4472049"/>
            <a:ext cx="5939160" cy="1655762"/>
          </a:xfrm>
        </p:spPr>
        <p:txBody>
          <a:bodyPr/>
          <a:lstStyle/>
          <a:p>
            <a:pPr algn="l">
              <a:tabLst>
                <a:tab pos="3232150" algn="l"/>
              </a:tabLst>
            </a:pPr>
            <a:r>
              <a:rPr lang="ru-RU" dirty="0"/>
              <a:t>Обучающийся 4 курса, </a:t>
            </a:r>
            <a:r>
              <a:rPr lang="ru-RU"/>
              <a:t>группы 09-962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Морозов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/>
              <a:t> С.А.</a:t>
            </a:r>
          </a:p>
          <a:p>
            <a:pPr algn="l">
              <a:tabLst>
                <a:tab pos="3232150" algn="l"/>
              </a:tabLst>
            </a:pPr>
            <a:r>
              <a:rPr lang="ru-RU" dirty="0"/>
              <a:t>Руководитель: канд. техн. наук, доцент Невзорова О.А.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012054" cy="68580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7" y="140800"/>
            <a:ext cx="810479" cy="79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9217" y="570882"/>
            <a:ext cx="9448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Казанский федеральный университет</a:t>
            </a:r>
          </a:p>
          <a:p>
            <a:pPr algn="ctr"/>
            <a:r>
              <a:rPr lang="ru-RU" sz="2400" dirty="0"/>
              <a:t>Институт вычислительной математики и информационных технологий</a:t>
            </a:r>
          </a:p>
          <a:p>
            <a:pPr algn="ctr"/>
            <a:r>
              <a:rPr lang="ru-RU" sz="2400" dirty="0"/>
              <a:t>Кафедра информационных систем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6816" y="2032960"/>
            <a:ext cx="591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ВЫПУСКНАЯ КВАЛИФИКАЦИОННАЯ РАБОТА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0611" y="6260347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Казань – 2023</a:t>
            </a:r>
          </a:p>
        </p:txBody>
      </p:sp>
    </p:spTree>
    <p:extLst>
      <p:ext uri="{BB962C8B-B14F-4D97-AF65-F5344CB8AC3E}">
        <p14:creationId xmlns:p14="http://schemas.microsoft.com/office/powerpoint/2010/main" val="18428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определений и определяемых понятий</a:t>
            </a:r>
            <a:r>
              <a:rPr lang="en-US" dirty="0"/>
              <a:t>: </a:t>
            </a:r>
            <a:r>
              <a:rPr lang="ru-RU" dirty="0"/>
              <a:t>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Лексико-синтаксические шаблоны правил</a:t>
            </a:r>
          </a:p>
          <a:p>
            <a:r>
              <a:rPr lang="ru-RU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 машинного </a:t>
            </a:r>
            <a:r>
              <a:rPr lang="ru-RU" sz="32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обучения (SVM(метод опорных векторов), CRF(метод условных случайных полей))</a:t>
            </a: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Нейронные сети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81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определений</a:t>
            </a:r>
            <a:r>
              <a:rPr lang="en-US" dirty="0"/>
              <a:t>: </a:t>
            </a:r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Определение с текстом</a:t>
            </a:r>
          </a:p>
          <a:p>
            <a:pPr marL="0" indent="0">
              <a:buNone/>
            </a:pPr>
            <a:r>
              <a:rPr lang="ru-RU" sz="1800" i="1" dirty="0"/>
              <a:t>Угол — геометрическая фигура, которая состоит из точки и двух лучей, исходящих из этой точки.</a:t>
            </a:r>
          </a:p>
          <a:p>
            <a:r>
              <a:rPr lang="ru-RU" dirty="0"/>
              <a:t>Определение с рисунком</a:t>
            </a:r>
          </a:p>
          <a:p>
            <a:pPr marL="0" indent="0">
              <a:buNone/>
            </a:pPr>
            <a:r>
              <a:rPr lang="ru-RU" sz="1800" i="1" dirty="0"/>
              <a:t>Отрезок </a:t>
            </a:r>
            <a:r>
              <a:rPr lang="en-US" sz="1800" i="1" dirty="0"/>
              <a:t>AC </a:t>
            </a:r>
            <a:r>
              <a:rPr lang="ru-RU" sz="1800" i="1" dirty="0"/>
              <a:t>называется перпендикуляром, проведенным из точки А прямой </a:t>
            </a:r>
            <a:r>
              <a:rPr lang="en-US" sz="1800" i="1" dirty="0"/>
              <a:t>a, </a:t>
            </a:r>
            <a:r>
              <a:rPr lang="ru-RU" sz="1800" i="1" dirty="0"/>
              <a:t>если прямые </a:t>
            </a:r>
            <a:r>
              <a:rPr lang="en-US" sz="1800" i="1" dirty="0"/>
              <a:t>AC </a:t>
            </a:r>
            <a:r>
              <a:rPr lang="ru-RU" sz="1800" i="1" dirty="0"/>
              <a:t>и </a:t>
            </a:r>
            <a:r>
              <a:rPr lang="en-US" sz="1800" i="1" dirty="0"/>
              <a:t>a</a:t>
            </a:r>
            <a:r>
              <a:rPr lang="ru-RU" sz="1800" i="1" dirty="0"/>
              <a:t> перпендикулярны. Точка С называется основанием перпендикуляра.</a:t>
            </a:r>
          </a:p>
          <a:p>
            <a:r>
              <a:rPr lang="ru-RU" dirty="0"/>
              <a:t>Определение с математической формулой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15027-2A1F-0F59-9044-AA8857CDD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" t="32139" r="77826" b="12908"/>
          <a:stretch/>
        </p:blipFill>
        <p:spPr>
          <a:xfrm>
            <a:off x="9734363" y="3728620"/>
            <a:ext cx="1766657" cy="23348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8F5882-9C5D-F693-FE19-9738FAAAD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"/>
          <a:stretch/>
        </p:blipFill>
        <p:spPr>
          <a:xfrm>
            <a:off x="985420" y="4506392"/>
            <a:ext cx="7026105" cy="466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8C491B-9F83-93CD-C36B-D3795B5BF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20" y="5124600"/>
            <a:ext cx="867848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3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9DD20-493F-278A-4E54-DD490D6A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определений и определяемых понятий</a:t>
            </a:r>
            <a:r>
              <a:rPr lang="en-US" dirty="0"/>
              <a:t>: </a:t>
            </a:r>
            <a:r>
              <a:rPr lang="ru-RU" dirty="0"/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2FF02-3B64-B8B7-689A-B8F9A68F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i="1" dirty="0">
                <a:solidFill>
                  <a:srgbClr val="FF0000"/>
                </a:solidFill>
              </a:rPr>
              <a:t>Гомотетия</a:t>
            </a:r>
            <a:r>
              <a:rPr lang="ru-RU" sz="1800" i="1" dirty="0"/>
              <a:t> — это преобразование подобия. Это преобразование, в котором получаются </a:t>
            </a:r>
            <a:r>
              <a:rPr lang="ru-RU" sz="1800" i="1" dirty="0">
                <a:solidFill>
                  <a:srgbClr val="FF0000"/>
                </a:solidFill>
              </a:rPr>
              <a:t>подобные фигуры</a:t>
            </a:r>
            <a:r>
              <a:rPr lang="ru-RU" sz="1800" i="1" dirty="0"/>
              <a:t> (фигуры, у которых соответствующие углы равны и стороны пропорциональны).</a:t>
            </a:r>
            <a:endParaRPr lang="en-US" sz="1800" i="1" dirty="0"/>
          </a:p>
          <a:p>
            <a:r>
              <a:rPr lang="ru-RU" sz="1800" i="1" dirty="0">
                <a:solidFill>
                  <a:srgbClr val="FF0000"/>
                </a:solidFill>
              </a:rPr>
              <a:t>Четырёхугольник</a:t>
            </a:r>
            <a:r>
              <a:rPr lang="ru-RU" sz="1800" i="1" dirty="0"/>
              <a:t>, все вершины которого лежат на окружности, называется </a:t>
            </a:r>
            <a:r>
              <a:rPr lang="ru-RU" sz="1800" i="1" dirty="0">
                <a:solidFill>
                  <a:srgbClr val="FF0000"/>
                </a:solidFill>
              </a:rPr>
              <a:t>вписанным в эту окружность</a:t>
            </a:r>
            <a:r>
              <a:rPr lang="ru-RU" sz="1800" i="1" dirty="0"/>
              <a:t>, а </a:t>
            </a:r>
            <a:r>
              <a:rPr lang="ru-RU" sz="1800" i="1" dirty="0">
                <a:solidFill>
                  <a:srgbClr val="FF0000"/>
                </a:solidFill>
              </a:rPr>
              <a:t>окружность</a:t>
            </a:r>
            <a:r>
              <a:rPr lang="ru-RU" sz="1800" i="1" dirty="0"/>
              <a:t> называется </a:t>
            </a:r>
            <a:r>
              <a:rPr lang="ru-RU" sz="1800" i="1" dirty="0">
                <a:solidFill>
                  <a:srgbClr val="FF0000"/>
                </a:solidFill>
              </a:rPr>
              <a:t>описанной около четырёхугольника</a:t>
            </a:r>
            <a:r>
              <a:rPr lang="ru-RU" sz="1800" i="1" dirty="0"/>
              <a:t>. </a:t>
            </a:r>
            <a:endParaRPr lang="en-US" sz="1800" i="1" dirty="0"/>
          </a:p>
          <a:p>
            <a:r>
              <a:rPr lang="ru-RU" sz="1800" i="1" dirty="0"/>
              <a:t>Если все стороны четырёхугольника касаются окружности, то он называется </a:t>
            </a:r>
            <a:r>
              <a:rPr lang="ru-RU" sz="1800" i="1" dirty="0">
                <a:solidFill>
                  <a:srgbClr val="FF0000"/>
                </a:solidFill>
              </a:rPr>
              <a:t>четырёхугольником, описанным около этой окружности</a:t>
            </a:r>
            <a:r>
              <a:rPr lang="ru-RU" sz="1800" i="1" dirty="0"/>
              <a:t>, а </a:t>
            </a:r>
            <a:r>
              <a:rPr lang="ru-RU" sz="1800" i="1" dirty="0">
                <a:solidFill>
                  <a:srgbClr val="FF0000"/>
                </a:solidFill>
              </a:rPr>
              <a:t>окружность</a:t>
            </a:r>
            <a:r>
              <a:rPr lang="ru-RU" sz="1800" i="1" dirty="0"/>
              <a:t> — </a:t>
            </a:r>
            <a:r>
              <a:rPr lang="ru-RU" sz="1800" i="1" dirty="0">
                <a:solidFill>
                  <a:srgbClr val="FF0000"/>
                </a:solidFill>
              </a:rPr>
              <a:t>вписанной в четырёхугольник</a:t>
            </a:r>
            <a:r>
              <a:rPr lang="ru-RU" sz="1800" i="1" dirty="0"/>
              <a:t>. </a:t>
            </a:r>
            <a:endParaRPr lang="en-US" sz="1800" i="1" dirty="0"/>
          </a:p>
          <a:p>
            <a:r>
              <a:rPr lang="ru-RU" sz="1800" i="1" dirty="0"/>
              <a:t> Две </a:t>
            </a:r>
            <a:r>
              <a:rPr lang="ru-RU" sz="1800" i="1" dirty="0">
                <a:solidFill>
                  <a:srgbClr val="FF0000"/>
                </a:solidFill>
              </a:rPr>
              <a:t>плоскости</a:t>
            </a:r>
            <a:r>
              <a:rPr lang="ru-RU" sz="1800" i="1" dirty="0"/>
              <a:t> называются </a:t>
            </a:r>
            <a:r>
              <a:rPr lang="ru-RU" sz="1800" i="1" dirty="0">
                <a:solidFill>
                  <a:srgbClr val="FF0000"/>
                </a:solidFill>
              </a:rPr>
              <a:t>параллельными</a:t>
            </a:r>
            <a:r>
              <a:rPr lang="ru-RU" sz="1800" i="1" dirty="0"/>
              <a:t>, если они не имеют общих точек.</a:t>
            </a:r>
            <a:endParaRPr lang="en-US" sz="1800" i="1" dirty="0"/>
          </a:p>
          <a:p>
            <a:r>
              <a:rPr lang="ru-RU" sz="1800" i="1" dirty="0">
                <a:solidFill>
                  <a:srgbClr val="FF0000"/>
                </a:solidFill>
              </a:rPr>
              <a:t>Ломаной</a:t>
            </a:r>
            <a:r>
              <a:rPr lang="ru-RU" sz="1800" i="1" dirty="0"/>
              <a:t> называется </a:t>
            </a:r>
            <a:r>
              <a:rPr lang="ru-RU" sz="1800" i="1" dirty="0">
                <a:solidFill>
                  <a:srgbClr val="FF0000"/>
                </a:solidFill>
              </a:rPr>
              <a:t>фигура</a:t>
            </a:r>
            <a:r>
              <a:rPr lang="ru-RU" sz="1800" i="1" dirty="0"/>
              <a:t>, которая состоит из точек и соединяющих их отрезков.</a:t>
            </a:r>
            <a:r>
              <a:rPr lang="en-US" sz="1800" i="1" dirty="0"/>
              <a:t> </a:t>
            </a:r>
            <a:r>
              <a:rPr lang="ru-RU" sz="1800" i="1" dirty="0"/>
              <a:t>Точки называются </a:t>
            </a:r>
            <a:r>
              <a:rPr lang="ru-RU" sz="1800" i="1" dirty="0">
                <a:solidFill>
                  <a:srgbClr val="FF0000"/>
                </a:solidFill>
              </a:rPr>
              <a:t>вершинами ломаной</a:t>
            </a:r>
            <a:r>
              <a:rPr lang="ru-RU" sz="1800" i="1" dirty="0"/>
              <a:t>, а отрезки — </a:t>
            </a:r>
            <a:r>
              <a:rPr lang="ru-RU" sz="1800" i="1" dirty="0">
                <a:solidFill>
                  <a:srgbClr val="FF0000"/>
                </a:solidFill>
              </a:rPr>
              <a:t>звеньями ломаной</a:t>
            </a:r>
            <a:r>
              <a:rPr lang="ru-RU" sz="1800" i="1" dirty="0"/>
              <a:t>.</a:t>
            </a:r>
          </a:p>
          <a:p>
            <a:endParaRPr lang="en-US" sz="1800" i="1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7323F9F-C2E6-DCB7-FA03-C75A22119DD8}"/>
                  </a:ext>
                </a:extLst>
              </p14:cNvPr>
              <p14:cNvContentPartPr/>
              <p14:nvPr/>
            </p14:nvContentPartPr>
            <p14:xfrm>
              <a:off x="-417565" y="1908402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7323F9F-C2E6-DCB7-FA03-C75A22119D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6205" y="18994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96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метода извлечения определений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0780" y="1445309"/>
            <a:ext cx="10515600" cy="4351338"/>
          </a:xfrm>
        </p:spPr>
        <p:txBody>
          <a:bodyPr/>
          <a:lstStyle/>
          <a:p>
            <a:r>
              <a:rPr lang="ru-RU" sz="2400" dirty="0"/>
              <a:t>Метод синтаксических шаблонов (для поиска определений-предложений)</a:t>
            </a:r>
          </a:p>
          <a:p>
            <a:r>
              <a:rPr lang="ru-RU" sz="2400" dirty="0"/>
              <a:t>Метод выделения определяемого термина с помощью шаблона (внутри найденного предложения)</a:t>
            </a:r>
          </a:p>
          <a:p>
            <a:r>
              <a:rPr lang="ru-RU" sz="2400" dirty="0"/>
              <a:t>Примеры шаблонов</a:t>
            </a:r>
          </a:p>
          <a:p>
            <a:endParaRPr lang="ru-RU" dirty="0"/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205D6D9-8027-0339-CC8E-DC5B33386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63"/>
          <a:stretch/>
        </p:blipFill>
        <p:spPr>
          <a:xfrm>
            <a:off x="865950" y="3141904"/>
            <a:ext cx="3248478" cy="44314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820930C-D708-99FB-D238-0D439BD6A756}"/>
              </a:ext>
            </a:extLst>
          </p:cNvPr>
          <p:cNvSpPr txBox="1"/>
          <p:nvPr/>
        </p:nvSpPr>
        <p:spPr>
          <a:xfrm>
            <a:off x="826698" y="6084126"/>
            <a:ext cx="8329754" cy="26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hangingPunct="0">
              <a:lnSpc>
                <a:spcPts val="1200"/>
              </a:lnSpc>
              <a:spcBef>
                <a:spcPts val="8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441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&lt;называется&gt;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Трапецией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четырехугольник 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BCCB6F-E4DD-19BE-A10D-03B4E7CF0320}"/>
              </a:ext>
            </a:extLst>
          </p:cNvPr>
          <p:cNvSpPr txBox="1"/>
          <p:nvPr/>
        </p:nvSpPr>
        <p:spPr>
          <a:xfrm flipH="1">
            <a:off x="865950" y="6391436"/>
            <a:ext cx="1063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/>
              <a:t> &lt;</a:t>
            </a:r>
            <a:r>
              <a:rPr lang="ru-RU" dirty="0"/>
              <a:t>является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ADJ</a:t>
            </a:r>
            <a:r>
              <a:rPr lang="ru-RU" dirty="0"/>
              <a:t>                  Если …, то </a:t>
            </a:r>
            <a:r>
              <a:rPr lang="ru-RU" dirty="0">
                <a:solidFill>
                  <a:srgbClr val="FF0000"/>
                </a:solidFill>
              </a:rPr>
              <a:t>треугольник</a:t>
            </a:r>
            <a:r>
              <a:rPr lang="ru-RU" dirty="0"/>
              <a:t> является </a:t>
            </a:r>
            <a:r>
              <a:rPr lang="ru-RU" dirty="0">
                <a:solidFill>
                  <a:srgbClr val="FF0000"/>
                </a:solidFill>
              </a:rPr>
              <a:t>прямоугольным</a:t>
            </a:r>
            <a:r>
              <a:rPr lang="ru-RU" dirty="0"/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B8452B-E3F5-6030-FEB5-A238E192A123}"/>
              </a:ext>
            </a:extLst>
          </p:cNvPr>
          <p:cNvSpPr txBox="1"/>
          <p:nvPr/>
        </p:nvSpPr>
        <p:spPr>
          <a:xfrm>
            <a:off x="3969733" y="462364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Roboto Slab" panose="020F0502020204030204" pitchFamily="2" charset="0"/>
              </a:rPr>
              <a:t> </a:t>
            </a:r>
            <a:r>
              <a:rPr lang="ru-RU" sz="1400" dirty="0"/>
              <a:t>… Назовем его </a:t>
            </a:r>
            <a:r>
              <a:rPr lang="ru-RU" sz="1400" dirty="0">
                <a:solidFill>
                  <a:srgbClr val="FF0000"/>
                </a:solidFill>
              </a:rPr>
              <a:t>единичным полукругом</a:t>
            </a:r>
            <a:r>
              <a:rPr lang="ru-RU" sz="1400" dirty="0"/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9260E-7787-AB8A-C357-8EE6F170AE6D}"/>
              </a:ext>
            </a:extLst>
          </p:cNvPr>
          <p:cNvSpPr txBox="1"/>
          <p:nvPr/>
        </p:nvSpPr>
        <p:spPr>
          <a:xfrm>
            <a:off x="3810231" y="3105834"/>
            <a:ext cx="8171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Многоугольник</a:t>
            </a:r>
            <a:r>
              <a:rPr lang="ru-RU" dirty="0"/>
              <a:t> — это простая замкнутая ломаная линия и конечная часть плоскости, которую она ограничивает.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BFB0A161-6A13-099A-1380-56EC10C1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6"/>
          <a:stretch/>
        </p:blipFill>
        <p:spPr>
          <a:xfrm>
            <a:off x="826698" y="3783760"/>
            <a:ext cx="3248478" cy="169636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C4D195-2A92-9047-1B74-6090B683E4AD}"/>
              </a:ext>
            </a:extLst>
          </p:cNvPr>
          <p:cNvSpPr txBox="1"/>
          <p:nvPr/>
        </p:nvSpPr>
        <p:spPr>
          <a:xfrm>
            <a:off x="3810230" y="3823506"/>
            <a:ext cx="8171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Если 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прямая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имеет две общие точки с окружностью, то она называется 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секущей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ru-RU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225832-F376-B16D-42B3-8D9F89A2C54F}"/>
              </a:ext>
            </a:extLst>
          </p:cNvPr>
          <p:cNvSpPr txBox="1"/>
          <p:nvPr/>
        </p:nvSpPr>
        <p:spPr>
          <a:xfrm>
            <a:off x="3997452" y="4248610"/>
            <a:ext cx="8846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Два </a:t>
            </a:r>
            <a:r>
              <a:rPr lang="ru-RU" sz="1400" dirty="0">
                <a:solidFill>
                  <a:srgbClr val="FF0000"/>
                </a:solidFill>
              </a:rPr>
              <a:t>отрезка</a:t>
            </a:r>
            <a:r>
              <a:rPr lang="ru-RU" sz="1400" dirty="0"/>
              <a:t> называются </a:t>
            </a:r>
            <a:r>
              <a:rPr lang="ru-RU" sz="1400" dirty="0">
                <a:solidFill>
                  <a:srgbClr val="FF0000"/>
                </a:solidFill>
              </a:rPr>
              <a:t>параллельными</a:t>
            </a:r>
            <a:r>
              <a:rPr lang="ru-RU" sz="1400" dirty="0"/>
              <a:t>, если они лежат на параллельных прямых.</a:t>
            </a:r>
          </a:p>
          <a:p>
            <a:r>
              <a:rPr lang="ru-RU" sz="1400" dirty="0"/>
              <a:t>Аналогично определяется </a:t>
            </a:r>
            <a:r>
              <a:rPr lang="ru-RU" sz="1400" dirty="0">
                <a:solidFill>
                  <a:srgbClr val="FF0000"/>
                </a:solidFill>
              </a:rPr>
              <a:t>параллельность отрезка и прямой</a:t>
            </a:r>
            <a:r>
              <a:rPr lang="ru-RU" sz="1400" dirty="0"/>
              <a:t>, </a:t>
            </a:r>
            <a:r>
              <a:rPr lang="ru-RU" sz="1400" dirty="0">
                <a:solidFill>
                  <a:srgbClr val="FF0000"/>
                </a:solidFill>
              </a:rPr>
              <a:t>отрезка и луча</a:t>
            </a:r>
            <a:r>
              <a:rPr lang="ru-RU" sz="1400" dirty="0"/>
              <a:t>, </a:t>
            </a:r>
            <a:r>
              <a:rPr lang="ru-RU" sz="1400" dirty="0">
                <a:solidFill>
                  <a:srgbClr val="FF0000"/>
                </a:solidFill>
              </a:rPr>
              <a:t>двух лучей</a:t>
            </a:r>
            <a:r>
              <a:rPr lang="ru-RU" sz="1400" dirty="0"/>
              <a:t>, </a:t>
            </a:r>
            <a:r>
              <a:rPr lang="ru-RU" sz="1400" dirty="0">
                <a:solidFill>
                  <a:srgbClr val="FF0000"/>
                </a:solidFill>
              </a:rPr>
              <a:t>луча и прямой</a:t>
            </a:r>
            <a:r>
              <a:rPr lang="ru-RU" sz="1400" dirty="0"/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E1D867-1018-4680-7A12-7E7DC043AEE2}"/>
              </a:ext>
            </a:extLst>
          </p:cNvPr>
          <p:cNvSpPr txBox="1"/>
          <p:nvPr/>
        </p:nvSpPr>
        <p:spPr>
          <a:xfrm>
            <a:off x="805620" y="5523798"/>
            <a:ext cx="10998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&lt;называемый&gt;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             </a:t>
            </a:r>
            <a:r>
              <a:rPr lang="ru-RU" dirty="0"/>
              <a:t>Многогранник, называемый </a:t>
            </a:r>
            <a:r>
              <a:rPr lang="ru-RU" dirty="0">
                <a:solidFill>
                  <a:srgbClr val="FF0000"/>
                </a:solidFill>
              </a:rPr>
              <a:t>призмой</a:t>
            </a:r>
            <a:r>
              <a:rPr lang="ru-RU" dirty="0"/>
              <a:t>, можно построить следующим образом. </a:t>
            </a:r>
          </a:p>
          <a:p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09D37-C651-E622-BC2C-48DCDA2710B2}"/>
              </a:ext>
            </a:extLst>
          </p:cNvPr>
          <p:cNvSpPr txBox="1"/>
          <p:nvPr/>
        </p:nvSpPr>
        <p:spPr>
          <a:xfrm>
            <a:off x="3997452" y="5012676"/>
            <a:ext cx="771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Синусом острого угла прямоугольного треугольника будем называть отношение противолежащего катета к гипотенузе.</a:t>
            </a:r>
          </a:p>
        </p:txBody>
      </p:sp>
    </p:spTree>
    <p:extLst>
      <p:ext uri="{BB962C8B-B14F-4D97-AF65-F5344CB8AC3E}">
        <p14:creationId xmlns:p14="http://schemas.microsoft.com/office/powerpoint/2010/main" val="106845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9E6AA-C1D7-9E3B-4295-2484D70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синтаксических шаблонов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108036-1AC2-A6E1-197E-96650D64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" y="1502535"/>
            <a:ext cx="11201488" cy="3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70B1A-0552-63D1-E541-235044BE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2A64C-2EAA-369D-2697-D5996C4CC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7"/>
          <a:stretch/>
        </p:blipFill>
        <p:spPr>
          <a:xfrm>
            <a:off x="838200" y="1918122"/>
            <a:ext cx="6052863" cy="6417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B7E647-96FC-2D3E-2852-B7BC31E9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169018" cy="6417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779423-B9FB-6D2A-0C29-697C0207A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61008"/>
            <a:ext cx="10926700" cy="581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46E17-A878-2EEA-27D0-49FF975D98C1}"/>
              </a:ext>
            </a:extLst>
          </p:cNvPr>
          <p:cNvSpPr txBox="1"/>
          <p:nvPr/>
        </p:nvSpPr>
        <p:spPr>
          <a:xfrm>
            <a:off x="6996022" y="1918122"/>
            <a:ext cx="4425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ru-RU" sz="2000" dirty="0"/>
              <a:t>8 определение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2F84C-1944-E4C1-F7C1-9A3CE443DC6F}"/>
              </a:ext>
            </a:extLst>
          </p:cNvPr>
          <p:cNvSpPr txBox="1"/>
          <p:nvPr/>
        </p:nvSpPr>
        <p:spPr>
          <a:xfrm>
            <a:off x="9440892" y="5439702"/>
            <a:ext cx="2437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33 </a:t>
            </a:r>
            <a:r>
              <a:rPr lang="ru-RU" sz="1800" dirty="0"/>
              <a:t>определения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63ADE-F206-1780-1A48-2A7441C99539}"/>
              </a:ext>
            </a:extLst>
          </p:cNvPr>
          <p:cNvSpPr txBox="1"/>
          <p:nvPr/>
        </p:nvSpPr>
        <p:spPr>
          <a:xfrm>
            <a:off x="10241711" y="3565195"/>
            <a:ext cx="174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4 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70343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автоматического извлечения определений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определений</a:t>
            </a:r>
          </a:p>
          <a:p>
            <a:r>
              <a:rPr lang="ru-RU" dirty="0">
                <a:solidFill>
                  <a:srgbClr val="C00000"/>
                </a:solidFill>
              </a:rPr>
              <a:t>Автоматическое </a:t>
            </a:r>
            <a:r>
              <a:rPr lang="en-US" dirty="0">
                <a:solidFill>
                  <a:srgbClr val="C00000"/>
                </a:solidFill>
              </a:rPr>
              <a:t>33</a:t>
            </a:r>
            <a:r>
              <a:rPr lang="ru-RU" dirty="0">
                <a:solidFill>
                  <a:srgbClr val="C00000"/>
                </a:solidFill>
              </a:rPr>
              <a:t> штуки</a:t>
            </a:r>
          </a:p>
          <a:p>
            <a:r>
              <a:rPr lang="ru-RU" dirty="0"/>
              <a:t>Полуавтоматическое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B1600E3-D4AD-B89F-935F-92B9B39E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16545"/>
              </p:ext>
            </p:extLst>
          </p:nvPr>
        </p:nvGraphicFramePr>
        <p:xfrm>
          <a:off x="1410898" y="3429000"/>
          <a:ext cx="861299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498">
                  <a:extLst>
                    <a:ext uri="{9D8B030D-6E8A-4147-A177-3AD203B41FA5}">
                      <a16:colId xmlns:a16="http://schemas.microsoft.com/office/drawing/2014/main" val="2191222189"/>
                    </a:ext>
                  </a:extLst>
                </a:gridCol>
                <a:gridCol w="4306498">
                  <a:extLst>
                    <a:ext uri="{9D8B030D-6E8A-4147-A177-3AD203B41FA5}">
                      <a16:colId xmlns:a16="http://schemas.microsoft.com/office/drawing/2014/main" val="120271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Определения (всего)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6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Определения </a:t>
                      </a:r>
                      <a:r>
                        <a:rPr lang="en-US" dirty="0"/>
                        <a:t>(yaklass.ru)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7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Опр.  по учебнику геометрии Атанасяна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8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C00000"/>
                          </a:solidFill>
                        </a:rPr>
                        <a:t>Опр.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NP</a:t>
                      </a:r>
                      <a:r>
                        <a:rPr lang="en-US" sz="180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80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&lt;—</a:t>
                      </a:r>
                      <a:r>
                        <a:rPr lang="ru-RU" dirty="0">
                          <a:solidFill>
                            <a:srgbClr val="C00000"/>
                          </a:solidFill>
                        </a:rPr>
                        <a:t> это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&gt; NP</a:t>
                      </a:r>
                      <a:r>
                        <a:rPr lang="en-US" sz="180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2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“,” + VERB(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н-р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является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NP</a:t>
                      </a:r>
                      <a:r>
                        <a:rPr lang="en-US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4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Опр.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NP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8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VERB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(н-р,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называют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NP</a:t>
                      </a:r>
                      <a:r>
                        <a:rPr lang="ru-RU" sz="18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ru-RU" sz="1800" baseline="30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перевернутая формула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0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A1928-4CD5-7CB7-0075-5DB4E7E0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извлечения определений (полуавтоматический)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173A4B-DDD9-A7D1-6E04-F3CF7176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2" y="1844877"/>
            <a:ext cx="8134242" cy="34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254E3-236A-3C91-489A-05A234F1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хранения математических определений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489240-0E58-E3B4-DA9A-C578FB89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174"/>
            <a:ext cx="12192000" cy="2970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31601-757E-44D7-F1FE-D98226F2D3EE}"/>
              </a:ext>
            </a:extLst>
          </p:cNvPr>
          <p:cNvSpPr txBox="1"/>
          <p:nvPr/>
        </p:nvSpPr>
        <p:spPr>
          <a:xfrm>
            <a:off x="1132217" y="5233554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146 </a:t>
            </a:r>
            <a:r>
              <a:rPr lang="ru-RU" dirty="0" err="1"/>
              <a:t>дефиниционных</a:t>
            </a:r>
            <a:r>
              <a:rPr lang="ru-RU" dirty="0"/>
              <a:t> предложений извлечено с сайта </a:t>
            </a:r>
            <a:r>
              <a:rPr lang="ru-RU" dirty="0" err="1"/>
              <a:t>ЯКласс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47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6CA42-335E-D08B-377C-48237701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хранения математических определений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24B14-528F-4116-4F96-77F38154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675"/>
            <a:ext cx="12192000" cy="168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EA0830-A9BF-7A6E-E145-3F81D423E13A}"/>
              </a:ext>
            </a:extLst>
          </p:cNvPr>
          <p:cNvSpPr txBox="1"/>
          <p:nvPr/>
        </p:nvSpPr>
        <p:spPr>
          <a:xfrm>
            <a:off x="467983" y="4874727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61 </a:t>
            </a:r>
            <a:r>
              <a:rPr lang="ru-RU" dirty="0" err="1"/>
              <a:t>дефиниционное</a:t>
            </a:r>
            <a:r>
              <a:rPr lang="ru-RU" dirty="0"/>
              <a:t> предложение извлечено из учебника «Геометрия» Атанасяна</a:t>
            </a:r>
          </a:p>
        </p:txBody>
      </p:sp>
    </p:spTree>
    <p:extLst>
      <p:ext uri="{BB962C8B-B14F-4D97-AF65-F5344CB8AC3E}">
        <p14:creationId xmlns:p14="http://schemas.microsoft.com/office/powerpoint/2010/main" val="4739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Развитие компьютерных технологий предоставляет большие возможности для модернизации процесса обучения, в том числе для разработки  обучающих систем.</a:t>
            </a:r>
          </a:p>
          <a:p>
            <a:r>
              <a:rPr lang="ru-RU" dirty="0"/>
              <a:t>В составе обучающих систем важно иметь поисковый модуль, который выполняет роль справочной системы, позволяющей быстро найти нужный термин и его определение.</a:t>
            </a:r>
          </a:p>
          <a:p>
            <a:r>
              <a:rPr lang="ru-RU" dirty="0"/>
              <a:t>При построении поискового модуля необходимо решить задачу поиска и классификации определений терминов. Данная задача относится к классу задач </a:t>
            </a:r>
            <a:r>
              <a:rPr lang="en-US" dirty="0"/>
              <a:t>NER </a:t>
            </a:r>
            <a:r>
              <a:rPr lang="ru-RU" dirty="0"/>
              <a:t>(</a:t>
            </a:r>
            <a:r>
              <a:rPr lang="en-US" dirty="0"/>
              <a:t>named entities recognition) </a:t>
            </a:r>
            <a:r>
              <a:rPr lang="ru-RU" dirty="0"/>
              <a:t>(распознавание именованных сущностей).</a:t>
            </a:r>
          </a:p>
        </p:txBody>
      </p:sp>
    </p:spTree>
    <p:extLst>
      <p:ext uri="{BB962C8B-B14F-4D97-AF65-F5344CB8AC3E}">
        <p14:creationId xmlns:p14="http://schemas.microsoft.com/office/powerpoint/2010/main" val="320793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FB3F4-DC22-E92D-E9D2-80692DD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Построение поисковых  запросов к базе данных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E05EE0-A2AF-3CFC-6DC5-E9A86BA0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2219156"/>
            <a:ext cx="828790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Создана коллекцию математических учебных текстов. Преобразована к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удобному для анализа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формату.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Разработаны синтаксические шаблоны для выделения из предложений математических терминов.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Реализовано автоматическое и полуавтоматическое выделение терминов с помощью специального модуля с графическим интерфейсом.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Разработана БД для хранения выделенных объектов.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 поисковый индекс и интерфейс поисковой системы по математическим терминам.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70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487" y="259342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76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400" dirty="0"/>
              <a:t>Цель работы </a:t>
            </a:r>
          </a:p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веб-сервиса для извлечения и поиска определений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математических терминов</a:t>
            </a:r>
            <a:endParaRPr lang="ru-RU" sz="4400" dirty="0"/>
          </a:p>
          <a:p>
            <a:pPr marL="0" indent="0">
              <a:buNone/>
            </a:pPr>
            <a:endParaRPr lang="ru-RU" dirty="0"/>
          </a:p>
          <a:p>
            <a:pPr marL="0" lvl="0" indent="0">
              <a:lnSpc>
                <a:spcPct val="115000"/>
              </a:lnSpc>
              <a:buNone/>
            </a:pPr>
            <a:r>
              <a:rPr lang="ru-RU" sz="4400" dirty="0"/>
              <a:t>Задачи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коллекцию математических учебных текстов на основе учебника по геометрии для средней школы и сайта для онлайн обучения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yaklass.ru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(различные форматы документов: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txt, xml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Преобразовать к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удобному для анализа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формату.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синтаксические шаблоны для выделения из предложений математических терминов.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автоматическое и полуавтоматическое выделение терминов с помощью специального модуля с графическим интерфейсом.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БД для хранения выделенных объектов.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поисковый индекс и интерфейс поисковой системы по математическим терминам.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2202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ресурсы и технологии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8835B3-B836-6A86-4E96-6C4F086ED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14" y="4322792"/>
            <a:ext cx="2058838" cy="17156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43016E-9AFC-85DD-9C4D-AAEC421D37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3" y="3728106"/>
            <a:ext cx="3200400" cy="23103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9087B16-0B69-69FB-8022-0D7202F8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0" y="1690688"/>
            <a:ext cx="2388320" cy="238832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506A4F-7334-173E-1891-C8A263E3EA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1071" y1="55481" x2="51071" y2="55481"/>
                        <a14:foregroundMark x1="47143" y1="55481" x2="46548" y2="54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47" y="4559900"/>
            <a:ext cx="1758591" cy="12414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DF81FA1-302B-68A3-CB09-9975540519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55" y="5260132"/>
            <a:ext cx="2866845" cy="123274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E101BA9-2EEA-030B-CD3D-F5E2326F2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46" y="3450406"/>
            <a:ext cx="2183202" cy="8723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CC77315-3F5E-7B76-CE01-80FDFF6E08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44" y="1915527"/>
            <a:ext cx="1814123" cy="10912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1C4440-BE12-6093-D88D-98C02331F330}"/>
              </a:ext>
            </a:extLst>
          </p:cNvPr>
          <p:cNvSpPr txBox="1"/>
          <p:nvPr/>
        </p:nvSpPr>
        <p:spPr>
          <a:xfrm>
            <a:off x="10078502" y="2865631"/>
            <a:ext cx="1411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/>
              <a:t>TKinter</a:t>
            </a:r>
            <a:endParaRPr lang="ru-RU" sz="3200" b="1" i="1" u="sng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97756AA-5522-6BC6-5C08-ECDDFB21AE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5" y="2851605"/>
            <a:ext cx="1871415" cy="1247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153DF0-6912-FB0C-618A-17226DF9BF74}"/>
              </a:ext>
            </a:extLst>
          </p:cNvPr>
          <p:cNvSpPr txBox="1"/>
          <p:nvPr/>
        </p:nvSpPr>
        <p:spPr>
          <a:xfrm>
            <a:off x="5930331" y="2386231"/>
            <a:ext cx="2969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FF0000"/>
                </a:solidFill>
              </a:rPr>
              <a:t>PYMORPHY</a:t>
            </a:r>
          </a:p>
          <a:p>
            <a:pPr algn="ctr"/>
            <a:r>
              <a:rPr lang="en-US" sz="2800" b="1" i="1" u="sng" dirty="0">
                <a:solidFill>
                  <a:srgbClr val="FF0000"/>
                </a:solidFill>
              </a:rPr>
              <a:t>3</a:t>
            </a:r>
            <a:endParaRPr lang="ru-RU" sz="28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Образовательный ресурс </a:t>
            </a:r>
            <a:r>
              <a:rPr lang="en-US" sz="4000" dirty="0" err="1"/>
              <a:t>YaKlass</a:t>
            </a:r>
            <a:r>
              <a:rPr lang="ru-RU" sz="4000" dirty="0"/>
              <a:t> (</a:t>
            </a:r>
            <a:r>
              <a:rPr lang="en-US" sz="4000" dirty="0"/>
              <a:t>https://www.yaklass.ru</a:t>
            </a:r>
            <a:r>
              <a:rPr lang="ru-RU" sz="4000" dirty="0"/>
              <a:t>)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E45BD-043D-B0DA-5A6F-02153274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5" y="1577991"/>
            <a:ext cx="8907118" cy="13813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53F90B-7292-F1D0-6792-6074BDAD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4" y="3727218"/>
            <a:ext cx="8830907" cy="23911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E62EA3-50D0-755B-EBE7-50C1BF8D3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7835"/>
            <a:ext cx="4915586" cy="3429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D43A2F-16A5-10E5-CBF1-ED5A23AA3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22673"/>
            <a:ext cx="530616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2E499-6EEB-AF15-9473-884855B9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yaklass.ru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8F8DA-19BA-7542-8F0F-2BFE6B7F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err="1"/>
              <a:t>Парсинг</a:t>
            </a:r>
            <a:r>
              <a:rPr lang="ru-RU" dirty="0"/>
              <a:t> ссылок на уроки с теорией по геометрии (получаем </a:t>
            </a:r>
            <a:r>
              <a:rPr lang="en-US" dirty="0" err="1"/>
              <a:t>json</a:t>
            </a:r>
            <a:r>
              <a:rPr lang="en-US" dirty="0"/>
              <a:t>-</a:t>
            </a:r>
            <a:r>
              <a:rPr lang="ru-RU" dirty="0"/>
              <a:t>файл с ссылками на уроки и названиями на уроки)</a:t>
            </a:r>
          </a:p>
          <a:p>
            <a:pPr marL="514350" indent="-514350">
              <a:buAutoNum type="arabicPeriod"/>
            </a:pPr>
            <a:r>
              <a:rPr lang="ru-RU" dirty="0" err="1"/>
              <a:t>Парсинг</a:t>
            </a:r>
            <a:r>
              <a:rPr lang="ru-RU" dirty="0"/>
              <a:t> содержимого страницы с теорией, без блоков для навигации по сайту (получаем </a:t>
            </a:r>
            <a:r>
              <a:rPr lang="en-US" dirty="0"/>
              <a:t>html</a:t>
            </a:r>
            <a:r>
              <a:rPr lang="ru-RU" dirty="0"/>
              <a:t>-страницы)</a:t>
            </a:r>
          </a:p>
          <a:p>
            <a:pPr marL="514350" indent="-514350">
              <a:buAutoNum type="arabicPeriod"/>
            </a:pPr>
            <a:r>
              <a:rPr lang="ru-RU" dirty="0" err="1"/>
              <a:t>Парсинг</a:t>
            </a:r>
            <a:r>
              <a:rPr lang="ru-RU" dirty="0"/>
              <a:t> текста из </a:t>
            </a:r>
            <a:r>
              <a:rPr lang="en-US" dirty="0"/>
              <a:t>html-</a:t>
            </a:r>
            <a:r>
              <a:rPr lang="ru-RU" dirty="0"/>
              <a:t>страниц (получаем текст без тэгов внутри)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1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60D5A-F315-5133-4ABB-4CA2DEA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438698"/>
            <a:ext cx="10515600" cy="1325563"/>
          </a:xfrm>
        </p:spPr>
        <p:txBody>
          <a:bodyPr/>
          <a:lstStyle/>
          <a:p>
            <a:r>
              <a:rPr lang="ru-RU" sz="3600" dirty="0"/>
              <a:t>Фрагмент </a:t>
            </a:r>
            <a:r>
              <a:rPr lang="en-US" sz="3600" dirty="0"/>
              <a:t>xml </a:t>
            </a:r>
            <a:r>
              <a:rPr lang="ru-RU" sz="3600" dirty="0"/>
              <a:t>учебника </a:t>
            </a:r>
            <a:r>
              <a:rPr lang="en-US" sz="3600" dirty="0"/>
              <a:t>“</a:t>
            </a:r>
            <a:r>
              <a:rPr lang="ru-RU" sz="3600" dirty="0"/>
              <a:t>Геометрия</a:t>
            </a:r>
            <a:r>
              <a:rPr lang="en-US" sz="3600" dirty="0"/>
              <a:t>”</a:t>
            </a:r>
            <a:r>
              <a:rPr lang="ru-RU" sz="3600" dirty="0"/>
              <a:t> для 7-9 классов Атанасяна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4CB3F9-0D5F-FA13-EC87-4955CE82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4" y="1690688"/>
            <a:ext cx="10938412" cy="40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4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52D0D-4F9A-70B3-B51E-F4C5798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</a:t>
            </a:r>
            <a:r>
              <a:rPr lang="en-US" dirty="0"/>
              <a:t>DTD</a:t>
            </a:r>
            <a:r>
              <a:rPr lang="ru-RU" dirty="0"/>
              <a:t> файла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EB8D64-D237-345F-A467-1CDDACB4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!DOCTYPE book [</a:t>
            </a:r>
          </a:p>
          <a:p>
            <a:pPr marL="0" indent="0">
              <a:buNone/>
            </a:pPr>
            <a:r>
              <a:rPr lang="en-US" sz="1600" dirty="0"/>
              <a:t>&lt;!ELEMENT book (</a:t>
            </a:r>
            <a:r>
              <a:rPr lang="en-US" sz="1600" dirty="0" err="1"/>
              <a:t>book_name</a:t>
            </a:r>
            <a:r>
              <a:rPr lang="en-US" sz="1600" dirty="0"/>
              <a:t>,(chapter+))&gt;</a:t>
            </a:r>
          </a:p>
          <a:p>
            <a:pPr marL="0" indent="0">
              <a:buNone/>
            </a:pPr>
            <a:r>
              <a:rPr lang="en-US" sz="1600" dirty="0"/>
              <a:t>&lt;!ELEMENT </a:t>
            </a:r>
            <a:r>
              <a:rPr lang="en-US" sz="1600" dirty="0" err="1"/>
              <a:t>book_name</a:t>
            </a:r>
            <a:r>
              <a:rPr lang="en-US" sz="1600" dirty="0"/>
              <a:t> (#PCDATA)&gt;</a:t>
            </a:r>
          </a:p>
          <a:p>
            <a:pPr marL="0" indent="0">
              <a:buNone/>
            </a:pPr>
            <a:r>
              <a:rPr lang="en-US" sz="1600" dirty="0"/>
              <a:t>&lt;!ELEMENT chapter (</a:t>
            </a:r>
            <a:r>
              <a:rPr lang="en-US" sz="1600" dirty="0" err="1"/>
              <a:t>chapter_id|chapter_name|paragraph</a:t>
            </a:r>
            <a:r>
              <a:rPr lang="en-US" sz="1600" dirty="0"/>
              <a:t>)*&gt;</a:t>
            </a:r>
          </a:p>
          <a:p>
            <a:pPr marL="0" indent="0">
              <a:buNone/>
            </a:pPr>
            <a:r>
              <a:rPr lang="en-US" sz="1600" dirty="0"/>
              <a:t>&lt;!ELEMENT </a:t>
            </a:r>
            <a:r>
              <a:rPr lang="en-US" sz="1600" dirty="0" err="1"/>
              <a:t>chapter_id</a:t>
            </a:r>
            <a:r>
              <a:rPr lang="en-US" sz="1600" dirty="0"/>
              <a:t> (#PCDATA)&gt;</a:t>
            </a:r>
          </a:p>
          <a:p>
            <a:pPr marL="0" indent="0">
              <a:buNone/>
            </a:pPr>
            <a:r>
              <a:rPr lang="en-US" sz="1600" dirty="0"/>
              <a:t>&lt;!ELEMENT </a:t>
            </a:r>
            <a:r>
              <a:rPr lang="en-US" sz="1600" dirty="0" err="1"/>
              <a:t>chapter_name</a:t>
            </a:r>
            <a:r>
              <a:rPr lang="en-US" sz="1600" dirty="0"/>
              <a:t> (#PCDATA)&gt;</a:t>
            </a:r>
          </a:p>
          <a:p>
            <a:pPr marL="0" indent="0">
              <a:buNone/>
            </a:pPr>
            <a:r>
              <a:rPr lang="en-US" sz="1600" dirty="0"/>
              <a:t>&lt;!ELEMENT paragraph (p_id|p_name|section|exercise|exercises_block|questions_block|pictures|exercises|questions|additional_exercises|additional_questions|additional_exercise|s_name|building_tasks|question|hard_exercise|name|picture)*&gt;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&lt;!ELEMENT definition (#PCDATA)&gt;</a:t>
            </a:r>
          </a:p>
          <a:p>
            <a:pPr marL="0" indent="0">
              <a:buNone/>
            </a:pPr>
            <a:r>
              <a:rPr lang="en-US" dirty="0"/>
              <a:t>&lt;!ATTLIST definition name CDATA #REQUIRED&gt;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92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922D-7256-8F68-5E7B-E49CBAD6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ru-RU" dirty="0"/>
              <a:t>АРХИТЕКТУРА программного модуля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F24FA-81D5-A974-5BDC-67A87D71C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8" y="1240422"/>
            <a:ext cx="7354326" cy="546811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B2FBAF-1E65-4346-97AC-E5BAACC78FEE}"/>
              </a:ext>
            </a:extLst>
          </p:cNvPr>
          <p:cNvSpPr/>
          <p:nvPr/>
        </p:nvSpPr>
        <p:spPr>
          <a:xfrm>
            <a:off x="6547448" y="2648309"/>
            <a:ext cx="638355" cy="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31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962</Words>
  <Application>Microsoft Office PowerPoint</Application>
  <PresentationFormat>Широкоэкранный</PresentationFormat>
  <Paragraphs>107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Roboto Slab</vt:lpstr>
      <vt:lpstr>Segoe UI</vt:lpstr>
      <vt:lpstr>Symbol</vt:lpstr>
      <vt:lpstr>Times New Roman</vt:lpstr>
      <vt:lpstr>Тема Office</vt:lpstr>
      <vt:lpstr>Поисковый веб-сервис  для образовательного учебного курса </vt:lpstr>
      <vt:lpstr>Актуальность</vt:lpstr>
      <vt:lpstr>Презентация PowerPoint</vt:lpstr>
      <vt:lpstr>Используемые ресурсы и технологии</vt:lpstr>
      <vt:lpstr>Образовательный ресурс YaKlass (https://www.yaklass.ru) </vt:lpstr>
      <vt:lpstr>Алгоритм парсинга yaklass.ru</vt:lpstr>
      <vt:lpstr>Фрагмент xml учебника “Геометрия” для 7-9 классов Атанасяна</vt:lpstr>
      <vt:lpstr>Фрагмент DTD файла</vt:lpstr>
      <vt:lpstr>АРХИТЕКТУРА программного модуля</vt:lpstr>
      <vt:lpstr>ИЗВЛЕЧЕНИЕ определений и определяемых понятий: подходы</vt:lpstr>
      <vt:lpstr>Типы определений: примеры</vt:lpstr>
      <vt:lpstr>ИЗВЛЕЧЕНИЕ определений и определяемых понятий: трудности</vt:lpstr>
      <vt:lpstr>Описание метода извлечения определений</vt:lpstr>
      <vt:lpstr>Анализ синтаксических шаблонов</vt:lpstr>
      <vt:lpstr>Шаблоны</vt:lpstr>
      <vt:lpstr>Результаты автоматического извлечения определений</vt:lpstr>
      <vt:lpstr>Модуль извлечения определений (полуавтоматический)</vt:lpstr>
      <vt:lpstr>Организация хранения математических определений</vt:lpstr>
      <vt:lpstr>Организация хранения математических определений</vt:lpstr>
      <vt:lpstr>Построение поисковых  запросов к базе данных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Чулпан</dc:creator>
  <cp:lastModifiedBy>Sergey</cp:lastModifiedBy>
  <cp:revision>96</cp:revision>
  <dcterms:created xsi:type="dcterms:W3CDTF">2021-06-08T09:19:46Z</dcterms:created>
  <dcterms:modified xsi:type="dcterms:W3CDTF">2023-06-28T17:38:50Z</dcterms:modified>
</cp:coreProperties>
</file>