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0" r:id="rId3"/>
    <p:sldId id="279" r:id="rId4"/>
    <p:sldId id="280" r:id="rId5"/>
    <p:sldId id="285" r:id="rId6"/>
    <p:sldId id="283" r:id="rId7"/>
    <p:sldId id="281" r:id="rId8"/>
    <p:sldId id="282" r:id="rId9"/>
    <p:sldId id="284" r:id="rId10"/>
    <p:sldId id="287" r:id="rId11"/>
    <p:sldId id="286" r:id="rId12"/>
    <p:sldId id="288" r:id="rId13"/>
    <p:sldId id="289" r:id="rId14"/>
    <p:sldId id="290" r:id="rId15"/>
    <p:sldId id="291" r:id="rId16"/>
    <p:sldId id="293" r:id="rId17"/>
    <p:sldId id="292" r:id="rId18"/>
  </p:sldIdLst>
  <p:sldSz cx="9144000" cy="6858000" type="screen4x3"/>
  <p:notesSz cx="6810375" cy="9942513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070" autoAdjust="0"/>
    <p:restoredTop sz="94660"/>
  </p:normalViewPr>
  <p:slideViewPr>
    <p:cSldViewPr>
      <p:cViewPr varScale="1">
        <p:scale>
          <a:sx n="110" d="100"/>
          <a:sy n="110" d="100"/>
        </p:scale>
        <p:origin x="123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25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F5FC8-CB32-4EE6-8E09-2FDB71E0A332}" type="datetimeFigureOut">
              <a:rPr lang="uk-UA" smtClean="0"/>
              <a:t>24.04.2015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25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76EA8-E265-4906-86A2-C4EB5DA3C7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0362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32303-6C87-46E1-98E9-4748CE12D84F}" type="datetimeFigureOut">
              <a:rPr lang="uk-UA" smtClean="0"/>
              <a:t>24.04.2015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35428-76FF-4B62-92B5-D5AE6941F7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154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44D7-9A40-4E5E-9954-7D41E1D384FC}" type="datetimeFigureOut">
              <a:rPr lang="uk-UA" smtClean="0"/>
              <a:t>24.04.2015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901C-C236-4A63-BAB3-F4F77B6BEE0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306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44D7-9A40-4E5E-9954-7D41E1D384FC}" type="datetimeFigureOut">
              <a:rPr lang="uk-UA" smtClean="0"/>
              <a:t>24.04.2015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901C-C236-4A63-BAB3-F4F77B6BEE0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654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44D7-9A40-4E5E-9954-7D41E1D384FC}" type="datetimeFigureOut">
              <a:rPr lang="uk-UA" smtClean="0"/>
              <a:t>24.04.2015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901C-C236-4A63-BAB3-F4F77B6BEE0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546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44D7-9A40-4E5E-9954-7D41E1D384FC}" type="datetimeFigureOut">
              <a:rPr lang="uk-UA" smtClean="0"/>
              <a:t>24.04.2015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901C-C236-4A63-BAB3-F4F77B6BEE0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037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44D7-9A40-4E5E-9954-7D41E1D384FC}" type="datetimeFigureOut">
              <a:rPr lang="uk-UA" smtClean="0"/>
              <a:t>24.04.2015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901C-C236-4A63-BAB3-F4F77B6BEE0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853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44D7-9A40-4E5E-9954-7D41E1D384FC}" type="datetimeFigureOut">
              <a:rPr lang="uk-UA" smtClean="0"/>
              <a:t>24.04.2015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901C-C236-4A63-BAB3-F4F77B6BEE0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247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44D7-9A40-4E5E-9954-7D41E1D384FC}" type="datetimeFigureOut">
              <a:rPr lang="uk-UA" smtClean="0"/>
              <a:t>24.04.2015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901C-C236-4A63-BAB3-F4F77B6BEE0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874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44D7-9A40-4E5E-9954-7D41E1D384FC}" type="datetimeFigureOut">
              <a:rPr lang="uk-UA" smtClean="0"/>
              <a:t>24.04.2015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901C-C236-4A63-BAB3-F4F77B6BEE0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277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44D7-9A40-4E5E-9954-7D41E1D384FC}" type="datetimeFigureOut">
              <a:rPr lang="uk-UA" smtClean="0"/>
              <a:t>24.04.2015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901C-C236-4A63-BAB3-F4F77B6BEE0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783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44D7-9A40-4E5E-9954-7D41E1D384FC}" type="datetimeFigureOut">
              <a:rPr lang="uk-UA" smtClean="0"/>
              <a:t>24.04.2015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901C-C236-4A63-BAB3-F4F77B6BEE0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96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44D7-9A40-4E5E-9954-7D41E1D384FC}" type="datetimeFigureOut">
              <a:rPr lang="uk-UA" smtClean="0"/>
              <a:t>24.04.2015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901C-C236-4A63-BAB3-F4F77B6BEE0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502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F44D7-9A40-4E5E-9954-7D41E1D384FC}" type="datetimeFigureOut">
              <a:rPr lang="uk-UA" smtClean="0"/>
              <a:t>24.04.2015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7901C-C236-4A63-BAB3-F4F77B6BEE0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43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tracejs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/docs/Web/JavaScript/Reference/Statements/debugg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55332"/>
            <a:ext cx="7772400" cy="1470025"/>
          </a:xfrm>
        </p:spPr>
        <p:txBody>
          <a:bodyPr/>
          <a:lstStyle/>
          <a:p>
            <a:r>
              <a:rPr lang="ru-RU" dirty="0" smtClean="0"/>
              <a:t>Обработка ошибок</a:t>
            </a:r>
            <a:br>
              <a:rPr lang="ru-RU" dirty="0" smtClean="0"/>
            </a:br>
            <a:r>
              <a:rPr lang="ru-RU" dirty="0" smtClean="0"/>
              <a:t>Отладка кода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22860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Лекция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uk-UA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4928"/>
            <a:ext cx="9144000" cy="607610"/>
            <a:chOff x="0" y="-4929"/>
            <a:chExt cx="12192000" cy="924258"/>
          </a:xfrm>
          <a:gradFill flip="none" rotWithShape="1">
            <a:gsLst>
              <a:gs pos="0">
                <a:srgbClr val="58D9D6"/>
              </a:gs>
              <a:gs pos="53000">
                <a:schemeClr val="dk1">
                  <a:shade val="80000"/>
                  <a:satMod val="100000"/>
                  <a:lumMod val="96000"/>
                  <a:lumOff val="4000"/>
                </a:schemeClr>
              </a:gs>
            </a:gsLst>
            <a:path path="rect">
              <a:fillToRect r="100000" b="100000"/>
            </a:path>
            <a:tileRect l="-100000" t="-100000"/>
          </a:gradFill>
        </p:grpSpPr>
        <p:sp>
          <p:nvSpPr>
            <p:cNvPr id="6" name="Rectangle 5"/>
            <p:cNvSpPr/>
            <p:nvPr/>
          </p:nvSpPr>
          <p:spPr>
            <a:xfrm>
              <a:off x="0" y="4929"/>
              <a:ext cx="12192000" cy="9144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8467" y="-4929"/>
              <a:ext cx="3007056" cy="924258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4702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541"/>
            <a:ext cx="8229600" cy="1143000"/>
          </a:xfrm>
        </p:spPr>
        <p:txBody>
          <a:bodyPr/>
          <a:lstStyle/>
          <a:p>
            <a:r>
              <a:rPr lang="ru-RU" dirty="0" smtClean="0"/>
              <a:t>Когда используем?</a:t>
            </a:r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228600" y="1295400"/>
            <a:ext cx="8686800" cy="533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var </a:t>
            </a:r>
            <a:r>
              <a:rPr lang="en-US" dirty="0" err="1"/>
              <a:t>resultNumber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defaultValue</a:t>
            </a:r>
            <a:r>
              <a:rPr lang="en-US" dirty="0"/>
              <a:t> = 4;</a:t>
            </a:r>
          </a:p>
          <a:p>
            <a:endParaRPr lang="en-US" dirty="0"/>
          </a:p>
          <a:p>
            <a:r>
              <a:rPr lang="en-US" dirty="0"/>
              <a:t>    try {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resultNumber</a:t>
            </a:r>
            <a:r>
              <a:rPr lang="en-US" dirty="0"/>
              <a:t> = </a:t>
            </a:r>
            <a:r>
              <a:rPr lang="en-US" dirty="0" err="1"/>
              <a:t>someLibrary.getResultNumber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resultNumber</a:t>
            </a:r>
            <a:r>
              <a:rPr lang="en-US" dirty="0"/>
              <a:t> += </a:t>
            </a:r>
            <a:r>
              <a:rPr lang="en-US" dirty="0" err="1"/>
              <a:t>someAnotherLibrary.getNumber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} catch (e) {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//</a:t>
            </a:r>
            <a:r>
              <a:rPr lang="ru-RU" dirty="0"/>
              <a:t> Сразу понять, какая библиотека вызвала ошибку, мы не можем</a:t>
            </a:r>
          </a:p>
          <a:p>
            <a:r>
              <a:rPr lang="ru-RU" dirty="0"/>
              <a:t>    </a:t>
            </a:r>
            <a:r>
              <a:rPr lang="en-US" dirty="0"/>
              <a:t> </a:t>
            </a:r>
            <a:r>
              <a:rPr lang="ru-RU" dirty="0"/>
              <a:t>   </a:t>
            </a:r>
            <a:r>
              <a:rPr lang="en-US" dirty="0" err="1"/>
              <a:t>resultNumber</a:t>
            </a:r>
            <a:r>
              <a:rPr lang="en-US" dirty="0"/>
              <a:t> = </a:t>
            </a:r>
            <a:r>
              <a:rPr lang="en-US" dirty="0" err="1"/>
              <a:t>defaultValue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} finally {</a:t>
            </a:r>
          </a:p>
          <a:p>
            <a:r>
              <a:rPr lang="en-US" dirty="0"/>
              <a:t>        console.log(</a:t>
            </a:r>
            <a:r>
              <a:rPr lang="en-US" dirty="0" err="1"/>
              <a:t>resultNumber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4928"/>
            <a:ext cx="9144000" cy="607610"/>
            <a:chOff x="0" y="-4929"/>
            <a:chExt cx="12192000" cy="924258"/>
          </a:xfrm>
          <a:gradFill flip="none" rotWithShape="1">
            <a:gsLst>
              <a:gs pos="0">
                <a:srgbClr val="58D9D6"/>
              </a:gs>
              <a:gs pos="53000">
                <a:schemeClr val="dk1">
                  <a:shade val="80000"/>
                  <a:satMod val="100000"/>
                  <a:lumMod val="96000"/>
                  <a:lumOff val="4000"/>
                </a:schemeClr>
              </a:gs>
            </a:gsLst>
            <a:path path="rect">
              <a:fillToRect r="100000" b="100000"/>
            </a:path>
            <a:tileRect l="-100000" t="-100000"/>
          </a:gradFill>
        </p:grpSpPr>
        <p:sp>
          <p:nvSpPr>
            <p:cNvPr id="9" name="Rectangle 8"/>
            <p:cNvSpPr/>
            <p:nvPr/>
          </p:nvSpPr>
          <p:spPr>
            <a:xfrm>
              <a:off x="0" y="4929"/>
              <a:ext cx="12192000" cy="9144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8467" y="-4929"/>
              <a:ext cx="3007056" cy="924258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6358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4928"/>
            <a:ext cx="9144000" cy="607610"/>
            <a:chOff x="0" y="-4929"/>
            <a:chExt cx="12192000" cy="924258"/>
          </a:xfrm>
          <a:gradFill flip="none" rotWithShape="1">
            <a:gsLst>
              <a:gs pos="0">
                <a:srgbClr val="58D9D6"/>
              </a:gs>
              <a:gs pos="53000">
                <a:schemeClr val="dk1">
                  <a:shade val="80000"/>
                  <a:satMod val="100000"/>
                  <a:lumMod val="96000"/>
                  <a:lumOff val="4000"/>
                </a:schemeClr>
              </a:gs>
            </a:gsLst>
            <a:path path="rect">
              <a:fillToRect r="100000" b="100000"/>
            </a:path>
            <a:tileRect l="-100000" t="-100000"/>
          </a:gradFill>
        </p:grpSpPr>
        <p:sp>
          <p:nvSpPr>
            <p:cNvPr id="9" name="Rectangle 8"/>
            <p:cNvSpPr/>
            <p:nvPr/>
          </p:nvSpPr>
          <p:spPr>
            <a:xfrm>
              <a:off x="0" y="4929"/>
              <a:ext cx="12192000" cy="9144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8467" y="-4929"/>
              <a:ext cx="3007056" cy="924258"/>
            </a:xfrm>
            <a:prstGeom prst="rect">
              <a:avLst/>
            </a:prstGeom>
            <a:grpFill/>
          </p:spPr>
        </p:pic>
      </p:grpSp>
      <p:sp>
        <p:nvSpPr>
          <p:cNvPr id="4" name="TextBox 3"/>
          <p:cNvSpPr txBox="1"/>
          <p:nvPr/>
        </p:nvSpPr>
        <p:spPr>
          <a:xfrm>
            <a:off x="0" y="32004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/>
              <a:t>Что вызвало ошибку?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5890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541"/>
            <a:ext cx="8229600" cy="1143000"/>
          </a:xfrm>
        </p:spPr>
        <p:txBody>
          <a:bodyPr/>
          <a:lstStyle/>
          <a:p>
            <a:r>
              <a:rPr lang="ru-RU" dirty="0" smtClean="0"/>
              <a:t>Как узнать?</a:t>
            </a:r>
            <a:endParaRPr lang="uk-UA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4928"/>
            <a:ext cx="9144000" cy="607610"/>
            <a:chOff x="0" y="-4929"/>
            <a:chExt cx="12192000" cy="924258"/>
          </a:xfrm>
          <a:gradFill flip="none" rotWithShape="1">
            <a:gsLst>
              <a:gs pos="0">
                <a:srgbClr val="58D9D6"/>
              </a:gs>
              <a:gs pos="53000">
                <a:schemeClr val="dk1">
                  <a:shade val="80000"/>
                  <a:satMod val="100000"/>
                  <a:lumMod val="96000"/>
                  <a:lumOff val="4000"/>
                </a:schemeClr>
              </a:gs>
            </a:gsLst>
            <a:path path="rect">
              <a:fillToRect r="100000" b="100000"/>
            </a:path>
            <a:tileRect l="-100000" t="-100000"/>
          </a:gradFill>
        </p:grpSpPr>
        <p:sp>
          <p:nvSpPr>
            <p:cNvPr id="9" name="Rectangle 8"/>
            <p:cNvSpPr/>
            <p:nvPr/>
          </p:nvSpPr>
          <p:spPr>
            <a:xfrm>
              <a:off x="0" y="4929"/>
              <a:ext cx="12192000" cy="9144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8467" y="-4929"/>
              <a:ext cx="3007056" cy="924258"/>
            </a:xfrm>
            <a:prstGeom prst="rect">
              <a:avLst/>
            </a:prstGeom>
            <a:grpFill/>
          </p:spPr>
        </p:pic>
      </p:grpSp>
      <p:sp>
        <p:nvSpPr>
          <p:cNvPr id="3" name="TextBox 2"/>
          <p:cNvSpPr txBox="1"/>
          <p:nvPr/>
        </p:nvSpPr>
        <p:spPr>
          <a:xfrm>
            <a:off x="381000" y="1883589"/>
            <a:ext cx="8305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Посмотреть </a:t>
            </a:r>
            <a:r>
              <a:rPr lang="en-US" b="1" dirty="0"/>
              <a:t>stack trace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ru-RU" dirty="0" smtClean="0"/>
              <a:t>также известен как</a:t>
            </a:r>
            <a:r>
              <a:rPr lang="en-US" dirty="0" smtClean="0"/>
              <a:t> </a:t>
            </a:r>
            <a:r>
              <a:rPr lang="en-US" b="1" dirty="0"/>
              <a:t>stack </a:t>
            </a:r>
            <a:r>
              <a:rPr lang="en-US" b="1" dirty="0" err="1"/>
              <a:t>backtrace</a:t>
            </a:r>
            <a:r>
              <a:rPr lang="en-US" dirty="0"/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b="1" dirty="0"/>
              <a:t>stack </a:t>
            </a:r>
            <a:r>
              <a:rPr lang="en-US" b="1" dirty="0" err="1"/>
              <a:t>traceback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ru-RU" dirty="0" smtClean="0"/>
              <a:t>Пример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http://www.stacktracejs.com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r>
              <a:rPr lang="ru-RU" dirty="0" smtClean="0"/>
              <a:t>:</a:t>
            </a:r>
          </a:p>
          <a:p>
            <a:endParaRPr lang="en-US" dirty="0"/>
          </a:p>
          <a:p>
            <a:r>
              <a:rPr lang="en-US" sz="1600" dirty="0" err="1"/>
              <a:t>DBX.Utils.stackTrace@http</a:t>
            </a:r>
            <a:r>
              <a:rPr lang="en-US" sz="1600" dirty="0" smtClean="0"/>
              <a:t>://.../</a:t>
            </a:r>
            <a:r>
              <a:rPr lang="en-US" sz="1600" dirty="0"/>
              <a:t>assets/js/scripts.js:44</a:t>
            </a:r>
          </a:p>
          <a:p>
            <a:r>
              <a:rPr lang="en-US" sz="1600" dirty="0" err="1"/>
              <a:t>DBX.Console.Debug@http</a:t>
            </a:r>
            <a:r>
              <a:rPr lang="en-US" sz="1600" dirty="0" smtClean="0"/>
              <a:t>://.../</a:t>
            </a:r>
            <a:r>
              <a:rPr lang="en-US" sz="1600" dirty="0"/>
              <a:t>assets/js/scripts.js:9</a:t>
            </a:r>
          </a:p>
          <a:p>
            <a:r>
              <a:rPr lang="en-US" sz="1600" dirty="0"/>
              <a:t>.</a:t>
            </a:r>
            <a:r>
              <a:rPr lang="en-US" sz="1600" dirty="0" err="1"/>
              <a:t>success@http</a:t>
            </a:r>
            <a:r>
              <a:rPr lang="en-US" sz="1600" dirty="0" smtClean="0"/>
              <a:t>://.../:</a:t>
            </a:r>
            <a:r>
              <a:rPr lang="en-US" sz="1600" dirty="0"/>
              <a:t>462</a:t>
            </a:r>
          </a:p>
          <a:p>
            <a:r>
              <a:rPr lang="en-US" sz="1600" dirty="0" err="1"/>
              <a:t>x.Callbacks</a:t>
            </a:r>
            <a:r>
              <a:rPr lang="en-US" sz="1600" dirty="0"/>
              <a:t>/</a:t>
            </a:r>
            <a:r>
              <a:rPr lang="en-US" sz="1600" dirty="0" err="1"/>
              <a:t>c@http</a:t>
            </a:r>
            <a:r>
              <a:rPr lang="en-US" sz="1600" dirty="0" smtClean="0"/>
              <a:t>://.../</a:t>
            </a:r>
            <a:r>
              <a:rPr lang="en-US" sz="1600" dirty="0"/>
              <a:t>assets/js/jquery-1.10.2.min.js:4</a:t>
            </a:r>
          </a:p>
          <a:p>
            <a:r>
              <a:rPr lang="en-US" sz="1600" dirty="0" err="1"/>
              <a:t>x.Callbacks</a:t>
            </a:r>
            <a:r>
              <a:rPr lang="en-US" sz="1600" dirty="0"/>
              <a:t>/</a:t>
            </a:r>
            <a:r>
              <a:rPr lang="en-US" sz="1600" dirty="0" err="1"/>
              <a:t>p.fireWith@http</a:t>
            </a:r>
            <a:r>
              <a:rPr lang="en-US" sz="1600" dirty="0"/>
              <a:t>://</a:t>
            </a:r>
            <a:r>
              <a:rPr lang="en-US" sz="1600" dirty="0" smtClean="0"/>
              <a:t>l.../</a:t>
            </a:r>
            <a:r>
              <a:rPr lang="en-US" sz="1600" dirty="0"/>
              <a:t>assets/js/jquery-1.10.2.min.js:4</a:t>
            </a:r>
          </a:p>
          <a:p>
            <a:r>
              <a:rPr lang="en-US" sz="1600" dirty="0" err="1"/>
              <a:t>k@http</a:t>
            </a:r>
            <a:r>
              <a:rPr lang="en-US" sz="1600" dirty="0" smtClean="0"/>
              <a:t>://.../</a:t>
            </a:r>
            <a:r>
              <a:rPr lang="en-US" sz="1600" dirty="0"/>
              <a:t>assets/js/jquery-1.10.2.min.js:6</a:t>
            </a:r>
          </a:p>
          <a:p>
            <a:r>
              <a:rPr lang="en-US" sz="1600" dirty="0"/>
              <a:t>.send/</a:t>
            </a:r>
            <a:r>
              <a:rPr lang="en-US" sz="1600" dirty="0" err="1"/>
              <a:t>r@http</a:t>
            </a:r>
            <a:r>
              <a:rPr lang="en-US" sz="1600" dirty="0" smtClean="0"/>
              <a:t>://.../</a:t>
            </a:r>
            <a:r>
              <a:rPr lang="en-US" sz="1600" dirty="0"/>
              <a:t>assets/js/jquery-1.10.2.min.js:6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Пошагово выполнять код</a:t>
            </a:r>
            <a:r>
              <a:rPr lang="en-US" dirty="0" smtClean="0"/>
              <a:t> </a:t>
            </a:r>
            <a:r>
              <a:rPr lang="ru-RU" dirty="0" smtClean="0"/>
              <a:t>через </a:t>
            </a:r>
            <a:r>
              <a:rPr lang="en-US" b="1" dirty="0" smtClean="0"/>
              <a:t>debugger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367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541"/>
            <a:ext cx="8229600" cy="1143000"/>
          </a:xfrm>
        </p:spPr>
        <p:txBody>
          <a:bodyPr/>
          <a:lstStyle/>
          <a:p>
            <a:r>
              <a:rPr lang="ru-RU" dirty="0" smtClean="0"/>
              <a:t>Пошаговое выполнение кода</a:t>
            </a:r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228600" y="1295400"/>
            <a:ext cx="8686800" cy="533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smtClean="0"/>
              <a:t>   // </a:t>
            </a:r>
            <a:r>
              <a:rPr lang="ru-RU" dirty="0" smtClean="0"/>
              <a:t>Точка останова (</a:t>
            </a:r>
            <a:r>
              <a:rPr lang="en-US" dirty="0" smtClean="0"/>
              <a:t>breakpoint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debugger; // </a:t>
            </a:r>
            <a:r>
              <a:rPr lang="en-US" b="1" dirty="0" smtClean="0"/>
              <a:t>F10</a:t>
            </a:r>
            <a:r>
              <a:rPr lang="en-US" dirty="0" smtClean="0"/>
              <a:t> – </a:t>
            </a:r>
            <a:r>
              <a:rPr lang="ru-RU" dirty="0" smtClean="0"/>
              <a:t>перейти к следующей строке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var </a:t>
            </a:r>
            <a:r>
              <a:rPr lang="en-US" dirty="0" err="1" smtClean="0"/>
              <a:t>myValue</a:t>
            </a:r>
            <a:r>
              <a:rPr lang="en-US" dirty="0" smtClean="0"/>
              <a:t> = 5;</a:t>
            </a:r>
            <a:r>
              <a:rPr lang="ru-RU" dirty="0" smtClean="0"/>
              <a:t> </a:t>
            </a:r>
            <a:r>
              <a:rPr lang="en-US" dirty="0"/>
              <a:t>// </a:t>
            </a:r>
            <a:r>
              <a:rPr lang="en-US" b="1" dirty="0"/>
              <a:t>F10</a:t>
            </a:r>
            <a:r>
              <a:rPr lang="en-US" dirty="0"/>
              <a:t> – </a:t>
            </a:r>
            <a:r>
              <a:rPr lang="ru-RU" dirty="0"/>
              <a:t>перейти к следующей строке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myValue</a:t>
            </a:r>
            <a:r>
              <a:rPr lang="en-US" dirty="0" smtClean="0"/>
              <a:t>++;</a:t>
            </a:r>
            <a:r>
              <a:rPr lang="ru-RU" dirty="0" smtClean="0"/>
              <a:t> </a:t>
            </a:r>
            <a:r>
              <a:rPr lang="en-US" dirty="0"/>
              <a:t>// </a:t>
            </a:r>
            <a:r>
              <a:rPr lang="en-US" b="1" dirty="0"/>
              <a:t>F10</a:t>
            </a:r>
            <a:r>
              <a:rPr lang="en-US" dirty="0"/>
              <a:t> – </a:t>
            </a:r>
            <a:r>
              <a:rPr lang="ru-RU" dirty="0"/>
              <a:t>перейти к следующей </a:t>
            </a:r>
            <a:r>
              <a:rPr lang="ru-RU" dirty="0" smtClean="0"/>
              <a:t>строке, после чего значение </a:t>
            </a:r>
            <a:r>
              <a:rPr lang="en-US" dirty="0" err="1" smtClean="0"/>
              <a:t>myValue</a:t>
            </a:r>
            <a:r>
              <a:rPr lang="en-US" dirty="0" smtClean="0"/>
              <a:t> </a:t>
            </a:r>
            <a:r>
              <a:rPr lang="ru-RU" dirty="0" smtClean="0"/>
              <a:t>будет равняться 6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if (</a:t>
            </a:r>
            <a:r>
              <a:rPr lang="en-US" dirty="0" err="1" smtClean="0"/>
              <a:t>myValue</a:t>
            </a:r>
            <a:r>
              <a:rPr lang="en-US" dirty="0" smtClean="0"/>
              <a:t> === 6) { // </a:t>
            </a:r>
            <a:r>
              <a:rPr lang="en-US" b="1" dirty="0" smtClean="0"/>
              <a:t>F10</a:t>
            </a:r>
          </a:p>
          <a:p>
            <a:r>
              <a:rPr lang="en-US" dirty="0"/>
              <a:t> </a:t>
            </a:r>
            <a:r>
              <a:rPr lang="en-US" dirty="0" smtClean="0"/>
              <a:t>       console.log(</a:t>
            </a:r>
            <a:r>
              <a:rPr lang="en-US" dirty="0" err="1" smtClean="0"/>
              <a:t>myValue</a:t>
            </a:r>
            <a:r>
              <a:rPr lang="en-US" dirty="0" smtClean="0"/>
              <a:t>); // </a:t>
            </a:r>
            <a:r>
              <a:rPr lang="en-US" b="1" dirty="0" smtClean="0"/>
              <a:t>F10</a:t>
            </a:r>
            <a:r>
              <a:rPr lang="en-US" dirty="0" smtClean="0"/>
              <a:t>, </a:t>
            </a:r>
            <a:r>
              <a:rPr lang="ru-RU" dirty="0" smtClean="0"/>
              <a:t>после чего мы увидим значение в консоли</a:t>
            </a:r>
            <a:endParaRPr lang="en-US" dirty="0" smtClean="0"/>
          </a:p>
          <a:p>
            <a:r>
              <a:rPr lang="en-US" dirty="0" smtClean="0"/>
              <a:t>    } else {</a:t>
            </a:r>
          </a:p>
          <a:p>
            <a:r>
              <a:rPr lang="en-US" dirty="0"/>
              <a:t> </a:t>
            </a:r>
            <a:r>
              <a:rPr lang="en-US" dirty="0" smtClean="0"/>
              <a:t>       console.log(3);</a:t>
            </a:r>
            <a:endParaRPr lang="en-US" dirty="0" smtClean="0"/>
          </a:p>
          <a:p>
            <a:r>
              <a:rPr lang="en-US" dirty="0" smtClean="0"/>
              <a:t>    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4928"/>
            <a:ext cx="9144000" cy="607610"/>
            <a:chOff x="0" y="-4929"/>
            <a:chExt cx="12192000" cy="924258"/>
          </a:xfrm>
          <a:gradFill flip="none" rotWithShape="1">
            <a:gsLst>
              <a:gs pos="0">
                <a:srgbClr val="58D9D6"/>
              </a:gs>
              <a:gs pos="53000">
                <a:schemeClr val="dk1">
                  <a:shade val="80000"/>
                  <a:satMod val="100000"/>
                  <a:lumMod val="96000"/>
                  <a:lumOff val="4000"/>
                </a:schemeClr>
              </a:gs>
            </a:gsLst>
            <a:path path="rect">
              <a:fillToRect r="100000" b="100000"/>
            </a:path>
            <a:tileRect l="-100000" t="-100000"/>
          </a:gradFill>
        </p:grpSpPr>
        <p:sp>
          <p:nvSpPr>
            <p:cNvPr id="9" name="Rectangle 8"/>
            <p:cNvSpPr/>
            <p:nvPr/>
          </p:nvSpPr>
          <p:spPr>
            <a:xfrm>
              <a:off x="0" y="4929"/>
              <a:ext cx="12192000" cy="9144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8467" y="-4929"/>
              <a:ext cx="3007056" cy="924258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2141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602682"/>
            <a:ext cx="8229600" cy="1143000"/>
          </a:xfrm>
        </p:spPr>
        <p:txBody>
          <a:bodyPr/>
          <a:lstStyle/>
          <a:p>
            <a:r>
              <a:rPr lang="ru-RU" dirty="0" smtClean="0"/>
              <a:t>Важные «быстрые клавиши»</a:t>
            </a:r>
            <a:endParaRPr lang="uk-UA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4928"/>
            <a:ext cx="9144000" cy="607610"/>
            <a:chOff x="0" y="-4929"/>
            <a:chExt cx="12192000" cy="924258"/>
          </a:xfrm>
          <a:gradFill flip="none" rotWithShape="1">
            <a:gsLst>
              <a:gs pos="0">
                <a:srgbClr val="58D9D6"/>
              </a:gs>
              <a:gs pos="53000">
                <a:schemeClr val="dk1">
                  <a:shade val="80000"/>
                  <a:satMod val="100000"/>
                  <a:lumMod val="96000"/>
                  <a:lumOff val="4000"/>
                </a:schemeClr>
              </a:gs>
            </a:gsLst>
            <a:path path="rect">
              <a:fillToRect r="100000" b="100000"/>
            </a:path>
            <a:tileRect l="-100000" t="-100000"/>
          </a:gradFill>
        </p:grpSpPr>
        <p:sp>
          <p:nvSpPr>
            <p:cNvPr id="9" name="Rectangle 8"/>
            <p:cNvSpPr/>
            <p:nvPr/>
          </p:nvSpPr>
          <p:spPr>
            <a:xfrm>
              <a:off x="0" y="4929"/>
              <a:ext cx="12192000" cy="9144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8467" y="-4929"/>
              <a:ext cx="3007056" cy="924258"/>
            </a:xfrm>
            <a:prstGeom prst="rect">
              <a:avLst/>
            </a:prstGeom>
            <a:grpFill/>
          </p:spPr>
        </p:pic>
      </p:grpSp>
      <p:sp>
        <p:nvSpPr>
          <p:cNvPr id="3" name="TextBox 2"/>
          <p:cNvSpPr txBox="1"/>
          <p:nvPr/>
        </p:nvSpPr>
        <p:spPr>
          <a:xfrm>
            <a:off x="381000" y="19812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F8 – </a:t>
            </a:r>
            <a:r>
              <a:rPr lang="ru-RU" dirty="0" smtClean="0"/>
              <a:t>продолжить выполнение кода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F10 – </a:t>
            </a:r>
            <a:r>
              <a:rPr lang="ru-RU" dirty="0" smtClean="0"/>
              <a:t>перейти на следующую строку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F11 – </a:t>
            </a:r>
            <a:r>
              <a:rPr lang="ru-RU" dirty="0" smtClean="0"/>
              <a:t>зайти внутрь выполняемой функции</a:t>
            </a:r>
            <a:endParaRPr lang="ru-RU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/>
          </a:p>
          <a:p>
            <a:r>
              <a:rPr lang="ru-RU" dirty="0" smtClean="0"/>
              <a:t>Подробнее: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developer.mozilla.org/en/docs/Web/JavaScript/Reference/Statements/debugger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7589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541"/>
            <a:ext cx="8229600" cy="1143000"/>
          </a:xfrm>
        </p:spPr>
        <p:txBody>
          <a:bodyPr/>
          <a:lstStyle/>
          <a:p>
            <a:r>
              <a:rPr lang="ru-RU" dirty="0" smtClean="0"/>
              <a:t>Пошаговое выполнение кода</a:t>
            </a:r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228600" y="1295400"/>
            <a:ext cx="8686800" cy="533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smtClean="0"/>
              <a:t>   function some (value) {</a:t>
            </a:r>
          </a:p>
          <a:p>
            <a:r>
              <a:rPr lang="en-US" dirty="0"/>
              <a:t> </a:t>
            </a:r>
            <a:r>
              <a:rPr lang="en-US" dirty="0" smtClean="0"/>
              <a:t>       console.log(“Executing function ‘some’ with value = “, value); // </a:t>
            </a:r>
            <a:r>
              <a:rPr lang="ru-RU" dirty="0" smtClean="0"/>
              <a:t>Уже будет выведено в консоль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debugger; // F10</a:t>
            </a:r>
          </a:p>
          <a:p>
            <a:r>
              <a:rPr lang="en-US" dirty="0"/>
              <a:t> </a:t>
            </a:r>
            <a:r>
              <a:rPr lang="en-US" dirty="0" smtClean="0"/>
              <a:t>       return value + 4; // F10</a:t>
            </a:r>
            <a:br>
              <a:rPr lang="en-US" dirty="0" smtClean="0"/>
            </a:br>
            <a:r>
              <a:rPr lang="en-US" dirty="0" smtClean="0"/>
              <a:t>    }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[ 1, 2, 3, 4, 5, 6 ].</a:t>
            </a:r>
            <a:r>
              <a:rPr lang="en-US" dirty="0" err="1" smtClean="0"/>
              <a:t>forEach</a:t>
            </a:r>
            <a:r>
              <a:rPr lang="en-US" dirty="0" smtClean="0"/>
              <a:t>(function (</a:t>
            </a:r>
            <a:r>
              <a:rPr lang="en-US" dirty="0" err="1" smtClean="0"/>
              <a:t>num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      debugger; // F10</a:t>
            </a:r>
          </a:p>
          <a:p>
            <a:r>
              <a:rPr lang="en-US" dirty="0"/>
              <a:t> </a:t>
            </a:r>
            <a:r>
              <a:rPr lang="en-US" dirty="0" smtClean="0"/>
              <a:t>       console.log(some(</a:t>
            </a:r>
            <a:r>
              <a:rPr lang="en-US" dirty="0" err="1" smtClean="0"/>
              <a:t>num</a:t>
            </a:r>
            <a:r>
              <a:rPr lang="en-US" dirty="0" smtClean="0"/>
              <a:t>)); // F8 – </a:t>
            </a:r>
            <a:r>
              <a:rPr lang="ru-RU" dirty="0" smtClean="0"/>
              <a:t>выполнять код дальше, чтобы не заходить в тело функции </a:t>
            </a:r>
            <a:r>
              <a:rPr lang="en-US" dirty="0" smtClean="0"/>
              <a:t>log </a:t>
            </a:r>
            <a:r>
              <a:rPr lang="ru-RU" dirty="0" smtClean="0"/>
              <a:t>объекта </a:t>
            </a:r>
            <a:r>
              <a:rPr lang="en-US" dirty="0" smtClean="0"/>
              <a:t>console</a:t>
            </a:r>
            <a:br>
              <a:rPr lang="en-US" dirty="0" smtClean="0"/>
            </a:br>
            <a:r>
              <a:rPr lang="en-US" dirty="0" smtClean="0"/>
              <a:t>    });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4928"/>
            <a:ext cx="9144000" cy="607610"/>
            <a:chOff x="0" y="-4929"/>
            <a:chExt cx="12192000" cy="924258"/>
          </a:xfrm>
          <a:gradFill flip="none" rotWithShape="1">
            <a:gsLst>
              <a:gs pos="0">
                <a:srgbClr val="58D9D6"/>
              </a:gs>
              <a:gs pos="53000">
                <a:schemeClr val="dk1">
                  <a:shade val="80000"/>
                  <a:satMod val="100000"/>
                  <a:lumMod val="96000"/>
                  <a:lumOff val="4000"/>
                </a:schemeClr>
              </a:gs>
            </a:gsLst>
            <a:path path="rect">
              <a:fillToRect r="100000" b="100000"/>
            </a:path>
            <a:tileRect l="-100000" t="-100000"/>
          </a:gradFill>
        </p:grpSpPr>
        <p:sp>
          <p:nvSpPr>
            <p:cNvPr id="9" name="Rectangle 8"/>
            <p:cNvSpPr/>
            <p:nvPr/>
          </p:nvSpPr>
          <p:spPr>
            <a:xfrm>
              <a:off x="0" y="4929"/>
              <a:ext cx="12192000" cy="9144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8467" y="-4929"/>
              <a:ext cx="3007056" cy="924258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400450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541"/>
            <a:ext cx="8229600" cy="1143000"/>
          </a:xfrm>
        </p:spPr>
        <p:txBody>
          <a:bodyPr/>
          <a:lstStyle/>
          <a:p>
            <a:r>
              <a:rPr lang="ru-RU" dirty="0" smtClean="0"/>
              <a:t>Пошаговое выполнение кода</a:t>
            </a:r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228600" y="1295400"/>
            <a:ext cx="8686800" cy="533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  try {</a:t>
            </a:r>
          </a:p>
          <a:p>
            <a:endParaRPr lang="en-US" dirty="0" smtClean="0"/>
          </a:p>
          <a:p>
            <a:r>
              <a:rPr lang="en-US" dirty="0" smtClean="0"/>
              <a:t>        var </a:t>
            </a:r>
            <a:r>
              <a:rPr lang="en-US" dirty="0" err="1" smtClean="0"/>
              <a:t>myValue</a:t>
            </a:r>
            <a:r>
              <a:rPr lang="en-US" dirty="0" smtClean="0"/>
              <a:t> = “</a:t>
            </a:r>
            <a:r>
              <a:rPr lang="en-US" dirty="0" err="1" smtClean="0"/>
              <a:t>abcdefgh</a:t>
            </a:r>
            <a:r>
              <a:rPr lang="en-US" dirty="0" smtClean="0"/>
              <a:t>”;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myValue</a:t>
            </a:r>
            <a:r>
              <a:rPr lang="en-US" dirty="0" smtClean="0"/>
              <a:t> = </a:t>
            </a:r>
            <a:r>
              <a:rPr lang="en-US" dirty="0" err="1" smtClean="0"/>
              <a:t>myValue.charAt</a:t>
            </a:r>
            <a:r>
              <a:rPr lang="en-US" dirty="0" smtClean="0"/>
              <a:t>(1);</a:t>
            </a:r>
          </a:p>
          <a:p>
            <a:endParaRPr lang="en-US" dirty="0"/>
          </a:p>
          <a:p>
            <a:r>
              <a:rPr lang="en-US" dirty="0" smtClean="0"/>
              <a:t>        console.log(</a:t>
            </a:r>
            <a:r>
              <a:rPr lang="en-US" dirty="0" err="1" smtClean="0"/>
              <a:t>myValue</a:t>
            </a:r>
            <a:r>
              <a:rPr lang="en-US" dirty="0" smtClean="0"/>
              <a:t>[1].length);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console.log(3);</a:t>
            </a:r>
          </a:p>
          <a:p>
            <a:endParaRPr lang="en-US" dirty="0"/>
          </a:p>
          <a:p>
            <a:r>
              <a:rPr lang="en-US" dirty="0" smtClean="0"/>
              <a:t>    } catch (e) 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r>
              <a:rPr lang="en-US" dirty="0" smtClean="0"/>
              <a:t>        // </a:t>
            </a:r>
            <a:r>
              <a:rPr lang="ru-RU" dirty="0" smtClean="0"/>
              <a:t>Исключение не обрабатывается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// </a:t>
            </a:r>
            <a:r>
              <a:rPr lang="ru-RU" dirty="0" smtClean="0"/>
              <a:t>Почему в консоль не вывелась цифра 3?</a:t>
            </a: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0" y="-4928"/>
            <a:ext cx="9144000" cy="607610"/>
            <a:chOff x="0" y="-4929"/>
            <a:chExt cx="12192000" cy="924258"/>
          </a:xfrm>
          <a:gradFill flip="none" rotWithShape="1">
            <a:gsLst>
              <a:gs pos="0">
                <a:srgbClr val="58D9D6"/>
              </a:gs>
              <a:gs pos="53000">
                <a:schemeClr val="dk1">
                  <a:shade val="80000"/>
                  <a:satMod val="100000"/>
                  <a:lumMod val="96000"/>
                  <a:lumOff val="4000"/>
                </a:schemeClr>
              </a:gs>
            </a:gsLst>
            <a:path path="rect">
              <a:fillToRect r="100000" b="100000"/>
            </a:path>
            <a:tileRect l="-100000" t="-100000"/>
          </a:gradFill>
        </p:grpSpPr>
        <p:sp>
          <p:nvSpPr>
            <p:cNvPr id="9" name="Rectangle 8"/>
            <p:cNvSpPr/>
            <p:nvPr/>
          </p:nvSpPr>
          <p:spPr>
            <a:xfrm>
              <a:off x="0" y="4929"/>
              <a:ext cx="12192000" cy="9144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8467" y="-4929"/>
              <a:ext cx="3007056" cy="924258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40201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541"/>
            <a:ext cx="8229600" cy="1143000"/>
          </a:xfrm>
        </p:spPr>
        <p:txBody>
          <a:bodyPr/>
          <a:lstStyle/>
          <a:p>
            <a:r>
              <a:rPr lang="ru-RU" dirty="0" smtClean="0"/>
              <a:t>Пошаговое выполнение кода</a:t>
            </a:r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228600" y="1295400"/>
            <a:ext cx="8686800" cy="533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smtClean="0"/>
              <a:t>   var </a:t>
            </a:r>
            <a:r>
              <a:rPr lang="en-US" dirty="0" err="1" smtClean="0"/>
              <a:t>myValue</a:t>
            </a:r>
            <a:r>
              <a:rPr lang="en-US" dirty="0" smtClean="0"/>
              <a:t> = 0;</a:t>
            </a:r>
          </a:p>
          <a:p>
            <a:endParaRPr lang="en-US" dirty="0"/>
          </a:p>
          <a:p>
            <a:r>
              <a:rPr lang="en-US" dirty="0" smtClean="0"/>
              <a:t>    while (</a:t>
            </a:r>
            <a:r>
              <a:rPr lang="en-US" dirty="0" err="1" smtClean="0"/>
              <a:t>myValue</a:t>
            </a:r>
            <a:r>
              <a:rPr lang="en-US" dirty="0" smtClean="0"/>
              <a:t> &lt; 500) 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myValue</a:t>
            </a:r>
            <a:r>
              <a:rPr lang="en-US" dirty="0" smtClean="0"/>
              <a:t> += Math.round(Math.random() * 10) + 1;</a:t>
            </a:r>
            <a:br>
              <a:rPr lang="en-US" dirty="0" smtClean="0"/>
            </a:br>
            <a:r>
              <a:rPr lang="en-US" dirty="0" smtClean="0"/>
              <a:t>    }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// </a:t>
            </a:r>
            <a:r>
              <a:rPr lang="ru-RU" dirty="0" smtClean="0"/>
              <a:t>Сколько итераций пройдет цикл, когда </a:t>
            </a:r>
            <a:r>
              <a:rPr lang="en-US" dirty="0" err="1" smtClean="0"/>
              <a:t>myValue</a:t>
            </a:r>
            <a:r>
              <a:rPr lang="en-US" dirty="0" smtClean="0"/>
              <a:t> </a:t>
            </a:r>
            <a:r>
              <a:rPr lang="ru-RU" dirty="0" smtClean="0"/>
              <a:t>перевалит за 100?</a:t>
            </a: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0" y="-4928"/>
            <a:ext cx="9144000" cy="607610"/>
            <a:chOff x="0" y="-4929"/>
            <a:chExt cx="12192000" cy="924258"/>
          </a:xfrm>
          <a:gradFill flip="none" rotWithShape="1">
            <a:gsLst>
              <a:gs pos="0">
                <a:srgbClr val="58D9D6"/>
              </a:gs>
              <a:gs pos="53000">
                <a:schemeClr val="dk1">
                  <a:shade val="80000"/>
                  <a:satMod val="100000"/>
                  <a:lumMod val="96000"/>
                  <a:lumOff val="4000"/>
                </a:schemeClr>
              </a:gs>
            </a:gsLst>
            <a:path path="rect">
              <a:fillToRect r="100000" b="100000"/>
            </a:path>
            <a:tileRect l="-100000" t="-100000"/>
          </a:gradFill>
        </p:grpSpPr>
        <p:sp>
          <p:nvSpPr>
            <p:cNvPr id="9" name="Rectangle 8"/>
            <p:cNvSpPr/>
            <p:nvPr/>
          </p:nvSpPr>
          <p:spPr>
            <a:xfrm>
              <a:off x="0" y="4929"/>
              <a:ext cx="12192000" cy="9144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8467" y="-4929"/>
              <a:ext cx="3007056" cy="924258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8192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541"/>
            <a:ext cx="8229600" cy="1143000"/>
          </a:xfrm>
        </p:spPr>
        <p:txBody>
          <a:bodyPr/>
          <a:lstStyle/>
          <a:p>
            <a:r>
              <a:rPr lang="ru-RU" dirty="0" smtClean="0"/>
              <a:t>Падение ошибки</a:t>
            </a:r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228600" y="1295400"/>
            <a:ext cx="8686800" cy="533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        </a:t>
            </a:r>
            <a:r>
              <a:rPr lang="en-US" sz="2800" dirty="0" smtClean="0"/>
              <a:t>var myArray = [];</a:t>
            </a:r>
          </a:p>
          <a:p>
            <a:r>
              <a:rPr lang="en-US" sz="2800" dirty="0" smtClean="0"/>
              <a:t>        </a:t>
            </a:r>
            <a:endParaRPr lang="en-US" sz="2800" dirty="0"/>
          </a:p>
          <a:p>
            <a:r>
              <a:rPr lang="en-US" sz="2800" dirty="0" smtClean="0"/>
              <a:t>        console.log(myArray[0].length);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4928"/>
            <a:ext cx="9144000" cy="607610"/>
            <a:chOff x="0" y="-4929"/>
            <a:chExt cx="12192000" cy="924258"/>
          </a:xfrm>
          <a:gradFill flip="none" rotWithShape="1">
            <a:gsLst>
              <a:gs pos="0">
                <a:srgbClr val="58D9D6"/>
              </a:gs>
              <a:gs pos="53000">
                <a:schemeClr val="dk1">
                  <a:shade val="80000"/>
                  <a:satMod val="100000"/>
                  <a:lumMod val="96000"/>
                  <a:lumOff val="4000"/>
                </a:schemeClr>
              </a:gs>
            </a:gsLst>
            <a:path path="rect">
              <a:fillToRect r="100000" b="100000"/>
            </a:path>
            <a:tileRect l="-100000" t="-100000"/>
          </a:gradFill>
        </p:grpSpPr>
        <p:sp>
          <p:nvSpPr>
            <p:cNvPr id="9" name="Rectangle 8"/>
            <p:cNvSpPr/>
            <p:nvPr/>
          </p:nvSpPr>
          <p:spPr>
            <a:xfrm>
              <a:off x="0" y="4929"/>
              <a:ext cx="12192000" cy="9144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8467" y="-4929"/>
              <a:ext cx="3007056" cy="924258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80699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541"/>
            <a:ext cx="8229600" cy="1143000"/>
          </a:xfrm>
        </p:spPr>
        <p:txBody>
          <a:bodyPr/>
          <a:lstStyle/>
          <a:p>
            <a:r>
              <a:rPr lang="ru-RU" dirty="0" smtClean="0"/>
              <a:t>Падение ошибки</a:t>
            </a:r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228600" y="1295400"/>
            <a:ext cx="8686800" cy="533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        </a:t>
            </a:r>
            <a:r>
              <a:rPr lang="en-US" sz="2800" dirty="0" smtClean="0"/>
              <a:t>var </a:t>
            </a:r>
            <a:r>
              <a:rPr lang="en-US" sz="2800" dirty="0" err="1" smtClean="0"/>
              <a:t>inputArray</a:t>
            </a:r>
            <a:r>
              <a:rPr lang="en-US" sz="2800" dirty="0" smtClean="0"/>
              <a:t> = [ “12”, “23”, “34” ],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myArray = [];</a:t>
            </a:r>
          </a:p>
          <a:p>
            <a:r>
              <a:rPr lang="en-US" sz="2800" dirty="0" smtClean="0"/>
              <a:t>      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</a:t>
            </a:r>
            <a:r>
              <a:rPr lang="en-US" sz="2800" dirty="0" err="1" smtClean="0"/>
              <a:t>inputArray.forEach</a:t>
            </a:r>
            <a:r>
              <a:rPr lang="en-US" sz="2800" dirty="0" smtClean="0"/>
              <a:t>(function (item) 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if (</a:t>
            </a:r>
            <a:r>
              <a:rPr lang="en-US" sz="2800" dirty="0" err="1" smtClean="0"/>
              <a:t>item.length</a:t>
            </a:r>
            <a:r>
              <a:rPr lang="en-US" sz="2800" dirty="0" smtClean="0"/>
              <a:t> &gt; 2) myArray.push(item);</a:t>
            </a:r>
            <a:br>
              <a:rPr lang="en-US" sz="2800" dirty="0" smtClean="0"/>
            </a:br>
            <a:r>
              <a:rPr lang="en-US" sz="2800" dirty="0" smtClean="0"/>
              <a:t>        });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        console.log(myArray[0].length);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4928"/>
            <a:ext cx="9144000" cy="607610"/>
            <a:chOff x="0" y="-4929"/>
            <a:chExt cx="12192000" cy="924258"/>
          </a:xfrm>
          <a:gradFill flip="none" rotWithShape="1">
            <a:gsLst>
              <a:gs pos="0">
                <a:srgbClr val="58D9D6"/>
              </a:gs>
              <a:gs pos="53000">
                <a:schemeClr val="dk1">
                  <a:shade val="80000"/>
                  <a:satMod val="100000"/>
                  <a:lumMod val="96000"/>
                  <a:lumOff val="4000"/>
                </a:schemeClr>
              </a:gs>
            </a:gsLst>
            <a:path path="rect">
              <a:fillToRect r="100000" b="100000"/>
            </a:path>
            <a:tileRect l="-100000" t="-100000"/>
          </a:gradFill>
        </p:grpSpPr>
        <p:sp>
          <p:nvSpPr>
            <p:cNvPr id="9" name="Rectangle 8"/>
            <p:cNvSpPr/>
            <p:nvPr/>
          </p:nvSpPr>
          <p:spPr>
            <a:xfrm>
              <a:off x="0" y="4929"/>
              <a:ext cx="12192000" cy="9144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8467" y="-4929"/>
              <a:ext cx="3007056" cy="924258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40384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541"/>
            <a:ext cx="8229600" cy="1143000"/>
          </a:xfrm>
        </p:spPr>
        <p:txBody>
          <a:bodyPr/>
          <a:lstStyle/>
          <a:p>
            <a:r>
              <a:rPr lang="ru-RU" dirty="0" smtClean="0"/>
              <a:t>Обработка ошибки</a:t>
            </a:r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228600" y="1295400"/>
            <a:ext cx="8686800" cy="533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 </a:t>
            </a:r>
            <a:r>
              <a:rPr lang="en-US" sz="2400" dirty="0" smtClean="0"/>
              <a:t>   try {</a:t>
            </a:r>
            <a:endParaRPr lang="en-US" sz="2400" dirty="0" smtClean="0"/>
          </a:p>
          <a:p>
            <a:r>
              <a:rPr lang="en-US" sz="2400" dirty="0" smtClean="0"/>
              <a:t>        var </a:t>
            </a:r>
            <a:r>
              <a:rPr lang="en-US" sz="2400" dirty="0" err="1" smtClean="0"/>
              <a:t>inputArray</a:t>
            </a:r>
            <a:r>
              <a:rPr lang="en-US" sz="2400" dirty="0" smtClean="0"/>
              <a:t> = [ “12”, “23”, “34” ],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myArray = [];</a:t>
            </a:r>
          </a:p>
          <a:p>
            <a:r>
              <a:rPr lang="en-US" sz="2400" dirty="0" smtClean="0"/>
              <a:t>    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 err="1" smtClean="0"/>
              <a:t>inputArray.forEach</a:t>
            </a:r>
            <a:r>
              <a:rPr lang="en-US" sz="2400" dirty="0" smtClean="0"/>
              <a:t>(function (item)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if (</a:t>
            </a:r>
            <a:r>
              <a:rPr lang="en-US" sz="2400" dirty="0" err="1" smtClean="0"/>
              <a:t>item.length</a:t>
            </a:r>
            <a:r>
              <a:rPr lang="en-US" sz="2400" dirty="0" smtClean="0"/>
              <a:t> &gt; 2) myArray.push(item);</a:t>
            </a:r>
            <a:br>
              <a:rPr lang="en-US" sz="2400" dirty="0" smtClean="0"/>
            </a:br>
            <a:r>
              <a:rPr lang="en-US" sz="2400" dirty="0" smtClean="0"/>
              <a:t>        });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        console.log(myArray[0].length);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} catch (e)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// </a:t>
            </a:r>
            <a:r>
              <a:rPr lang="ru-RU" sz="2400" dirty="0" smtClean="0"/>
              <a:t>Обработка ошибки</a:t>
            </a:r>
            <a:endParaRPr lang="en-US" sz="2400" dirty="0" smtClean="0"/>
          </a:p>
          <a:p>
            <a:r>
              <a:rPr lang="en-US" sz="2400" dirty="0" smtClean="0"/>
              <a:t>    }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4928"/>
            <a:ext cx="9144000" cy="607610"/>
            <a:chOff x="0" y="-4929"/>
            <a:chExt cx="12192000" cy="924258"/>
          </a:xfrm>
          <a:gradFill flip="none" rotWithShape="1">
            <a:gsLst>
              <a:gs pos="0">
                <a:srgbClr val="58D9D6"/>
              </a:gs>
              <a:gs pos="53000">
                <a:schemeClr val="dk1">
                  <a:shade val="80000"/>
                  <a:satMod val="100000"/>
                  <a:lumMod val="96000"/>
                  <a:lumOff val="4000"/>
                </a:schemeClr>
              </a:gs>
            </a:gsLst>
            <a:path path="rect">
              <a:fillToRect r="100000" b="100000"/>
            </a:path>
            <a:tileRect l="-100000" t="-100000"/>
          </a:gradFill>
        </p:grpSpPr>
        <p:sp>
          <p:nvSpPr>
            <p:cNvPr id="9" name="Rectangle 8"/>
            <p:cNvSpPr/>
            <p:nvPr/>
          </p:nvSpPr>
          <p:spPr>
            <a:xfrm>
              <a:off x="0" y="4929"/>
              <a:ext cx="12192000" cy="9144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8467" y="-4929"/>
              <a:ext cx="3007056" cy="924258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34216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541"/>
            <a:ext cx="8229600" cy="1143000"/>
          </a:xfrm>
        </p:spPr>
        <p:txBody>
          <a:bodyPr/>
          <a:lstStyle/>
          <a:p>
            <a:r>
              <a:rPr lang="ru-RU" dirty="0" smtClean="0"/>
              <a:t>Обработка ошибки</a:t>
            </a:r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228600" y="1295400"/>
            <a:ext cx="8686800" cy="533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 </a:t>
            </a:r>
            <a:r>
              <a:rPr lang="en-US" sz="2000" dirty="0" smtClean="0"/>
              <a:t>   try {</a:t>
            </a:r>
            <a:endParaRPr lang="en-US" sz="2000" dirty="0" smtClean="0"/>
          </a:p>
          <a:p>
            <a:r>
              <a:rPr lang="en-US" sz="2000" dirty="0" smtClean="0"/>
              <a:t>        var </a:t>
            </a:r>
            <a:r>
              <a:rPr lang="en-US" sz="2000" dirty="0" err="1" smtClean="0"/>
              <a:t>inputArray</a:t>
            </a:r>
            <a:r>
              <a:rPr lang="en-US" sz="2000" dirty="0" smtClean="0"/>
              <a:t> = [ “12”, “23”, “34” ],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myArray = [];</a:t>
            </a:r>
          </a:p>
          <a:p>
            <a:r>
              <a:rPr lang="en-US" sz="2000" dirty="0" smtClean="0"/>
              <a:t>   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err="1" smtClean="0"/>
              <a:t>inputArray.forEach</a:t>
            </a:r>
            <a:r>
              <a:rPr lang="en-US" sz="2000" dirty="0" smtClean="0"/>
              <a:t>(function (item)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if (</a:t>
            </a:r>
            <a:r>
              <a:rPr lang="en-US" sz="2000" dirty="0" err="1" smtClean="0"/>
              <a:t>item.length</a:t>
            </a:r>
            <a:r>
              <a:rPr lang="en-US" sz="2000" dirty="0" smtClean="0"/>
              <a:t> &gt; 2) myArray.push(item);</a:t>
            </a:r>
            <a:br>
              <a:rPr lang="en-US" sz="2000" dirty="0" smtClean="0"/>
            </a:br>
            <a:r>
              <a:rPr lang="en-US" sz="2000" dirty="0" smtClean="0"/>
              <a:t>        });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        console.log(myArray[0].length); // &lt;- </a:t>
            </a:r>
            <a:r>
              <a:rPr lang="ru-RU" sz="2000" dirty="0" smtClean="0"/>
              <a:t>Ошибка на этой строке</a:t>
            </a:r>
            <a:endParaRPr lang="en-US" sz="2000" dirty="0" smtClean="0"/>
          </a:p>
          <a:p>
            <a:r>
              <a:rPr lang="en-US" sz="2000" dirty="0" smtClean="0"/>
              <a:t>   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smtClean="0">
                <a:solidFill>
                  <a:srgbClr val="FF0000"/>
                </a:solidFill>
              </a:rPr>
              <a:t>console.log(3);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} catch (e)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// </a:t>
            </a:r>
            <a:r>
              <a:rPr lang="ru-RU" sz="2000" dirty="0" smtClean="0"/>
              <a:t>Обработка ошибки</a:t>
            </a:r>
            <a:endParaRPr lang="en-US" sz="2000" dirty="0" smtClean="0"/>
          </a:p>
          <a:p>
            <a:r>
              <a:rPr lang="en-US" sz="2000" dirty="0" smtClean="0"/>
              <a:t>    }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4928"/>
            <a:ext cx="9144000" cy="607610"/>
            <a:chOff x="0" y="-4929"/>
            <a:chExt cx="12192000" cy="924258"/>
          </a:xfrm>
          <a:gradFill flip="none" rotWithShape="1">
            <a:gsLst>
              <a:gs pos="0">
                <a:srgbClr val="58D9D6"/>
              </a:gs>
              <a:gs pos="53000">
                <a:schemeClr val="dk1">
                  <a:shade val="80000"/>
                  <a:satMod val="100000"/>
                  <a:lumMod val="96000"/>
                  <a:lumOff val="4000"/>
                </a:schemeClr>
              </a:gs>
            </a:gsLst>
            <a:path path="rect">
              <a:fillToRect r="100000" b="100000"/>
            </a:path>
            <a:tileRect l="-100000" t="-100000"/>
          </a:gradFill>
        </p:grpSpPr>
        <p:sp>
          <p:nvSpPr>
            <p:cNvPr id="9" name="Rectangle 8"/>
            <p:cNvSpPr/>
            <p:nvPr/>
          </p:nvSpPr>
          <p:spPr>
            <a:xfrm>
              <a:off x="0" y="4929"/>
              <a:ext cx="12192000" cy="9144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8467" y="-4929"/>
              <a:ext cx="3007056" cy="924258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471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4928"/>
            <a:ext cx="9144000" cy="607610"/>
            <a:chOff x="0" y="-4929"/>
            <a:chExt cx="12192000" cy="924258"/>
          </a:xfrm>
          <a:gradFill flip="none" rotWithShape="1">
            <a:gsLst>
              <a:gs pos="0">
                <a:srgbClr val="58D9D6"/>
              </a:gs>
              <a:gs pos="53000">
                <a:schemeClr val="dk1">
                  <a:shade val="80000"/>
                  <a:satMod val="100000"/>
                  <a:lumMod val="96000"/>
                  <a:lumOff val="4000"/>
                </a:schemeClr>
              </a:gs>
            </a:gsLst>
            <a:path path="rect">
              <a:fillToRect r="100000" b="100000"/>
            </a:path>
            <a:tileRect l="-100000" t="-100000"/>
          </a:gradFill>
        </p:grpSpPr>
        <p:sp>
          <p:nvSpPr>
            <p:cNvPr id="9" name="Rectangle 8"/>
            <p:cNvSpPr/>
            <p:nvPr/>
          </p:nvSpPr>
          <p:spPr>
            <a:xfrm>
              <a:off x="0" y="4929"/>
              <a:ext cx="12192000" cy="9144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8467" y="-4929"/>
              <a:ext cx="3007056" cy="924258"/>
            </a:xfrm>
            <a:prstGeom prst="rect">
              <a:avLst/>
            </a:prstGeom>
            <a:grpFill/>
          </p:spPr>
        </p:pic>
      </p:grpSp>
      <p:sp>
        <p:nvSpPr>
          <p:cNvPr id="4" name="TextBox 3"/>
          <p:cNvSpPr txBox="1"/>
          <p:nvPr/>
        </p:nvSpPr>
        <p:spPr>
          <a:xfrm>
            <a:off x="2588525" y="1905000"/>
            <a:ext cx="39669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/>
              <a:t>e</a:t>
            </a:r>
            <a:r>
              <a:rPr lang="en-US" sz="19900" dirty="0" smtClean="0"/>
              <a:t>?</a:t>
            </a:r>
            <a:endParaRPr lang="en-US" sz="19900" dirty="0"/>
          </a:p>
        </p:txBody>
      </p:sp>
      <p:sp>
        <p:nvSpPr>
          <p:cNvPr id="5" name="TextBox 4"/>
          <p:cNvSpPr txBox="1"/>
          <p:nvPr/>
        </p:nvSpPr>
        <p:spPr>
          <a:xfrm>
            <a:off x="1834202" y="4572000"/>
            <a:ext cx="547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5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541"/>
            <a:ext cx="8229600" cy="1143000"/>
          </a:xfrm>
        </p:spPr>
        <p:txBody>
          <a:bodyPr/>
          <a:lstStyle/>
          <a:p>
            <a:r>
              <a:rPr lang="ru-RU" dirty="0" smtClean="0"/>
              <a:t>Обработка ошибки</a:t>
            </a:r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228600" y="1295400"/>
            <a:ext cx="8686800" cy="533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/>
              <a:t> </a:t>
            </a:r>
            <a:r>
              <a:rPr lang="en-US" sz="4000" dirty="0" smtClean="0"/>
              <a:t>   try {</a:t>
            </a:r>
            <a:endParaRPr lang="en-US" sz="4000" dirty="0" smtClean="0"/>
          </a:p>
          <a:p>
            <a:r>
              <a:rPr lang="en-US" sz="4000" dirty="0" smtClean="0"/>
              <a:t>        …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   } catch (e) {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       console.log(e);</a:t>
            </a:r>
          </a:p>
          <a:p>
            <a:r>
              <a:rPr lang="en-US" sz="4000" dirty="0" smtClean="0"/>
              <a:t>    }</a:t>
            </a:r>
            <a:endParaRPr lang="en-US" sz="4000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4928"/>
            <a:ext cx="9144000" cy="607610"/>
            <a:chOff x="0" y="-4929"/>
            <a:chExt cx="12192000" cy="924258"/>
          </a:xfrm>
          <a:gradFill flip="none" rotWithShape="1">
            <a:gsLst>
              <a:gs pos="0">
                <a:srgbClr val="58D9D6"/>
              </a:gs>
              <a:gs pos="53000">
                <a:schemeClr val="dk1">
                  <a:shade val="80000"/>
                  <a:satMod val="100000"/>
                  <a:lumMod val="96000"/>
                  <a:lumOff val="4000"/>
                </a:schemeClr>
              </a:gs>
            </a:gsLst>
            <a:path path="rect">
              <a:fillToRect r="100000" b="100000"/>
            </a:path>
            <a:tileRect l="-100000" t="-100000"/>
          </a:gradFill>
        </p:grpSpPr>
        <p:sp>
          <p:nvSpPr>
            <p:cNvPr id="9" name="Rectangle 8"/>
            <p:cNvSpPr/>
            <p:nvPr/>
          </p:nvSpPr>
          <p:spPr>
            <a:xfrm>
              <a:off x="0" y="4929"/>
              <a:ext cx="12192000" cy="9144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8467" y="-4929"/>
              <a:ext cx="3007056" cy="924258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584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541"/>
            <a:ext cx="8229600" cy="1143000"/>
          </a:xfrm>
        </p:spPr>
        <p:txBody>
          <a:bodyPr/>
          <a:lstStyle/>
          <a:p>
            <a:r>
              <a:rPr lang="ru-RU" dirty="0" smtClean="0"/>
              <a:t>Выполнить в любом случае</a:t>
            </a:r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228600" y="1295400"/>
            <a:ext cx="8686800" cy="533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/>
              <a:t> </a:t>
            </a:r>
            <a:r>
              <a:rPr lang="en-US" sz="4000" dirty="0" smtClean="0"/>
              <a:t>   try {</a:t>
            </a:r>
            <a:endParaRPr lang="en-US" sz="4000" dirty="0" smtClean="0"/>
          </a:p>
          <a:p>
            <a:r>
              <a:rPr lang="en-US" sz="4000" dirty="0" smtClean="0"/>
              <a:t>        …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   } catch (e) {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       console.log(e);</a:t>
            </a:r>
          </a:p>
          <a:p>
            <a:r>
              <a:rPr lang="en-US" sz="4000" dirty="0" smtClean="0"/>
              <a:t>    } finally {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       console.log(“ok”);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   }</a:t>
            </a:r>
            <a:endParaRPr lang="en-US" sz="4000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4928"/>
            <a:ext cx="9144000" cy="607610"/>
            <a:chOff x="0" y="-4929"/>
            <a:chExt cx="12192000" cy="924258"/>
          </a:xfrm>
          <a:gradFill flip="none" rotWithShape="1">
            <a:gsLst>
              <a:gs pos="0">
                <a:srgbClr val="58D9D6"/>
              </a:gs>
              <a:gs pos="53000">
                <a:schemeClr val="dk1">
                  <a:shade val="80000"/>
                  <a:satMod val="100000"/>
                  <a:lumMod val="96000"/>
                  <a:lumOff val="4000"/>
                </a:schemeClr>
              </a:gs>
            </a:gsLst>
            <a:path path="rect">
              <a:fillToRect r="100000" b="100000"/>
            </a:path>
            <a:tileRect l="-100000" t="-100000"/>
          </a:gradFill>
        </p:grpSpPr>
        <p:sp>
          <p:nvSpPr>
            <p:cNvPr id="9" name="Rectangle 8"/>
            <p:cNvSpPr/>
            <p:nvPr/>
          </p:nvSpPr>
          <p:spPr>
            <a:xfrm>
              <a:off x="0" y="4929"/>
              <a:ext cx="12192000" cy="9144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8467" y="-4929"/>
              <a:ext cx="3007056" cy="924258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38266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541"/>
            <a:ext cx="8229600" cy="1143000"/>
          </a:xfrm>
        </p:spPr>
        <p:txBody>
          <a:bodyPr/>
          <a:lstStyle/>
          <a:p>
            <a:r>
              <a:rPr lang="ru-RU" dirty="0" smtClean="0"/>
              <a:t>Когда используем?</a:t>
            </a:r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228600" y="1295400"/>
            <a:ext cx="8686800" cy="533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 </a:t>
            </a:r>
            <a:r>
              <a:rPr lang="en-US" sz="2000" dirty="0" smtClean="0"/>
              <a:t>   var </a:t>
            </a:r>
            <a:r>
              <a:rPr lang="en-US" sz="2000" dirty="0" err="1" smtClean="0"/>
              <a:t>resultNumber</a:t>
            </a:r>
            <a:r>
              <a:rPr lang="en-US" sz="2000" dirty="0" smtClean="0"/>
              <a:t>,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defaultValue</a:t>
            </a:r>
            <a:r>
              <a:rPr lang="en-US" sz="2000" dirty="0" smtClean="0"/>
              <a:t> = 4;</a:t>
            </a:r>
          </a:p>
          <a:p>
            <a:endParaRPr lang="en-US" sz="2000" dirty="0"/>
          </a:p>
          <a:p>
            <a:r>
              <a:rPr lang="en-US" sz="2000" dirty="0" smtClean="0"/>
              <a:t>    try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err="1" smtClean="0"/>
              <a:t>resultNumber</a:t>
            </a:r>
            <a:r>
              <a:rPr lang="en-US" sz="2000" dirty="0" smtClean="0"/>
              <a:t> = </a:t>
            </a:r>
            <a:r>
              <a:rPr lang="en-US" sz="2000" dirty="0" err="1" smtClean="0"/>
              <a:t>someLibrary.getResultNumber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    } catch (e) {</a:t>
            </a:r>
          </a:p>
          <a:p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// </a:t>
            </a:r>
            <a:r>
              <a:rPr lang="ru-RU" sz="2000" dirty="0" smtClean="0"/>
              <a:t>Библиотека вывалила ошибку, которую мы не в силах исправить, покажем результат выполнения кода</a:t>
            </a:r>
            <a:r>
              <a:rPr lang="en-US" sz="2000" dirty="0" smtClean="0"/>
              <a:t>, </a:t>
            </a:r>
            <a:r>
              <a:rPr lang="ru-RU" sz="2000" dirty="0" smtClean="0"/>
              <a:t>используя значение </a:t>
            </a:r>
            <a:r>
              <a:rPr lang="ru-RU" sz="2000" dirty="0" err="1" smtClean="0"/>
              <a:t>по-умолчанию</a:t>
            </a:r>
            <a:endParaRPr lang="ru-RU" sz="2000" dirty="0" smtClean="0"/>
          </a:p>
          <a:p>
            <a:r>
              <a:rPr lang="ru-RU" sz="2000" dirty="0"/>
              <a:t> </a:t>
            </a:r>
            <a:r>
              <a:rPr lang="ru-RU" sz="2000" dirty="0" smtClean="0"/>
              <a:t>      </a:t>
            </a:r>
            <a:r>
              <a:rPr lang="en-US" sz="2000" dirty="0" err="1" smtClean="0"/>
              <a:t>resultNumber</a:t>
            </a:r>
            <a:r>
              <a:rPr lang="en-US" sz="2000" dirty="0" smtClean="0"/>
              <a:t> = </a:t>
            </a:r>
            <a:r>
              <a:rPr lang="en-US" sz="2000" dirty="0" err="1" smtClean="0"/>
              <a:t>defaultValue</a:t>
            </a:r>
            <a:r>
              <a:rPr lang="en-US" sz="2000" dirty="0" smtClean="0"/>
              <a:t>;</a:t>
            </a:r>
          </a:p>
          <a:p>
            <a:endParaRPr lang="en-US" sz="2000" dirty="0" smtClean="0"/>
          </a:p>
          <a:p>
            <a:r>
              <a:rPr lang="en-US" sz="2000" dirty="0" smtClean="0"/>
              <a:t>    } finally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console.log(</a:t>
            </a:r>
            <a:r>
              <a:rPr lang="en-US" sz="2000" dirty="0" err="1" smtClean="0"/>
              <a:t>resultNumber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    }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4928"/>
            <a:ext cx="9144000" cy="607610"/>
            <a:chOff x="0" y="-4929"/>
            <a:chExt cx="12192000" cy="924258"/>
          </a:xfrm>
          <a:gradFill flip="none" rotWithShape="1">
            <a:gsLst>
              <a:gs pos="0">
                <a:srgbClr val="58D9D6"/>
              </a:gs>
              <a:gs pos="53000">
                <a:schemeClr val="dk1">
                  <a:shade val="80000"/>
                  <a:satMod val="100000"/>
                  <a:lumMod val="96000"/>
                  <a:lumOff val="4000"/>
                </a:schemeClr>
              </a:gs>
            </a:gsLst>
            <a:path path="rect">
              <a:fillToRect r="100000" b="100000"/>
            </a:path>
            <a:tileRect l="-100000" t="-100000"/>
          </a:gradFill>
        </p:grpSpPr>
        <p:sp>
          <p:nvSpPr>
            <p:cNvPr id="9" name="Rectangle 8"/>
            <p:cNvSpPr/>
            <p:nvPr/>
          </p:nvSpPr>
          <p:spPr>
            <a:xfrm>
              <a:off x="0" y="4929"/>
              <a:ext cx="12192000" cy="9144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8467" y="-4929"/>
              <a:ext cx="3007056" cy="924258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15320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3693</TotalTime>
  <Words>381</Words>
  <Application>Microsoft Office PowerPoint</Application>
  <PresentationFormat>On-screen Show (4:3)</PresentationFormat>
  <Paragraphs>154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Обработка ошибок Отладка кода</vt:lpstr>
      <vt:lpstr>Падение ошибки</vt:lpstr>
      <vt:lpstr>Падение ошибки</vt:lpstr>
      <vt:lpstr>Обработка ошибки</vt:lpstr>
      <vt:lpstr>Обработка ошибки</vt:lpstr>
      <vt:lpstr>PowerPoint Presentation</vt:lpstr>
      <vt:lpstr>Обработка ошибки</vt:lpstr>
      <vt:lpstr>Выполнить в любом случае</vt:lpstr>
      <vt:lpstr>Когда используем?</vt:lpstr>
      <vt:lpstr>Когда используем?</vt:lpstr>
      <vt:lpstr>PowerPoint Presentation</vt:lpstr>
      <vt:lpstr>Как узнать?</vt:lpstr>
      <vt:lpstr>Пошаговое выполнение кода</vt:lpstr>
      <vt:lpstr>Важные «быстрые клавиши»</vt:lpstr>
      <vt:lpstr>Пошаговое выполнение кода</vt:lpstr>
      <vt:lpstr>Пошаговое выполнение кода</vt:lpstr>
      <vt:lpstr>Пошаговое выполнение кода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 на примере JavaScript</dc:title>
  <dc:creator>Viacheslav Perebeynos</dc:creator>
  <cp:lastModifiedBy>Viacheslav Perebeynos</cp:lastModifiedBy>
  <cp:revision>161</cp:revision>
  <cp:lastPrinted>2015-03-30T14:18:22Z</cp:lastPrinted>
  <dcterms:created xsi:type="dcterms:W3CDTF">2015-01-26T05:47:40Z</dcterms:created>
  <dcterms:modified xsi:type="dcterms:W3CDTF">2015-04-24T12:13:04Z</dcterms:modified>
</cp:coreProperties>
</file>