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595" autoAdjust="0"/>
  </p:normalViewPr>
  <p:slideViewPr>
    <p:cSldViewPr>
      <p:cViewPr varScale="1">
        <p:scale>
          <a:sx n="60" d="100"/>
          <a:sy n="60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E18C6-99EA-415E-8700-57A99A902E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D02C6-F1BB-4C54-AA94-0B0FAE4E3C6E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118D8-2C8B-4817-B2F8-B0020B1537F7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82812-DCA3-49CA-A9F5-710CF6138505}" type="slidenum">
              <a:rPr lang="en-US"/>
              <a:pPr/>
              <a:t>3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CBDB9-00B9-4F3F-ACA3-6105F2E99363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23D50-2CE9-431F-B606-F265D1304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B1083-4A74-4DF7-A1EC-F2DBCEDCF6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A27E0-3991-4113-ACBC-2F7922B14A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C994A-512A-425B-ACE3-D4EA40E4CB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681DC-9E55-4B3C-A310-9FC9EB247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34FE-C622-49BD-9464-87DC2B7D70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75D0E-335E-4690-948C-C5C0803AB9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D27F4-C6AC-47E3-8D8E-2D8ADF6CD9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CCC64-1486-4FEC-8707-AB60AF5139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DF3A3-D03C-486C-BD12-D4F4187F66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BCD98-4626-44B5-816B-A6F290DD56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D5EEC9-1700-4539-81AF-F6FDB13F7E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lkbore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457200"/>
          </a:xfrm>
          <a:noFill/>
          <a:ln/>
        </p:spPr>
        <p:txBody>
          <a:bodyPr/>
          <a:lstStyle/>
          <a:p>
            <a:r>
              <a:rPr lang="en-US" sz="4000" u="sng">
                <a:solidFill>
                  <a:srgbClr val="32003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What are molar solutions?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6172200"/>
          </a:xfrm>
          <a:noFill/>
          <a:ln/>
        </p:spPr>
        <p:txBody>
          <a:bodyPr lIns="0" rIns="0"/>
          <a:lstStyle/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A molar solution is one that expresses “concentration” in moles per volume</a:t>
            </a:r>
          </a:p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 smtClean="0">
                <a:solidFill>
                  <a:srgbClr val="42123D"/>
                </a:solidFill>
                <a:latin typeface="Arial" charset="0"/>
              </a:rPr>
              <a:t>Usually 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the units are in mol/L</a:t>
            </a:r>
          </a:p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mol/L can be abbreviated as M or [ ]</a:t>
            </a:r>
          </a:p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Molar solutions are prepared using:</a:t>
            </a:r>
          </a:p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	a balance to weigh moles (as grams)</a:t>
            </a:r>
          </a:p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	a volumetric flask to measure </a:t>
            </a:r>
            <a:r>
              <a:rPr lang="en-US" sz="2800" dirty="0" err="1">
                <a:solidFill>
                  <a:srgbClr val="42123D"/>
                </a:solidFill>
                <a:latin typeface="Arial" charset="0"/>
              </a:rPr>
              <a:t>litres</a:t>
            </a:r>
            <a:endParaRPr lang="en-US" sz="2800" dirty="0">
              <a:solidFill>
                <a:srgbClr val="42123D"/>
              </a:solidFill>
              <a:latin typeface="Arial" charset="0"/>
            </a:endParaRPr>
          </a:p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L refers to entire volume, not water!</a:t>
            </a:r>
          </a:p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Because the units are </a:t>
            </a:r>
            <a:r>
              <a:rPr lang="en-US" sz="2800" dirty="0" smtClean="0">
                <a:solidFill>
                  <a:srgbClr val="42123D"/>
                </a:solidFill>
                <a:latin typeface="Arial" charset="0"/>
              </a:rPr>
              <a:t>mol/L, 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we can use the equation </a:t>
            </a:r>
            <a:endParaRPr lang="en-US" sz="2800" dirty="0" smtClean="0">
              <a:solidFill>
                <a:srgbClr val="42123D"/>
              </a:solidFill>
              <a:latin typeface="Arial" charset="0"/>
            </a:endParaRPr>
          </a:p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 smtClean="0">
                <a:solidFill>
                  <a:srgbClr val="42123D"/>
                </a:solidFill>
                <a:latin typeface="Arial" charset="0"/>
              </a:rPr>
              <a:t>M 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= n/L</a:t>
            </a:r>
          </a:p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endParaRPr lang="en-US" sz="2800" dirty="0" smtClean="0">
              <a:solidFill>
                <a:srgbClr val="42123D"/>
              </a:solidFill>
              <a:latin typeface="Arial" charset="0"/>
            </a:endParaRPr>
          </a:p>
          <a:p>
            <a:pPr marL="407988" indent="-407988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 smtClean="0">
                <a:solidFill>
                  <a:srgbClr val="42123D"/>
                </a:solidFill>
                <a:latin typeface="Arial" charset="0"/>
              </a:rPr>
              <a:t>Alternatively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, we can use the </a:t>
            </a:r>
            <a:r>
              <a:rPr lang="en-US" sz="2800" dirty="0" smtClean="0">
                <a:solidFill>
                  <a:srgbClr val="42123D"/>
                </a:solidFill>
                <a:latin typeface="Arial" charset="0"/>
              </a:rPr>
              <a:t>unit conversion method</a:t>
            </a:r>
            <a:endParaRPr lang="en-US" sz="2800" dirty="0">
              <a:solidFill>
                <a:srgbClr val="42123D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09600"/>
          </a:xfrm>
          <a:noFill/>
          <a:ln/>
        </p:spPr>
        <p:txBody>
          <a:bodyPr/>
          <a:lstStyle/>
          <a:p>
            <a:r>
              <a:rPr lang="en-US" sz="4000" u="sng">
                <a:solidFill>
                  <a:srgbClr val="32003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Calculations with molar solutions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914400"/>
          </a:xfrm>
          <a:noFill/>
          <a:ln/>
        </p:spPr>
        <p:txBody>
          <a:bodyPr lIns="0" rIns="0"/>
          <a:lstStyle/>
          <a:p>
            <a:pPr marL="522288" indent="-522288">
              <a:lnSpc>
                <a:spcPct val="85000"/>
              </a:lnSpc>
              <a:buFontTx/>
              <a:buNone/>
            </a:pPr>
            <a:r>
              <a:rPr lang="en-US">
                <a:solidFill>
                  <a:srgbClr val="42123D"/>
                </a:solidFill>
                <a:latin typeface="Arial" charset="0"/>
              </a:rPr>
              <a:t>Q: How many moles of NaCl are required to make 7.5 L of a 0.10 M solution?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04800" y="3048000"/>
            <a:ext cx="853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522288" indent="-522288" eaLnBrk="0" hangingPunct="0">
              <a:spcBef>
                <a:spcPct val="5000"/>
              </a:spcBef>
            </a:pPr>
            <a:r>
              <a:rPr lang="en-US" sz="3200">
                <a:solidFill>
                  <a:srgbClr val="42123D"/>
                </a:solidFill>
                <a:latin typeface="Arial" charset="0"/>
              </a:rPr>
              <a:t>But in the lab we weigh grams not moles, so …</a:t>
            </a:r>
          </a:p>
          <a:p>
            <a:pPr marL="522288" indent="-522288" eaLnBrk="0" hangingPunct="0">
              <a:spcBef>
                <a:spcPct val="5000"/>
              </a:spcBef>
            </a:pPr>
            <a:r>
              <a:rPr lang="en-US" sz="3200">
                <a:solidFill>
                  <a:srgbClr val="42123D"/>
                </a:solidFill>
                <a:latin typeface="Arial" charset="0"/>
              </a:rPr>
              <a:t>Q: How many </a:t>
            </a:r>
            <a:r>
              <a:rPr lang="en-US" sz="3200" u="sng">
                <a:solidFill>
                  <a:srgbClr val="42123D"/>
                </a:solidFill>
                <a:latin typeface="Arial" charset="0"/>
              </a:rPr>
              <a:t>grams</a:t>
            </a:r>
            <a:r>
              <a:rPr lang="en-US" sz="3200">
                <a:solidFill>
                  <a:srgbClr val="42123D"/>
                </a:solidFill>
                <a:latin typeface="Arial" charset="0"/>
              </a:rPr>
              <a:t> of NaCl are required to make 7.5 L of a 0.10 M solution?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16764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522288" indent="-522288" algn="ctr">
              <a:lnSpc>
                <a:spcPct val="85000"/>
              </a:lnSpc>
              <a:spcBef>
                <a:spcPct val="20000"/>
              </a:spcBef>
            </a:pPr>
            <a:r>
              <a:rPr lang="en-US" sz="3200">
                <a:solidFill>
                  <a:srgbClr val="42123D"/>
                </a:solidFill>
                <a:latin typeface="Arial" charset="0"/>
              </a:rPr>
              <a:t>M=n/L,  n = 0.10 M x 7.5 L  = 0.75 mol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6200" y="21336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>
                <a:solidFill>
                  <a:srgbClr val="0000CC"/>
                </a:solidFill>
                <a:latin typeface="Arial" charset="0"/>
              </a:rPr>
              <a:t>#</a:t>
            </a:r>
            <a:r>
              <a:rPr lang="en-US" sz="3200">
                <a:solidFill>
                  <a:srgbClr val="0000CC"/>
                </a:solidFill>
                <a:latin typeface="Arial" charset="0"/>
              </a:rPr>
              <a:t> mol NaCl =</a:t>
            </a:r>
            <a:endParaRPr lang="en-US" sz="3200" baseline="-2500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560638" y="2163763"/>
            <a:ext cx="1085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0000CC"/>
                </a:solidFill>
                <a:latin typeface="Arial" charset="0"/>
              </a:rPr>
              <a:t>7.5 L</a:t>
            </a:r>
            <a:endParaRPr lang="en-US" sz="3200" baseline="-25000">
              <a:solidFill>
                <a:srgbClr val="0000CC"/>
              </a:solidFill>
              <a:latin typeface="Arial" charset="0"/>
            </a:endParaRPr>
          </a:p>
        </p:txBody>
      </p:sp>
      <p:grpSp>
        <p:nvGrpSpPr>
          <p:cNvPr id="7189" name="Group 21"/>
          <p:cNvGrpSpPr>
            <a:grpSpLocks/>
          </p:cNvGrpSpPr>
          <p:nvPr/>
        </p:nvGrpSpPr>
        <p:grpSpPr bwMode="auto">
          <a:xfrm>
            <a:off x="3709988" y="2163763"/>
            <a:ext cx="3071812" cy="1112837"/>
            <a:chOff x="856" y="1651"/>
            <a:chExt cx="1935" cy="701"/>
          </a:xfrm>
        </p:grpSpPr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856" y="1651"/>
              <a:ext cx="193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x 0.10 mol NaCl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689" y="1987"/>
              <a:ext cx="4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1 L</a:t>
              </a:r>
              <a:endParaRPr lang="en-US" sz="3200" baseline="-25000">
                <a:solidFill>
                  <a:srgbClr val="0000CC"/>
                </a:solidFill>
                <a:latin typeface="Arial" charset="0"/>
              </a:endParaRPr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1116" y="2015"/>
              <a:ext cx="162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781800" y="228600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0000CC"/>
                </a:solidFill>
                <a:latin typeface="Arial" charset="0"/>
              </a:rPr>
              <a:t>= 0.75 mol</a:t>
            </a:r>
            <a:endParaRPr lang="en-US" sz="3200" baseline="-2500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3341688" y="2286000"/>
            <a:ext cx="228600" cy="3048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5399088" y="2895600"/>
            <a:ext cx="304800" cy="228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76200" y="45720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>
                <a:solidFill>
                  <a:srgbClr val="0000CC"/>
                </a:solidFill>
                <a:latin typeface="Arial" charset="0"/>
              </a:rPr>
              <a:t>#</a:t>
            </a:r>
            <a:r>
              <a:rPr lang="en-US" sz="3200">
                <a:solidFill>
                  <a:srgbClr val="0000CC"/>
                </a:solidFill>
                <a:latin typeface="Arial" charset="0"/>
              </a:rPr>
              <a:t> g NaCl =</a:t>
            </a:r>
            <a:endParaRPr lang="en-US" sz="3200" baseline="-2500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0" y="5135563"/>
            <a:ext cx="1085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0000CC"/>
                </a:solidFill>
                <a:latin typeface="Arial" charset="0"/>
              </a:rPr>
              <a:t>7.5 L</a:t>
            </a:r>
            <a:endParaRPr lang="en-US" sz="3200" baseline="-25000">
              <a:solidFill>
                <a:srgbClr val="0000CC"/>
              </a:solidFill>
              <a:latin typeface="Arial" charset="0"/>
            </a:endParaRPr>
          </a:p>
        </p:txBody>
      </p:sp>
      <p:grpSp>
        <p:nvGrpSpPr>
          <p:cNvPr id="7192" name="Group 24"/>
          <p:cNvGrpSpPr>
            <a:grpSpLocks/>
          </p:cNvGrpSpPr>
          <p:nvPr/>
        </p:nvGrpSpPr>
        <p:grpSpPr bwMode="auto">
          <a:xfrm>
            <a:off x="990600" y="5135563"/>
            <a:ext cx="3071813" cy="1112837"/>
            <a:chOff x="856" y="1651"/>
            <a:chExt cx="1935" cy="701"/>
          </a:xfrm>
        </p:grpSpPr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856" y="1651"/>
              <a:ext cx="193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x 0.10 mol NaCl</a:t>
              </a:r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1689" y="1987"/>
              <a:ext cx="4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1 L</a:t>
              </a:r>
              <a:endParaRPr lang="en-US" sz="3200" baseline="-25000">
                <a:solidFill>
                  <a:srgbClr val="0000CC"/>
                </a:solidFill>
                <a:latin typeface="Arial" charset="0"/>
              </a:endParaRPr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1116" y="2015"/>
              <a:ext cx="162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6858000" y="52578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0000CC"/>
                </a:solidFill>
                <a:latin typeface="Arial" charset="0"/>
              </a:rPr>
              <a:t>=4</a:t>
            </a:r>
            <a:r>
              <a:rPr lang="en-US" sz="3200" u="sng">
                <a:solidFill>
                  <a:srgbClr val="0000CC"/>
                </a:solidFill>
                <a:latin typeface="Arial" charset="0"/>
              </a:rPr>
              <a:t>3</a:t>
            </a:r>
            <a:r>
              <a:rPr lang="en-US" sz="3200">
                <a:solidFill>
                  <a:srgbClr val="0000CC"/>
                </a:solidFill>
                <a:latin typeface="Arial" charset="0"/>
              </a:rPr>
              <a:t>.83 g</a:t>
            </a:r>
            <a:endParaRPr lang="en-US" sz="3200" baseline="-2500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781050" y="5257800"/>
            <a:ext cx="228600" cy="3048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H="1">
            <a:off x="2667000" y="5867400"/>
            <a:ext cx="304800" cy="228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99" name="Group 31"/>
          <p:cNvGrpSpPr>
            <a:grpSpLocks/>
          </p:cNvGrpSpPr>
          <p:nvPr/>
        </p:nvGrpSpPr>
        <p:grpSpPr bwMode="auto">
          <a:xfrm>
            <a:off x="3962400" y="5135563"/>
            <a:ext cx="2881313" cy="1112837"/>
            <a:chOff x="921" y="1651"/>
            <a:chExt cx="1815" cy="701"/>
          </a:xfrm>
        </p:grpSpPr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921" y="1651"/>
              <a:ext cx="180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x 58.44 g NaCl</a:t>
              </a: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1237" y="1987"/>
              <a:ext cx="13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1 mol NaCl</a:t>
              </a:r>
              <a:endParaRPr lang="en-US" sz="3200" baseline="-25000">
                <a:solidFill>
                  <a:srgbClr val="0000CC"/>
                </a:solidFill>
                <a:latin typeface="Arial" charset="0"/>
              </a:endParaRPr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1116" y="2015"/>
              <a:ext cx="162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03" name="Line 35"/>
          <p:cNvSpPr>
            <a:spLocks noChangeShapeType="1"/>
          </p:cNvSpPr>
          <p:nvPr/>
        </p:nvSpPr>
        <p:spPr bwMode="auto">
          <a:xfrm flipH="1">
            <a:off x="2286000" y="5334000"/>
            <a:ext cx="1676400" cy="152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H="1">
            <a:off x="4876800" y="5867400"/>
            <a:ext cx="1676400" cy="152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72" grpId="0" build="p" autoUpdateAnimBg="0"/>
      <p:bldP spid="7173" grpId="0" build="p" autoUpdateAnimBg="0"/>
      <p:bldP spid="7174" grpId="0" autoUpdateAnimBg="0"/>
      <p:bldP spid="7175" grpId="0" autoUpdateAnimBg="0"/>
      <p:bldP spid="7180" grpId="0" autoUpdateAnimBg="0"/>
      <p:bldP spid="7181" grpId="0" animBg="1"/>
      <p:bldP spid="7186" grpId="0" animBg="1"/>
      <p:bldP spid="7190" grpId="0" autoUpdateAnimBg="0"/>
      <p:bldP spid="7191" grpId="0" autoUpdateAnimBg="0"/>
      <p:bldP spid="7196" grpId="0" autoUpdateAnimBg="0"/>
      <p:bldP spid="7197" grpId="0" animBg="1"/>
      <p:bldP spid="7198" grpId="0" animBg="1"/>
      <p:bldP spid="7203" grpId="0" animBg="1"/>
      <p:bldP spid="72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762000" cy="533400"/>
          </a:xfrm>
          <a:noFill/>
          <a:ln/>
        </p:spPr>
        <p:txBody>
          <a:bodyPr/>
          <a:lstStyle/>
          <a:p>
            <a:pPr marL="533400" indent="-533400">
              <a:spcBef>
                <a:spcPct val="10000"/>
              </a:spcBef>
              <a:buNone/>
            </a:pPr>
            <a:r>
              <a:rPr lang="en-US" dirty="0" smtClean="0">
                <a:solidFill>
                  <a:srgbClr val="42123D"/>
                </a:solidFill>
                <a:latin typeface="Arial" charset="0"/>
              </a:rPr>
              <a:t>2.</a:t>
            </a:r>
            <a:endParaRPr lang="en-US" dirty="0">
              <a:solidFill>
                <a:srgbClr val="42123D"/>
              </a:solidFill>
              <a:latin typeface="Arial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5800" y="7620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#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 g </a:t>
            </a:r>
            <a:r>
              <a:rPr lang="en-US" sz="3200" dirty="0" err="1">
                <a:solidFill>
                  <a:srgbClr val="0000CC"/>
                </a:solidFill>
                <a:latin typeface="Arial" charset="0"/>
              </a:rPr>
              <a:t>NaOH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dirty="0" smtClean="0">
                <a:solidFill>
                  <a:srgbClr val="0000CC"/>
                </a:solidFill>
                <a:latin typeface="Arial" charset="0"/>
              </a:rPr>
              <a:t>for 3.0 L of 0.125 M solution </a:t>
            </a:r>
            <a:endParaRPr lang="en-US" sz="3200" baseline="-250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1325563"/>
            <a:ext cx="160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0000CC"/>
                </a:solidFill>
                <a:latin typeface="Arial" charset="0"/>
              </a:rPr>
              <a:t>3.00 L</a:t>
            </a:r>
            <a:endParaRPr lang="en-US" sz="3200" baseline="-25000">
              <a:solidFill>
                <a:srgbClr val="0000CC"/>
              </a:solidFill>
              <a:latin typeface="Arial" charset="0"/>
            </a:endParaRP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201738" y="1325563"/>
            <a:ext cx="3522662" cy="1112837"/>
            <a:chOff x="714" y="1651"/>
            <a:chExt cx="2219" cy="701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714" y="1651"/>
              <a:ext cx="22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x 0.125 mol NaOH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689" y="1987"/>
              <a:ext cx="4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1 L</a:t>
              </a:r>
              <a:endParaRPr lang="en-US" sz="3200" baseline="-25000">
                <a:solidFill>
                  <a:srgbClr val="0000CC"/>
                </a:solidFill>
                <a:latin typeface="Arial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116" y="2015"/>
              <a:ext cx="162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543800" y="137160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0000CC"/>
                </a:solidFill>
                <a:latin typeface="Arial" charset="0"/>
              </a:rPr>
              <a:t>=15.0 g</a:t>
            </a:r>
            <a:endParaRPr lang="en-US" sz="3200" baseline="-2500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990600" y="1447800"/>
            <a:ext cx="228600" cy="3048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3124200" y="2057400"/>
            <a:ext cx="304800" cy="228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4" name="Group 12"/>
          <p:cNvGrpSpPr>
            <a:grpSpLocks/>
          </p:cNvGrpSpPr>
          <p:nvPr/>
        </p:nvGrpSpPr>
        <p:grpSpPr bwMode="auto">
          <a:xfrm>
            <a:off x="4537075" y="1325563"/>
            <a:ext cx="3094038" cy="1112837"/>
            <a:chOff x="851" y="1651"/>
            <a:chExt cx="1949" cy="701"/>
          </a:xfrm>
        </p:grpSpPr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851" y="1651"/>
              <a:ext cx="194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x 40.00 g NaOH</a:t>
              </a: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1167" y="1987"/>
              <a:ext cx="152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1 mol NaOH</a:t>
              </a:r>
              <a:endParaRPr lang="en-US" sz="3200" baseline="-25000">
                <a:solidFill>
                  <a:srgbClr val="0000CC"/>
                </a:solidFill>
                <a:latin typeface="Arial" charset="0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1116" y="2015"/>
              <a:ext cx="162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2743200" y="1524000"/>
            <a:ext cx="1828800" cy="152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5562600" y="2133600"/>
            <a:ext cx="1676400" cy="152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3078162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10000"/>
              </a:spcBef>
            </a:pPr>
            <a:r>
              <a:rPr lang="en-US" sz="3200" dirty="0" smtClean="0">
                <a:solidFill>
                  <a:srgbClr val="42123D"/>
                </a:solidFill>
                <a:latin typeface="Arial" charset="0"/>
              </a:rPr>
              <a:t>3.</a:t>
            </a:r>
            <a:endParaRPr lang="en-US" sz="3200" dirty="0">
              <a:solidFill>
                <a:srgbClr val="42123D"/>
              </a:solidFill>
              <a:latin typeface="Arial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09600" y="3078162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#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 g </a:t>
            </a:r>
            <a:r>
              <a:rPr lang="en-US" sz="3200" dirty="0" err="1">
                <a:solidFill>
                  <a:srgbClr val="0000CC"/>
                </a:solidFill>
                <a:latin typeface="Arial" charset="0"/>
              </a:rPr>
              <a:t>NaCl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dirty="0" smtClean="0">
                <a:solidFill>
                  <a:srgbClr val="0000CC"/>
                </a:solidFill>
                <a:latin typeface="Arial" charset="0"/>
              </a:rPr>
              <a:t>for 5.0 L of 0.56M solution</a:t>
            </a:r>
            <a:endParaRPr lang="en-US" sz="3200" baseline="-250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57150" y="3687762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00CC"/>
                </a:solidFill>
                <a:latin typeface="Arial" charset="0"/>
              </a:rPr>
              <a:t>5.0 L</a:t>
            </a:r>
            <a:endParaRPr lang="en-US" sz="3200" baseline="-25000" dirty="0">
              <a:solidFill>
                <a:srgbClr val="0000CC"/>
              </a:solidFill>
              <a:latin typeface="Arial" charset="0"/>
            </a:endParaRPr>
          </a:p>
        </p:txBody>
      </p:sp>
      <p:grpSp>
        <p:nvGrpSpPr>
          <p:cNvPr id="23573" name="Group 21"/>
          <p:cNvGrpSpPr>
            <a:grpSpLocks/>
          </p:cNvGrpSpPr>
          <p:nvPr/>
        </p:nvGrpSpPr>
        <p:grpSpPr bwMode="auto">
          <a:xfrm>
            <a:off x="1200150" y="3687762"/>
            <a:ext cx="3071813" cy="1112838"/>
            <a:chOff x="857" y="1651"/>
            <a:chExt cx="1935" cy="701"/>
          </a:xfrm>
        </p:grpSpPr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857" y="1651"/>
              <a:ext cx="193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x 0.56 mol NaCl</a:t>
              </a:r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1689" y="1987"/>
              <a:ext cx="4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1 L</a:t>
              </a:r>
              <a:endParaRPr lang="en-US" sz="3200" baseline="-25000">
                <a:solidFill>
                  <a:srgbClr val="0000CC"/>
                </a:solidFill>
                <a:latin typeface="Arial" charset="0"/>
              </a:endParaRP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1116" y="2015"/>
              <a:ext cx="162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7315200" y="373380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0000CC"/>
                </a:solidFill>
                <a:latin typeface="Arial" charset="0"/>
              </a:rPr>
              <a:t>= 1</a:t>
            </a:r>
            <a:r>
              <a:rPr lang="en-US" sz="3200" u="sng">
                <a:solidFill>
                  <a:srgbClr val="0000CC"/>
                </a:solidFill>
                <a:latin typeface="Arial" charset="0"/>
              </a:rPr>
              <a:t>6</a:t>
            </a:r>
            <a:r>
              <a:rPr lang="en-US" sz="3200">
                <a:solidFill>
                  <a:srgbClr val="0000CC"/>
                </a:solidFill>
                <a:latin typeface="Arial" charset="0"/>
              </a:rPr>
              <a:t>4 g</a:t>
            </a:r>
            <a:endParaRPr lang="en-US" sz="3200" baseline="-2500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>
            <a:off x="895350" y="3810000"/>
            <a:ext cx="228600" cy="3048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2895600" y="4419600"/>
            <a:ext cx="304800" cy="228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4343400" y="3687762"/>
            <a:ext cx="2878138" cy="1112838"/>
            <a:chOff x="923" y="1651"/>
            <a:chExt cx="1813" cy="701"/>
          </a:xfrm>
        </p:grpSpPr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923" y="1651"/>
              <a:ext cx="180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x 58.44 g NaCl</a:t>
              </a: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1239" y="1987"/>
              <a:ext cx="13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3200">
                  <a:solidFill>
                    <a:srgbClr val="0000CC"/>
                  </a:solidFill>
                  <a:latin typeface="Arial" charset="0"/>
                </a:rPr>
                <a:t>1 mol NaCl</a:t>
              </a:r>
              <a:endParaRPr lang="en-US" sz="3200" baseline="-25000">
                <a:solidFill>
                  <a:srgbClr val="0000CC"/>
                </a:solidFill>
                <a:latin typeface="Arial" charset="0"/>
              </a:endParaRPr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1116" y="2015"/>
              <a:ext cx="162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84" name="Line 32"/>
          <p:cNvSpPr>
            <a:spLocks noChangeShapeType="1"/>
          </p:cNvSpPr>
          <p:nvPr/>
        </p:nvSpPr>
        <p:spPr bwMode="auto">
          <a:xfrm flipH="1">
            <a:off x="2514600" y="3886200"/>
            <a:ext cx="1676400" cy="152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 flipH="1">
            <a:off x="5254625" y="4495800"/>
            <a:ext cx="1676400" cy="152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  <p:bldP spid="23555" grpId="0" autoUpdateAnimBg="0"/>
      <p:bldP spid="23556" grpId="0" autoUpdateAnimBg="0"/>
      <p:bldP spid="23561" grpId="0" autoUpdateAnimBg="0"/>
      <p:bldP spid="23562" grpId="0" animBg="1"/>
      <p:bldP spid="23563" grpId="0" animBg="1"/>
      <p:bldP spid="23568" grpId="0" animBg="1"/>
      <p:bldP spid="23569" grpId="0" animBg="1"/>
      <p:bldP spid="23570" grpId="0" build="p" autoUpdateAnimBg="0"/>
      <p:bldP spid="23571" grpId="0" autoUpdateAnimBg="0"/>
      <p:bldP spid="23572" grpId="0" autoUpdateAnimBg="0"/>
      <p:bldP spid="23577" grpId="0" autoUpdateAnimBg="0"/>
      <p:bldP spid="23578" grpId="0" animBg="1"/>
      <p:bldP spid="23579" grpId="0" animBg="1"/>
      <p:bldP spid="23584" grpId="0" animBg="1"/>
      <p:bldP spid="235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533400"/>
          </a:xfrm>
        </p:spPr>
        <p:txBody>
          <a:bodyPr/>
          <a:lstStyle/>
          <a:p>
            <a:r>
              <a:rPr lang="en-US" sz="4000" u="sng">
                <a:solidFill>
                  <a:srgbClr val="32003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More Practice Questions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839200" cy="6096000"/>
          </a:xfrm>
          <a:noFill/>
          <a:ln/>
        </p:spPr>
        <p:txBody>
          <a:bodyPr/>
          <a:lstStyle/>
          <a:p>
            <a:pPr marL="454025" indent="-454025"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How many grams of nitric acid are present in 1.0 L of a 1.0 M HNO</a:t>
            </a:r>
            <a:r>
              <a:rPr lang="en-US" sz="2800" baseline="-25000" dirty="0">
                <a:solidFill>
                  <a:srgbClr val="42123D"/>
                </a:solidFill>
                <a:latin typeface="Arial" charset="0"/>
              </a:rPr>
              <a:t>3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 solution?</a:t>
            </a:r>
          </a:p>
          <a:p>
            <a:pPr marL="454025" indent="-454025">
              <a:spcBef>
                <a:spcPct val="10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2.	Calculate the number of grams needed to produce 1.00 L of these solutions:  a) 1.00 M KNO</a:t>
            </a:r>
            <a:r>
              <a:rPr lang="en-US" sz="2800" baseline="-25000" dirty="0">
                <a:solidFill>
                  <a:srgbClr val="42123D"/>
                </a:solidFill>
                <a:latin typeface="Arial" charset="0"/>
              </a:rPr>
              <a:t>3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            </a:t>
            </a:r>
          </a:p>
          <a:p>
            <a:pPr marL="454025" indent="-454025">
              <a:spcBef>
                <a:spcPct val="10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	b) 1.85 M H</a:t>
            </a:r>
            <a:r>
              <a:rPr lang="en-US" sz="2800" baseline="-25000" dirty="0">
                <a:solidFill>
                  <a:srgbClr val="42123D"/>
                </a:solidFill>
                <a:latin typeface="Arial" charset="0"/>
              </a:rPr>
              <a:t>2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SO</a:t>
            </a:r>
            <a:r>
              <a:rPr lang="en-US" sz="2800" baseline="-25000" dirty="0">
                <a:solidFill>
                  <a:srgbClr val="42123D"/>
                </a:solidFill>
                <a:latin typeface="Arial" charset="0"/>
              </a:rPr>
              <a:t>4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      	c) 0.67 M KClO</a:t>
            </a:r>
            <a:r>
              <a:rPr lang="en-US" sz="2800" baseline="-25000" dirty="0">
                <a:solidFill>
                  <a:srgbClr val="42123D"/>
                </a:solidFill>
                <a:latin typeface="Arial" charset="0"/>
              </a:rPr>
              <a:t>3</a:t>
            </a:r>
          </a:p>
          <a:p>
            <a:pPr marL="454025" indent="-454025">
              <a:spcBef>
                <a:spcPct val="10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3.	Calculate the # of grams needed to produce each:</a:t>
            </a:r>
          </a:p>
          <a:p>
            <a:pPr marL="454025" indent="-454025">
              <a:spcBef>
                <a:spcPct val="10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	a) 0.20 L of 1.5 M </a:t>
            </a:r>
            <a:r>
              <a:rPr lang="en-US" sz="2800" dirty="0" err="1">
                <a:solidFill>
                  <a:srgbClr val="42123D"/>
                </a:solidFill>
                <a:latin typeface="Arial" charset="0"/>
              </a:rPr>
              <a:t>KCl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  b) 0.160 L of 0.300 M </a:t>
            </a:r>
            <a:r>
              <a:rPr lang="en-US" sz="2800" dirty="0" err="1">
                <a:solidFill>
                  <a:srgbClr val="42123D"/>
                </a:solidFill>
                <a:latin typeface="Arial" charset="0"/>
              </a:rPr>
              <a:t>HCl</a:t>
            </a:r>
            <a:endParaRPr lang="en-US" sz="2800" dirty="0">
              <a:solidFill>
                <a:srgbClr val="42123D"/>
              </a:solidFill>
              <a:latin typeface="Arial" charset="0"/>
            </a:endParaRPr>
          </a:p>
          <a:p>
            <a:pPr marL="454025" indent="-454025">
              <a:spcBef>
                <a:spcPct val="10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	c) 0.20 L of 0.09 mol/L AgNO</a:t>
            </a:r>
            <a:r>
              <a:rPr lang="en-US" sz="2800" baseline="-25000" dirty="0">
                <a:solidFill>
                  <a:srgbClr val="42123D"/>
                </a:solidFill>
                <a:latin typeface="Arial" charset="0"/>
              </a:rPr>
              <a:t>3</a:t>
            </a:r>
            <a:endParaRPr lang="en-US" sz="2800" dirty="0">
              <a:solidFill>
                <a:srgbClr val="42123D"/>
              </a:solidFill>
              <a:latin typeface="Arial" charset="0"/>
            </a:endParaRPr>
          </a:p>
          <a:p>
            <a:pPr marL="454025" indent="-454025">
              <a:spcBef>
                <a:spcPct val="10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	d) 250 </a:t>
            </a:r>
            <a:r>
              <a:rPr lang="en-US" sz="2800" dirty="0" err="1">
                <a:solidFill>
                  <a:srgbClr val="42123D"/>
                </a:solidFill>
                <a:latin typeface="Arial" charset="0"/>
              </a:rPr>
              <a:t>mL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 of 3.1 mol/L BaCl</a:t>
            </a:r>
            <a:r>
              <a:rPr lang="en-US" sz="2800" baseline="-25000" dirty="0">
                <a:solidFill>
                  <a:srgbClr val="42123D"/>
                </a:solidFill>
                <a:latin typeface="Arial" charset="0"/>
              </a:rPr>
              <a:t>2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 </a:t>
            </a:r>
          </a:p>
          <a:p>
            <a:pPr marL="454025" indent="-454025">
              <a:spcBef>
                <a:spcPct val="10000"/>
              </a:spcBef>
              <a:buFontTx/>
              <a:buNone/>
            </a:pPr>
            <a:r>
              <a:rPr lang="en-US" sz="2800" dirty="0">
                <a:solidFill>
                  <a:srgbClr val="42123D"/>
                </a:solidFill>
                <a:latin typeface="Arial" charset="0"/>
              </a:rPr>
              <a:t>4.	Give the </a:t>
            </a:r>
            <a:r>
              <a:rPr lang="en-US" sz="2800" dirty="0" err="1">
                <a:solidFill>
                  <a:srgbClr val="42123D"/>
                </a:solidFill>
                <a:latin typeface="Arial" charset="0"/>
              </a:rPr>
              <a:t>molarity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 of a solution containing 10 g of each solute in 2.5 L of solution: a)H</a:t>
            </a:r>
            <a:r>
              <a:rPr lang="en-US" sz="2800" baseline="-25000" dirty="0">
                <a:solidFill>
                  <a:srgbClr val="42123D"/>
                </a:solidFill>
                <a:latin typeface="Arial" charset="0"/>
              </a:rPr>
              <a:t>2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SO</a:t>
            </a:r>
            <a:r>
              <a:rPr lang="en-US" sz="2800" baseline="-25000" dirty="0">
                <a:solidFill>
                  <a:srgbClr val="42123D"/>
                </a:solidFill>
                <a:latin typeface="Arial" charset="0"/>
              </a:rPr>
              <a:t>4</a:t>
            </a:r>
            <a:r>
              <a:rPr lang="en-US" sz="2800" dirty="0">
                <a:solidFill>
                  <a:srgbClr val="42123D"/>
                </a:solidFill>
                <a:latin typeface="Arial" charset="0"/>
              </a:rPr>
              <a:t> b)Ca(OH)</a:t>
            </a:r>
            <a:r>
              <a:rPr lang="en-US" sz="2800" baseline="-25000" dirty="0">
                <a:solidFill>
                  <a:srgbClr val="42123D"/>
                </a:solidFill>
                <a:latin typeface="Arial" charset="0"/>
              </a:rPr>
              <a:t>2</a:t>
            </a:r>
            <a:endParaRPr lang="en-US" sz="2800" dirty="0">
              <a:solidFill>
                <a:srgbClr val="42123D"/>
              </a:solidFill>
              <a:latin typeface="Arial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73638" y="1020763"/>
            <a:ext cx="893762" cy="515937"/>
          </a:xfrm>
          <a:prstGeom prst="rect">
            <a:avLst/>
          </a:prstGeom>
          <a:solidFill>
            <a:srgbClr val="E8E8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76" tIns="9144" rIns="36576" bIns="9144">
            <a:spAutoFit/>
          </a:bodyPr>
          <a:lstStyle/>
          <a:p>
            <a:pPr eaLnBrk="0" hangingPunct="0"/>
            <a:r>
              <a:rPr lang="en-US" sz="3200" b="1">
                <a:solidFill>
                  <a:srgbClr val="0000FF"/>
                </a:solidFill>
                <a:latin typeface="Arial" charset="0"/>
              </a:rPr>
              <a:t>63 g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543800" y="1922463"/>
            <a:ext cx="1119188" cy="515937"/>
          </a:xfrm>
          <a:prstGeom prst="rect">
            <a:avLst/>
          </a:prstGeom>
          <a:solidFill>
            <a:srgbClr val="E8E8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76" tIns="9144" rIns="36576" bIns="9144">
            <a:spAutoFit/>
          </a:bodyPr>
          <a:lstStyle/>
          <a:p>
            <a:pPr eaLnBrk="0" hangingPunct="0"/>
            <a:r>
              <a:rPr lang="en-US" sz="3200" b="1">
                <a:solidFill>
                  <a:srgbClr val="0000FF"/>
                </a:solidFill>
                <a:latin typeface="Arial" charset="0"/>
              </a:rPr>
              <a:t>101 g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505200" y="2379663"/>
            <a:ext cx="1119188" cy="515937"/>
          </a:xfrm>
          <a:prstGeom prst="rect">
            <a:avLst/>
          </a:prstGeom>
          <a:solidFill>
            <a:srgbClr val="E8E8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76" tIns="9144" rIns="36576" bIns="9144">
            <a:spAutoFit/>
          </a:bodyPr>
          <a:lstStyle/>
          <a:p>
            <a:pPr eaLnBrk="0" hangingPunct="0"/>
            <a:r>
              <a:rPr lang="en-US" sz="3200" b="1">
                <a:solidFill>
                  <a:srgbClr val="0000FF"/>
                </a:solidFill>
                <a:latin typeface="Arial" charset="0"/>
              </a:rPr>
              <a:t>181 g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534275" y="2436813"/>
            <a:ext cx="893763" cy="515937"/>
          </a:xfrm>
          <a:prstGeom prst="rect">
            <a:avLst/>
          </a:prstGeom>
          <a:solidFill>
            <a:srgbClr val="E8E8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76" tIns="9144" rIns="36576" bIns="9144">
            <a:spAutoFit/>
          </a:bodyPr>
          <a:lstStyle/>
          <a:p>
            <a:pPr eaLnBrk="0" hangingPunct="0"/>
            <a:r>
              <a:rPr lang="en-US" sz="3200" b="1">
                <a:solidFill>
                  <a:srgbClr val="0000FF"/>
                </a:solidFill>
                <a:latin typeface="Arial" charset="0"/>
              </a:rPr>
              <a:t>82 g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486400" y="3773488"/>
            <a:ext cx="1752600" cy="515937"/>
          </a:xfrm>
          <a:prstGeom prst="rect">
            <a:avLst/>
          </a:prstGeom>
          <a:solidFill>
            <a:srgbClr val="E8E8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576" tIns="9144" rIns="36576" bIns="9144">
            <a:spAutoFit/>
          </a:bodyPr>
          <a:lstStyle/>
          <a:p>
            <a:pPr algn="ctr" eaLnBrk="0" hangingPunct="0"/>
            <a:r>
              <a:rPr lang="en-US" sz="3200" b="1">
                <a:solidFill>
                  <a:srgbClr val="0000FF"/>
                </a:solidFill>
                <a:latin typeface="Arial" charset="0"/>
              </a:rPr>
              <a:t>a) 22 g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239000" y="3773488"/>
            <a:ext cx="1752600" cy="515937"/>
          </a:xfrm>
          <a:prstGeom prst="rect">
            <a:avLst/>
          </a:prstGeom>
          <a:solidFill>
            <a:srgbClr val="E8E8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576" tIns="9144" rIns="36576" bIns="9144">
            <a:spAutoFit/>
          </a:bodyPr>
          <a:lstStyle/>
          <a:p>
            <a:pPr algn="ctr" eaLnBrk="0" hangingPunct="0"/>
            <a:r>
              <a:rPr lang="en-US" sz="3200" b="1">
                <a:solidFill>
                  <a:srgbClr val="0000FF"/>
                </a:solidFill>
                <a:latin typeface="Arial" charset="0"/>
              </a:rPr>
              <a:t>b) 1.75 g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486400" y="4284663"/>
            <a:ext cx="1752600" cy="515937"/>
          </a:xfrm>
          <a:prstGeom prst="rect">
            <a:avLst/>
          </a:prstGeom>
          <a:solidFill>
            <a:srgbClr val="E8E8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576" tIns="9144" rIns="36576" bIns="9144">
            <a:spAutoFit/>
          </a:bodyPr>
          <a:lstStyle/>
          <a:p>
            <a:pPr algn="ctr" eaLnBrk="0" hangingPunct="0"/>
            <a:r>
              <a:rPr lang="en-US" sz="3200" b="1">
                <a:solidFill>
                  <a:srgbClr val="0000FF"/>
                </a:solidFill>
                <a:latin typeface="Arial" charset="0"/>
              </a:rPr>
              <a:t>c) 3 g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239000" y="4284663"/>
            <a:ext cx="1752600" cy="485775"/>
          </a:xfrm>
          <a:prstGeom prst="rect">
            <a:avLst/>
          </a:prstGeom>
          <a:solidFill>
            <a:srgbClr val="E8E8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576" tIns="9144" rIns="36576" bIns="9144">
            <a:spAutoFit/>
          </a:bodyPr>
          <a:lstStyle/>
          <a:p>
            <a:pPr algn="ctr" eaLnBrk="0" hangingPunct="0"/>
            <a:r>
              <a:rPr lang="en-US" sz="3000" b="1">
                <a:solidFill>
                  <a:srgbClr val="0000FF"/>
                </a:solidFill>
                <a:latin typeface="Arial" charset="0"/>
              </a:rPr>
              <a:t>d)</a:t>
            </a:r>
            <a:r>
              <a:rPr lang="en-US" sz="1400" b="1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3000" b="1">
                <a:solidFill>
                  <a:srgbClr val="0000FF"/>
                </a:solidFill>
                <a:latin typeface="Arial" charset="0"/>
              </a:rPr>
              <a:t>0.16</a:t>
            </a:r>
            <a:r>
              <a:rPr lang="en-US" sz="1400" b="1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3000" b="1">
                <a:solidFill>
                  <a:srgbClr val="0000FF"/>
                </a:solidFill>
                <a:latin typeface="Arial" charset="0"/>
              </a:rPr>
              <a:t>kg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990600" y="5791200"/>
            <a:ext cx="2971800" cy="510909"/>
          </a:xfrm>
          <a:prstGeom prst="rect">
            <a:avLst/>
          </a:prstGeom>
          <a:solidFill>
            <a:srgbClr val="E8E8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576" tIns="9144" rIns="36576" bIns="9144"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rgbClr val="0000FF"/>
                </a:solidFill>
                <a:latin typeface="Arial" charset="0"/>
              </a:rPr>
              <a:t>a) 0.041 mol/L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343400" y="5791200"/>
            <a:ext cx="2819400" cy="515937"/>
          </a:xfrm>
          <a:prstGeom prst="rect">
            <a:avLst/>
          </a:prstGeom>
          <a:solidFill>
            <a:srgbClr val="E8E8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576" tIns="9144" rIns="36576" bIns="9144"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rgbClr val="0000FF"/>
                </a:solidFill>
                <a:latin typeface="Arial" charset="0"/>
              </a:rPr>
              <a:t>b) 0.054 mol/L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772400" y="63500"/>
            <a:ext cx="1295400" cy="317500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/>
              <a:t>For more lessons, visit </a:t>
            </a:r>
            <a:r>
              <a:rPr lang="en-US" sz="1000">
                <a:hlinkClick r:id="rId3"/>
              </a:rPr>
              <a:t>www.chalkbored.com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9" grpId="0" animBg="1" autoUpdateAnimBg="0"/>
      <p:bldP spid="11270" grpId="0" animBg="1" autoUpdateAnimBg="0"/>
      <p:bldP spid="11271" grpId="0" animBg="1" autoUpdateAnimBg="0"/>
      <p:bldP spid="11272" grpId="0" animBg="1" autoUpdateAnimBg="0"/>
      <p:bldP spid="11273" grpId="0" animBg="1" autoUpdateAnimBg="0"/>
      <p:bldP spid="11274" grpId="0" animBg="1" autoUpdateAnimBg="0"/>
      <p:bldP spid="11275" grpId="0" animBg="1" autoUpdateAnimBg="0"/>
      <p:bldP spid="11276" grpId="0" animBg="1" autoUpdateAnimBg="0"/>
      <p:bldP spid="11277" grpId="0" animBg="1" autoUpdateAnimBg="0"/>
      <p:bldP spid="11278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267</Words>
  <Application>Microsoft Office PowerPoint</Application>
  <PresentationFormat>On-screen Show (4:3)</PresentationFormat>
  <Paragraphs>69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What are molar solutions?</vt:lpstr>
      <vt:lpstr>Calculations with molar solutions</vt:lpstr>
      <vt:lpstr>Slide 3</vt:lpstr>
      <vt:lpstr>More Practice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- Making Molar Solutions - Procedure, Questions</dc:title>
  <dc:subject>Chemistry Resources for High School Teachers and Students - PowerPoint Lessons, Notes, Labs, Worksheets, Handouts, Practice Problems, and Solutions.</dc:subject>
  <dc:creator>Jeremy Schneider</dc:creator>
  <dc:description>Copyright 2007 - All Rights Reserved -_x000d_
visit www.chalkbored.com for details</dc:description>
  <cp:lastModifiedBy> </cp:lastModifiedBy>
  <cp:revision>26</cp:revision>
  <dcterms:created xsi:type="dcterms:W3CDTF">2001-11-05T04:01:38Z</dcterms:created>
  <dcterms:modified xsi:type="dcterms:W3CDTF">2010-03-27T21:19:02Z</dcterms:modified>
</cp:coreProperties>
</file>