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5C"/>
    <a:srgbClr val="E5666E"/>
    <a:srgbClr val="FF4949"/>
    <a:srgbClr val="F45653"/>
    <a:srgbClr val="F8B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3215" y="759460"/>
            <a:ext cx="11475720" cy="3405505"/>
          </a:xfrm>
          <a:prstGeom prst="rect">
            <a:avLst/>
          </a:prstGeom>
          <a:solidFill>
            <a:schemeClr val="bg1"/>
          </a:solidFill>
          <a:ln w="28575">
            <a:solidFill>
              <a:srgbClr val="F4565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Collate 13"/>
          <p:cNvSpPr/>
          <p:nvPr/>
        </p:nvSpPr>
        <p:spPr>
          <a:xfrm>
            <a:off x="323215" y="758825"/>
            <a:ext cx="11475720" cy="3406140"/>
          </a:xfrm>
          <a:prstGeom prst="flowChartCollat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71220" y="174625"/>
            <a:ext cx="1545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2400" b="1">
                <a:solidFill>
                  <a:srgbClr val="FF4B5C"/>
                </a:solidFill>
                <a:latin typeface="Dubai Medium" panose="020B0603030403030204" charset="0"/>
                <a:cs typeface="Dubai Medium" panose="020B0603030403030204" charset="0"/>
              </a:rPr>
              <a:t>Red Tide</a:t>
            </a:r>
            <a:endParaRPr lang="en-PH" altLang="en-US" sz="2400" b="1">
              <a:solidFill>
                <a:srgbClr val="FF4B5C"/>
              </a:solidFill>
              <a:latin typeface="Dubai Medium" panose="020B0603030403030204" charset="0"/>
              <a:cs typeface="Dubai Medium" panose="020B060303040303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6175" y="168275"/>
            <a:ext cx="2360295" cy="334010"/>
          </a:xfrm>
          <a:prstGeom prst="rect">
            <a:avLst/>
          </a:prstGeom>
          <a:ln>
            <a:solidFill>
              <a:srgbClr val="FF494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n>
                <a:solidFill>
                  <a:srgbClr val="FF4949"/>
                </a:solidFill>
              </a:ln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26175" y="134620"/>
            <a:ext cx="803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>
                <a:solidFill>
                  <a:srgbClr val="FF4949"/>
                </a:solidFill>
              </a:rPr>
              <a:t>Search</a:t>
            </a:r>
            <a:endParaRPr lang="en-PH" altLang="en-US">
              <a:solidFill>
                <a:srgbClr val="FF4949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074150" y="151130"/>
            <a:ext cx="79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>
                <a:solidFill>
                  <a:srgbClr val="FF4949"/>
                </a:solidFill>
              </a:rPr>
              <a:t>Sign In</a:t>
            </a:r>
            <a:endParaRPr lang="en-PH" altLang="en-US">
              <a:solidFill>
                <a:srgbClr val="FF4949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12705" y="170180"/>
            <a:ext cx="1586230" cy="354330"/>
          </a:xfrm>
          <a:prstGeom prst="roundRect">
            <a:avLst/>
          </a:prstGeom>
          <a:solidFill>
            <a:srgbClr val="F8B7AC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555605" y="156210"/>
            <a:ext cx="901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 b="1">
                <a:solidFill>
                  <a:srgbClr val="FF4949"/>
                </a:solidFill>
              </a:rPr>
              <a:t>Sign Up</a:t>
            </a:r>
            <a:endParaRPr lang="en-PH" altLang="en-US" b="1">
              <a:solidFill>
                <a:srgbClr val="FF4949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7340" y="3434080"/>
            <a:ext cx="1347470" cy="427355"/>
          </a:xfrm>
          <a:prstGeom prst="roundRect">
            <a:avLst/>
          </a:prstGeom>
          <a:solidFill>
            <a:srgbClr val="F8B7AC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408295" y="3434080"/>
            <a:ext cx="1348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b="1">
                <a:solidFill>
                  <a:srgbClr val="FF4949"/>
                </a:solidFill>
              </a:rPr>
              <a:t>Get </a:t>
            </a:r>
            <a:r>
              <a:rPr lang="en-PH" altLang="en-US" sz="2000" b="1">
                <a:solidFill>
                  <a:srgbClr val="FF4949"/>
                </a:solidFill>
              </a:rPr>
              <a:t>Started</a:t>
            </a:r>
            <a:endParaRPr lang="en-PH" altLang="en-US" b="1">
              <a:solidFill>
                <a:srgbClr val="FF49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684395" y="149860"/>
            <a:ext cx="1028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 sz="1600">
                <a:solidFill>
                  <a:srgbClr val="FF4949"/>
                </a:solidFill>
              </a:rPr>
              <a:t>Your Cycle</a:t>
            </a:r>
            <a:endParaRPr lang="en-PH" altLang="en-US" sz="1600">
              <a:solidFill>
                <a:srgbClr val="FF4949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28335" y="318135"/>
            <a:ext cx="12700" cy="3937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23215" y="4243705"/>
            <a:ext cx="2096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000" b="1">
                <a:solidFill>
                  <a:srgbClr val="FF4949"/>
                </a:solidFill>
                <a:latin typeface="Berlin Sans FB Demi" panose="020E0802020502020306" charset="0"/>
                <a:cs typeface="Berlin Sans FB Demi" panose="020E0802020502020306" charset="0"/>
              </a:rPr>
              <a:t>Key Features</a:t>
            </a:r>
            <a:endParaRPr lang="en-PH" altLang="en-US" sz="2000" b="1">
              <a:solidFill>
                <a:srgbClr val="FF4949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760980" y="2486025"/>
            <a:ext cx="667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2800" b="1">
                <a:solidFill>
                  <a:srgbClr val="FF4949"/>
                </a:solidFill>
                <a:latin typeface="Arial Rounded MT Bold" panose="020F0704030504030204" charset="0"/>
                <a:cs typeface="Arial Rounded MT Bold" panose="020F0704030504030204" charset="0"/>
              </a:rPr>
              <a:t>#1 web product for women's health</a:t>
            </a:r>
            <a:endParaRPr lang="en-PH" altLang="en-US" sz="2800" b="1">
              <a:solidFill>
                <a:srgbClr val="FF4949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959225" y="3007995"/>
            <a:ext cx="39979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 sz="1600">
                <a:solidFill>
                  <a:srgbClr val="FF4949"/>
                </a:solidFill>
              </a:rPr>
              <a:t>Chosen by over 100 million women worldwide</a:t>
            </a:r>
            <a:endParaRPr lang="en-PH" altLang="en-US" sz="1600">
              <a:solidFill>
                <a:srgbClr val="FF494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215" y="5302885"/>
            <a:ext cx="2668905" cy="1348105"/>
          </a:xfrm>
          <a:prstGeom prst="rect">
            <a:avLst/>
          </a:prstGeom>
          <a:solidFill>
            <a:schemeClr val="bg1"/>
          </a:solidFill>
          <a:ln w="28575">
            <a:solidFill>
              <a:srgbClr val="F4565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lowchart: Collate 22"/>
          <p:cNvSpPr/>
          <p:nvPr/>
        </p:nvSpPr>
        <p:spPr>
          <a:xfrm>
            <a:off x="323215" y="5302250"/>
            <a:ext cx="2668905" cy="1348105"/>
          </a:xfrm>
          <a:prstGeom prst="flowChartCollat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4695" y="5303520"/>
            <a:ext cx="2668905" cy="1348105"/>
          </a:xfrm>
          <a:prstGeom prst="rect">
            <a:avLst/>
          </a:prstGeom>
          <a:solidFill>
            <a:schemeClr val="bg1"/>
          </a:solidFill>
          <a:ln w="28575">
            <a:solidFill>
              <a:srgbClr val="F4565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Flowchart: Collate 30"/>
          <p:cNvSpPr/>
          <p:nvPr/>
        </p:nvSpPr>
        <p:spPr>
          <a:xfrm>
            <a:off x="3274695" y="5302885"/>
            <a:ext cx="2668905" cy="1348105"/>
          </a:xfrm>
          <a:prstGeom prst="flowChartCollat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26175" y="5302885"/>
            <a:ext cx="2668905" cy="1348105"/>
          </a:xfrm>
          <a:prstGeom prst="rect">
            <a:avLst/>
          </a:prstGeom>
          <a:solidFill>
            <a:schemeClr val="bg1"/>
          </a:solidFill>
          <a:ln w="28575">
            <a:solidFill>
              <a:srgbClr val="F4565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Flowchart: Collate 32"/>
          <p:cNvSpPr/>
          <p:nvPr/>
        </p:nvSpPr>
        <p:spPr>
          <a:xfrm>
            <a:off x="6226175" y="5302250"/>
            <a:ext cx="2668905" cy="1348105"/>
          </a:xfrm>
          <a:prstGeom prst="flowChartCollat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30030" y="5302885"/>
            <a:ext cx="2668905" cy="1348105"/>
          </a:xfrm>
          <a:prstGeom prst="rect">
            <a:avLst/>
          </a:prstGeom>
          <a:solidFill>
            <a:schemeClr val="bg1"/>
          </a:solidFill>
          <a:ln w="28575">
            <a:solidFill>
              <a:srgbClr val="F4565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Flowchart: Collate 34"/>
          <p:cNvSpPr/>
          <p:nvPr/>
        </p:nvSpPr>
        <p:spPr>
          <a:xfrm>
            <a:off x="9130030" y="5302250"/>
            <a:ext cx="2668905" cy="1348105"/>
          </a:xfrm>
          <a:prstGeom prst="flowChartCollat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859790" y="4846320"/>
            <a:ext cx="1501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>
                <a:solidFill>
                  <a:srgbClr val="FF4949"/>
                </a:solidFill>
              </a:rPr>
              <a:t>Period Tracker</a:t>
            </a:r>
            <a:endParaRPr lang="en-PH" altLang="en-US">
              <a:solidFill>
                <a:srgbClr val="FF4949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705860" y="4846320"/>
            <a:ext cx="180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>
                <a:solidFill>
                  <a:srgbClr val="FF4949"/>
                </a:solidFill>
              </a:rPr>
              <a:t>Ovulation Tracker </a:t>
            </a:r>
            <a:endParaRPr lang="en-PH" altLang="en-US">
              <a:solidFill>
                <a:srgbClr val="FF4949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525895" y="4846320"/>
            <a:ext cx="207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PH" altLang="en-US">
                <a:solidFill>
                  <a:srgbClr val="FF4949"/>
                </a:solidFill>
                <a:sym typeface="+mn-ea"/>
              </a:rPr>
              <a:t>Daily Health Insights</a:t>
            </a:r>
            <a:endParaRPr lang="en-PH" altLang="en-US">
              <a:solidFill>
                <a:srgbClr val="FF4949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9832340" y="484632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PH" altLang="en-US">
                <a:solidFill>
                  <a:srgbClr val="FF4949"/>
                </a:solidFill>
              </a:rPr>
              <a:t>Community</a:t>
            </a:r>
            <a:endParaRPr lang="en-PH" altLang="en-US">
              <a:solidFill>
                <a:srgbClr val="FF4949"/>
              </a:solidFill>
            </a:endParaRPr>
          </a:p>
        </p:txBody>
      </p:sp>
      <p:pic>
        <p:nvPicPr>
          <p:cNvPr id="40" name="Picture 3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0320"/>
            <a:ext cx="736600" cy="654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Malgun Gothic</vt:lpstr>
      <vt:lpstr>Berlin Sans FB Demi</vt:lpstr>
      <vt:lpstr>Meiryo</vt:lpstr>
      <vt:lpstr>MingLiU-ExtB</vt:lpstr>
      <vt:lpstr>Arial Rounded MT Bold</vt:lpstr>
      <vt:lpstr>Arial Narrow</vt:lpstr>
      <vt:lpstr>Bahnschrift Condensed</vt:lpstr>
      <vt:lpstr>Bahnschrift SemiBold Condensed</vt:lpstr>
      <vt:lpstr>Bebas Neue</vt:lpstr>
      <vt:lpstr>Bell MT</vt:lpstr>
      <vt:lpstr>Berlin Sans FB</vt:lpstr>
      <vt:lpstr>Comic Sans MS</vt:lpstr>
      <vt:lpstr>Colonna MT</vt:lpstr>
      <vt:lpstr>Century Schoolbook</vt:lpstr>
      <vt:lpstr>Constantia</vt:lpstr>
      <vt:lpstr>Cooper Black</vt:lpstr>
      <vt:lpstr>Dubai Light</vt:lpstr>
      <vt:lpstr>Courier New</vt:lpstr>
      <vt:lpstr>Copperplate Gothic Bold</vt:lpstr>
      <vt:lpstr>Curlz MT</vt:lpstr>
      <vt:lpstr>Dubai Medium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google1568126820</cp:lastModifiedBy>
  <cp:revision>4</cp:revision>
  <dcterms:created xsi:type="dcterms:W3CDTF">2019-10-15T08:36:59Z</dcterms:created>
  <dcterms:modified xsi:type="dcterms:W3CDTF">2019-10-15T08:47:24Z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