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80" r:id="rId7"/>
    <p:sldId id="263" r:id="rId8"/>
    <p:sldId id="264" r:id="rId9"/>
    <p:sldId id="265" r:id="rId10"/>
    <p:sldId id="266" r:id="rId11"/>
    <p:sldId id="268" r:id="rId12"/>
    <p:sldId id="274" r:id="rId13"/>
    <p:sldId id="275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4" autoAdjust="0"/>
  </p:normalViewPr>
  <p:slideViewPr>
    <p:cSldViewPr snapToGrid="0" snapToObjects="1">
      <p:cViewPr>
        <p:scale>
          <a:sx n="150" d="100"/>
          <a:sy n="150" d="100"/>
        </p:scale>
        <p:origin x="-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1/07/2014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-9paDzHOt8" TargetMode="External"/><Relationship Id="rId4" Type="http://schemas.openxmlformats.org/officeDocument/2006/relationships/hyperlink" Target="http://nodeone.se/sv/node/2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upal.org/project/panels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664" y="681567"/>
            <a:ext cx="7848600" cy="1927225"/>
          </a:xfrm>
        </p:spPr>
        <p:txBody>
          <a:bodyPr/>
          <a:lstStyle/>
          <a:p>
            <a:r>
              <a:rPr lang="en-US" sz="4800" dirty="0" smtClean="0"/>
              <a:t>Creating Custom Layouts in Panels</a:t>
            </a:r>
            <a:endParaRPr lang="en-US" sz="4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6179" y="3560324"/>
            <a:ext cx="2440646" cy="2911294"/>
            <a:chOff x="5490290" y="3560324"/>
            <a:chExt cx="3060000" cy="2911294"/>
          </a:xfrm>
        </p:grpSpPr>
        <p:sp>
          <p:nvSpPr>
            <p:cNvPr id="5" name="Rectangle 4"/>
            <p:cNvSpPr/>
            <p:nvPr/>
          </p:nvSpPr>
          <p:spPr>
            <a:xfrm>
              <a:off x="5490290" y="3560324"/>
              <a:ext cx="3060000" cy="29112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4022" y="3669468"/>
              <a:ext cx="1466647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06034" y="3669468"/>
              <a:ext cx="1353976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74022" y="4579458"/>
              <a:ext cx="2885988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4022" y="5512146"/>
              <a:ext cx="1466647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06034" y="5512146"/>
              <a:ext cx="1353976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76646" y="3560324"/>
            <a:ext cx="2501981" cy="2911294"/>
            <a:chOff x="3607615" y="3560324"/>
            <a:chExt cx="2586133" cy="2911294"/>
          </a:xfrm>
        </p:grpSpPr>
        <p:grpSp>
          <p:nvGrpSpPr>
            <p:cNvPr id="32" name="Group 31"/>
            <p:cNvGrpSpPr/>
            <p:nvPr/>
          </p:nvGrpSpPr>
          <p:grpSpPr>
            <a:xfrm>
              <a:off x="3607615" y="3560324"/>
              <a:ext cx="2586133" cy="2911294"/>
              <a:chOff x="5490290" y="3560324"/>
              <a:chExt cx="3060000" cy="291129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490290" y="3560324"/>
                <a:ext cx="3060000" cy="291129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74022" y="3669468"/>
                <a:ext cx="2885988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574023" y="4579458"/>
                <a:ext cx="993453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74022" y="5512146"/>
                <a:ext cx="1466647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106034" y="5512146"/>
                <a:ext cx="1353976" cy="82296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602617" y="4579458"/>
              <a:ext cx="710568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85419" y="4579458"/>
              <a:ext cx="724177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41035" y="3560324"/>
            <a:ext cx="2512352" cy="2911294"/>
            <a:chOff x="5490290" y="3560324"/>
            <a:chExt cx="3060000" cy="2911294"/>
          </a:xfrm>
        </p:grpSpPr>
        <p:sp>
          <p:nvSpPr>
            <p:cNvPr id="43" name="Rectangle 42"/>
            <p:cNvSpPr/>
            <p:nvPr/>
          </p:nvSpPr>
          <p:spPr>
            <a:xfrm>
              <a:off x="5490290" y="3560324"/>
              <a:ext cx="3060000" cy="29112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74021" y="3669468"/>
              <a:ext cx="2885988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140010" y="4579458"/>
              <a:ext cx="132000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74023" y="4579458"/>
              <a:ext cx="1486374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74021" y="5512146"/>
              <a:ext cx="1827573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81206" y="5512146"/>
              <a:ext cx="978803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b="1"/>
            </a:p>
          </p:txBody>
        </p:sp>
      </p:grpSp>
      <p:pic>
        <p:nvPicPr>
          <p:cNvPr id="55" name="Picture 54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134" y="681567"/>
            <a:ext cx="1697452" cy="20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8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panel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799"/>
            <a:ext cx="7272867" cy="4902201"/>
          </a:xfrm>
        </p:spPr>
        <p:txBody>
          <a:bodyPr>
            <a:normAutofit/>
          </a:bodyPr>
          <a:lstStyle/>
          <a:p>
            <a:pPr marL="274320" lvl="1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Step 1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Download and enable panels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Let Drupal know the location of the custom layout.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Module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Theme</a:t>
            </a:r>
            <a:endParaRPr lang="en-US" sz="2400" dirty="0"/>
          </a:p>
          <a:p>
            <a:pPr marL="274320" lvl="1" indent="0">
              <a:lnSpc>
                <a:spcPct val="150000"/>
              </a:lnSpc>
              <a:buNone/>
            </a:pPr>
            <a:endParaRPr lang="en-US" sz="2400" dirty="0"/>
          </a:p>
          <a:p>
            <a:pPr marL="274320" lvl="1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548640" lvl="2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2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panel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807200" cy="15494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7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7400" b="1" dirty="0" smtClean="0">
                <a:solidFill>
                  <a:schemeClr val="accent1">
                    <a:lumMod val="75000"/>
                  </a:schemeClr>
                </a:solidFill>
              </a:rPr>
              <a:t>Step 3</a:t>
            </a:r>
          </a:p>
          <a:p>
            <a:pPr marL="0" indent="0">
              <a:lnSpc>
                <a:spcPct val="80000"/>
              </a:lnSpc>
              <a:buNone/>
            </a:pPr>
            <a:endParaRPr lang="en-US" sz="6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7400" dirty="0" smtClean="0"/>
              <a:t>In your custom theme’s </a:t>
            </a:r>
            <a:r>
              <a:rPr lang="en-US" sz="7400" b="1" dirty="0" smtClean="0"/>
              <a:t>.info </a:t>
            </a:r>
            <a:r>
              <a:rPr lang="en-US" sz="7400" dirty="0" smtClean="0"/>
              <a:t>add to the bottom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613" y="2997200"/>
            <a:ext cx="7565052" cy="991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bg1"/>
                </a:solidFill>
              </a:rPr>
              <a:t>; Panels layouts. You can place multiple layouts under the "layouts" folder.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plugins[panels][layouts] = layouts</a:t>
            </a:r>
          </a:p>
        </p:txBody>
      </p:sp>
    </p:spTree>
    <p:extLst>
      <p:ext uri="{BB962C8B-B14F-4D97-AF65-F5344CB8AC3E}">
        <p14:creationId xmlns:p14="http://schemas.microsoft.com/office/powerpoint/2010/main" val="82407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panel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7620000" cy="5173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064" y="1532466"/>
            <a:ext cx="85259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80000"/>
              </a:lnSpc>
              <a:buFont typeface="Arial"/>
              <a:buChar char="•"/>
            </a:pPr>
            <a:r>
              <a:rPr lang="en-US" sz="2400" dirty="0" smtClean="0"/>
              <a:t>Copy layout folder to your custom theme directory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Copy from panels module</a:t>
            </a:r>
            <a:r>
              <a:rPr lang="en-US" sz="24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       </a:t>
            </a:r>
            <a:r>
              <a:rPr lang="en-US" sz="2400" dirty="0"/>
              <a:t>/sites/all/modules/panels/plugins/layouts/</a:t>
            </a:r>
            <a:r>
              <a:rPr lang="en-US" sz="2400" dirty="0" err="1" smtClean="0"/>
              <a:t>twocol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your theme: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/</a:t>
            </a:r>
            <a:r>
              <a:rPr lang="en-US" sz="2400" dirty="0"/>
              <a:t>sites/all/themes</a:t>
            </a:r>
            <a:r>
              <a:rPr lang="en-US" sz="2400" dirty="0" smtClean="0"/>
              <a:t>/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</a:rPr>
              <a:t>custom_theme</a:t>
            </a:r>
            <a:r>
              <a:rPr lang="en-US" sz="2400" dirty="0" smtClean="0"/>
              <a:t>/</a:t>
            </a:r>
            <a:r>
              <a:rPr lang="en-US" sz="2400" dirty="0"/>
              <a:t>layouts</a:t>
            </a:r>
            <a:r>
              <a:rPr lang="en-US" sz="2400" dirty="0" smtClean="0"/>
              <a:t>/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</a:rPr>
              <a:t>customlayout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8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panel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7620000" cy="5173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 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331" y="1302553"/>
            <a:ext cx="8348135" cy="551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pPr>
              <a:lnSpc>
                <a:spcPct val="140000"/>
              </a:lnSpc>
            </a:pP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Rename</a:t>
            </a:r>
            <a:r>
              <a:rPr lang="en-US" sz="2400" dirty="0"/>
              <a:t> </a:t>
            </a:r>
            <a:r>
              <a:rPr lang="en-US" sz="2400" dirty="0" smtClean="0"/>
              <a:t>all the files in the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</a:rPr>
              <a:t>customlayout</a:t>
            </a:r>
            <a:r>
              <a:rPr lang="en-US" sz="2400" dirty="0" smtClean="0"/>
              <a:t> folder to the same as your layout folder.</a:t>
            </a:r>
          </a:p>
          <a:p>
            <a:endParaRPr lang="en-US" sz="2400" dirty="0"/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</a:rPr>
              <a:t>customlayout.png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/>
              <a:t>a screenshot of the </a:t>
            </a:r>
            <a:r>
              <a:rPr lang="en-US" sz="2400" dirty="0" smtClean="0"/>
              <a:t>layout</a:t>
            </a:r>
          </a:p>
          <a:p>
            <a:pPr lvl="1">
              <a:lnSpc>
                <a:spcPct val="120000"/>
              </a:lnSpc>
            </a:pPr>
            <a:endParaRPr lang="en-US" sz="1400" dirty="0"/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</a:rPr>
              <a:t>customlayout.css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/>
              <a:t>a </a:t>
            </a:r>
            <a:r>
              <a:rPr lang="en-US" sz="2400" dirty="0" err="1"/>
              <a:t>stylesheet</a:t>
            </a:r>
            <a:r>
              <a:rPr lang="en-US" sz="2400" dirty="0"/>
              <a:t> for the </a:t>
            </a:r>
            <a:r>
              <a:rPr lang="en-US" sz="2400" dirty="0" smtClean="0"/>
              <a:t>layout</a:t>
            </a:r>
            <a:endParaRPr lang="en-US" sz="2400" dirty="0"/>
          </a:p>
          <a:p>
            <a:pPr lvl="1">
              <a:lnSpc>
                <a:spcPct val="120000"/>
              </a:lnSpc>
            </a:pPr>
            <a:endParaRPr lang="en-US" sz="1100" dirty="0"/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</a:rPr>
              <a:t>customlayout.inc</a:t>
            </a:r>
            <a:r>
              <a:rPr lang="en-US" sz="2400" dirty="0" smtClean="0"/>
              <a:t> – defines  all the files and specifies regions</a:t>
            </a:r>
            <a:endParaRPr lang="en-US" sz="2400" dirty="0"/>
          </a:p>
          <a:p>
            <a:pPr lvl="1">
              <a:lnSpc>
                <a:spcPct val="120000"/>
              </a:lnSpc>
            </a:pPr>
            <a:endParaRPr lang="en-US" sz="1100" dirty="0"/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</a:rPr>
              <a:t>panels_customlayout.tpl.php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- </a:t>
            </a:r>
            <a:r>
              <a:rPr lang="en-US" sz="2400" dirty="0"/>
              <a:t>the template file for the layout.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8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panel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7620000" cy="5173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 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332" y="1634067"/>
            <a:ext cx="4123268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Configuring .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inc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file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Plugin definition</a:t>
            </a:r>
          </a:p>
          <a:p>
            <a:r>
              <a:rPr lang="en-US" dirty="0"/>
              <a:t>$plugin = array(</a:t>
            </a:r>
          </a:p>
          <a:p>
            <a:r>
              <a:rPr lang="en-US" dirty="0"/>
              <a:t>  'title' =&gt; t('Two column'),</a:t>
            </a:r>
          </a:p>
          <a:p>
            <a:r>
              <a:rPr lang="en-US" dirty="0"/>
              <a:t>  'category' =&gt; t('Columns: 2'),</a:t>
            </a:r>
          </a:p>
          <a:p>
            <a:r>
              <a:rPr lang="en-US" dirty="0"/>
              <a:t>  'icon' =&gt; '</a:t>
            </a:r>
            <a:r>
              <a:rPr lang="en-US" dirty="0" err="1"/>
              <a:t>twocol.png</a:t>
            </a:r>
            <a:r>
              <a:rPr lang="en-US" dirty="0"/>
              <a:t>',</a:t>
            </a:r>
          </a:p>
          <a:p>
            <a:r>
              <a:rPr lang="en-US" dirty="0"/>
              <a:t>  'theme' =&gt; </a:t>
            </a:r>
            <a:r>
              <a:rPr lang="en-US" dirty="0" smtClean="0"/>
              <a:t>’</a:t>
            </a:r>
            <a:r>
              <a:rPr lang="en-US" dirty="0" err="1" smtClean="0"/>
              <a:t>twocol</a:t>
            </a:r>
            <a:r>
              <a:rPr lang="en-US" dirty="0"/>
              <a:t>',</a:t>
            </a:r>
          </a:p>
          <a:p>
            <a:r>
              <a:rPr lang="en-US" dirty="0"/>
              <a:t>  '</a:t>
            </a:r>
            <a:r>
              <a:rPr lang="en-US" dirty="0" err="1"/>
              <a:t>css</a:t>
            </a:r>
            <a:r>
              <a:rPr lang="en-US" dirty="0"/>
              <a:t>' =&gt; '</a:t>
            </a:r>
            <a:r>
              <a:rPr lang="en-US" dirty="0" err="1"/>
              <a:t>twocol.css</a:t>
            </a:r>
            <a:r>
              <a:rPr lang="en-US" dirty="0"/>
              <a:t>',</a:t>
            </a:r>
          </a:p>
          <a:p>
            <a:r>
              <a:rPr lang="en-US" dirty="0"/>
              <a:t>  'regions' =&gt; array(</a:t>
            </a:r>
          </a:p>
          <a:p>
            <a:r>
              <a:rPr lang="en-US" dirty="0"/>
              <a:t>    'left' =&gt; t('Left side'),</a:t>
            </a:r>
          </a:p>
          <a:p>
            <a:r>
              <a:rPr lang="en-US" dirty="0"/>
              <a:t>    'right' =&gt; t('Right side')</a:t>
            </a:r>
          </a:p>
          <a:p>
            <a:r>
              <a:rPr lang="en-US" dirty="0"/>
              <a:t>  ),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  <p:pic>
        <p:nvPicPr>
          <p:cNvPr id="22" name="Picture 21" descr="Screenshot 2014-06-09 16.2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7" y="2686049"/>
            <a:ext cx="1308100" cy="2451101"/>
          </a:xfrm>
          <a:prstGeom prst="rect">
            <a:avLst/>
          </a:prstGeom>
          <a:effectLst>
            <a:glow rad="101600">
              <a:schemeClr val="bg2">
                <a:alpha val="75000"/>
              </a:schemeClr>
            </a:glow>
          </a:effectLst>
        </p:spPr>
      </p:pic>
      <p:sp>
        <p:nvSpPr>
          <p:cNvPr id="31" name="Rectangle 30"/>
          <p:cNvSpPr/>
          <p:nvPr/>
        </p:nvSpPr>
        <p:spPr>
          <a:xfrm>
            <a:off x="550332" y="3572933"/>
            <a:ext cx="2887134" cy="3386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08966" y="4868331"/>
            <a:ext cx="2125133" cy="33866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0332" y="3869267"/>
            <a:ext cx="3048001" cy="3217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26467" y="2686049"/>
            <a:ext cx="1490134" cy="58208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26467" y="3405715"/>
            <a:ext cx="1490134" cy="3026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creenshot 2014-06-09 16.39.02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474850"/>
            <a:ext cx="9025770" cy="2467102"/>
          </a:xfrm>
          <a:prstGeom prst="rect">
            <a:avLst/>
          </a:prstGeom>
          <a:ln>
            <a:noFill/>
          </a:ln>
        </p:spPr>
      </p:pic>
      <p:sp>
        <p:nvSpPr>
          <p:cNvPr id="38" name="Rectangle 37"/>
          <p:cNvSpPr/>
          <p:nvPr/>
        </p:nvSpPr>
        <p:spPr>
          <a:xfrm>
            <a:off x="829733" y="5206998"/>
            <a:ext cx="2294467" cy="30480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3000"/>
                </a:schemeClr>
              </a:gs>
              <a:gs pos="34000">
                <a:schemeClr val="accent1">
                  <a:shade val="70000"/>
                  <a:satMod val="140000"/>
                  <a:alpha val="3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3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3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7800" y="3572933"/>
            <a:ext cx="4495800" cy="736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09066" y="3532714"/>
            <a:ext cx="4242104" cy="78528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29733" y="5587998"/>
            <a:ext cx="2294467" cy="30480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3000"/>
                </a:schemeClr>
              </a:gs>
              <a:gs pos="34000">
                <a:schemeClr val="accent1">
                  <a:shade val="70000"/>
                  <a:satMod val="140000"/>
                  <a:alpha val="3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3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3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panel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7620000" cy="5173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 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332" y="1447799"/>
            <a:ext cx="6931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Amending the template file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 descr="Screenshot 2014-06-09 16.52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59470"/>
            <a:ext cx="9144000" cy="2034260"/>
          </a:xfrm>
          <a:prstGeom prst="rect">
            <a:avLst/>
          </a:prstGeom>
        </p:spPr>
      </p:pic>
      <p:pic>
        <p:nvPicPr>
          <p:cNvPr id="5" name="Picture 4" descr="Screenshot 2014-06-09 16.58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22" y="2137834"/>
            <a:ext cx="2856409" cy="23600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67200" y="3208867"/>
            <a:ext cx="1185333" cy="592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68522" y="3853463"/>
            <a:ext cx="1284011" cy="8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0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panel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7620000" cy="5173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    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199" y="1524000"/>
            <a:ext cx="811106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Last steps…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Amend CSS files to match design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Clear </a:t>
            </a:r>
            <a:r>
              <a:rPr lang="en-US" sz="2400" dirty="0" smtClean="0"/>
              <a:t>cache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Resources on Panels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err="1"/>
              <a:t>DrupalCon</a:t>
            </a:r>
            <a:r>
              <a:rPr lang="en-US" sz="2000" b="1" dirty="0"/>
              <a:t> Sydney 2013 Build better websites with </a:t>
            </a:r>
            <a:r>
              <a:rPr lang="en-US" sz="2000" b="1" dirty="0" smtClean="0"/>
              <a:t>Panels: </a:t>
            </a:r>
            <a:r>
              <a:rPr lang="en-US" sz="2000" b="1" dirty="0" smtClean="0">
                <a:hlinkClick r:id="rId3"/>
              </a:rPr>
              <a:t>https</a:t>
            </a:r>
            <a:r>
              <a:rPr lang="en-US" sz="2000" b="1" dirty="0">
                <a:hlinkClick r:id="rId3"/>
              </a:rPr>
              <a:t>://www.youtube.com/watch?v=p-</a:t>
            </a:r>
            <a:r>
              <a:rPr lang="en-US" sz="2000" b="1" dirty="0" smtClean="0">
                <a:hlinkClick r:id="rId3"/>
              </a:rPr>
              <a:t>9paDzHOt8</a:t>
            </a:r>
            <a:endParaRPr lang="en-US" sz="2000" b="1" dirty="0" smtClean="0"/>
          </a:p>
          <a:p>
            <a:endParaRPr lang="en-US" sz="2000" b="1" dirty="0" smtClean="0"/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hlinkClick r:id="rId4"/>
              </a:rPr>
              <a:t>Video Tuts for Panels and Page panager</a:t>
            </a:r>
            <a:endParaRPr lang="en-US" sz="2000" b="1" dirty="0" smtClean="0">
              <a:hlinkClick r:id="rId4"/>
            </a:endParaRPr>
          </a:p>
          <a:p>
            <a:endParaRPr lang="en-US" sz="2000" b="1" dirty="0"/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panels?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ontrib</a:t>
            </a:r>
            <a:r>
              <a:rPr lang="en-US" dirty="0" smtClean="0"/>
              <a:t> module: </a:t>
            </a:r>
            <a:r>
              <a:rPr lang="en-US" dirty="0">
                <a:hlinkClick r:id="rId2"/>
              </a:rPr>
              <a:t>https://drupal.org/project/</a:t>
            </a:r>
            <a:r>
              <a:rPr lang="en-US" dirty="0" smtClean="0">
                <a:hlinkClick r:id="rId2"/>
              </a:rPr>
              <a:t>panels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 function</a:t>
            </a:r>
          </a:p>
          <a:p>
            <a:pPr lvl="1"/>
            <a:r>
              <a:rPr lang="en-US" sz="2400" dirty="0" smtClean="0"/>
              <a:t>Implement a layout</a:t>
            </a:r>
          </a:p>
          <a:p>
            <a:pPr lvl="1"/>
            <a:r>
              <a:rPr lang="en-US" sz="2400" smtClean="0"/>
              <a:t>Display </a:t>
            </a:r>
            <a:r>
              <a:rPr lang="en-US" sz="2400" dirty="0" smtClean="0"/>
              <a:t>content within that layout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drupalcamp-sydney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09" y="533400"/>
            <a:ext cx="1230391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Panels integration and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Panels integrates with modules:</a:t>
            </a:r>
          </a:p>
          <a:p>
            <a:pPr lvl="1"/>
            <a:r>
              <a:rPr lang="en-US" sz="2400" dirty="0" smtClean="0"/>
              <a:t>Views</a:t>
            </a:r>
          </a:p>
          <a:p>
            <a:pPr lvl="1"/>
            <a:r>
              <a:rPr lang="en-US" sz="2400" dirty="0" smtClean="0"/>
              <a:t>Organic groups</a:t>
            </a:r>
          </a:p>
          <a:p>
            <a:pPr marL="274320" lvl="1" indent="0">
              <a:buNone/>
            </a:pPr>
            <a:endParaRPr lang="en-US" sz="2400" dirty="0"/>
          </a:p>
          <a:p>
            <a:r>
              <a:rPr lang="en-US" dirty="0" smtClean="0"/>
              <a:t>Themes that support panels</a:t>
            </a:r>
          </a:p>
          <a:p>
            <a:pPr lvl="2"/>
            <a:r>
              <a:rPr lang="en-US" sz="2400" dirty="0" smtClean="0"/>
              <a:t>Adaptive theme</a:t>
            </a:r>
          </a:p>
          <a:p>
            <a:pPr lvl="2"/>
            <a:r>
              <a:rPr lang="en-US" sz="2400" dirty="0" smtClean="0"/>
              <a:t>Zen</a:t>
            </a:r>
          </a:p>
          <a:p>
            <a:pPr lvl="2"/>
            <a:r>
              <a:rPr lang="en-US" sz="2400" dirty="0" smtClean="0"/>
              <a:t>Radix</a:t>
            </a:r>
          </a:p>
          <a:p>
            <a:pPr lvl="2"/>
            <a:r>
              <a:rPr lang="en-US" sz="2400" dirty="0" smtClean="0"/>
              <a:t>Panels </a:t>
            </a:r>
            <a:r>
              <a:rPr lang="en-US" sz="2400" dirty="0"/>
              <a:t>960gs (HTML5)</a:t>
            </a:r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 descr="integrat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1" y="2804584"/>
            <a:ext cx="2946400" cy="2298700"/>
          </a:xfrm>
          <a:prstGeom prst="rect">
            <a:avLst/>
          </a:prstGeom>
        </p:spPr>
      </p:pic>
      <p:pic>
        <p:nvPicPr>
          <p:cNvPr id="5" name="Picture 4" descr="drupalcamp-sydney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0" y="533399"/>
            <a:ext cx="1325600" cy="15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4-05-20 15.12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35" y="2391344"/>
            <a:ext cx="2637366" cy="23584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in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Panels comes with a set of layouts.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Screenshot 2014-05-20 15.25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" y="2396066"/>
            <a:ext cx="1413697" cy="2353734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pic>
        <p:nvPicPr>
          <p:cNvPr id="7" name="Picture 6" descr="Screenshot 2014-06-23 22.53.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70" y="2391345"/>
            <a:ext cx="3747863" cy="23523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345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875867" cy="99060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4400" dirty="0" smtClean="0"/>
              <a:t>You get homepage layout design like: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pic>
        <p:nvPicPr>
          <p:cNvPr id="4" name="Picture 3" descr="Pag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3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in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Custom layout builder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pic>
        <p:nvPicPr>
          <p:cNvPr id="4" name="Picture 3" descr="Screenshot 2014-06-23 23.10.17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83" y="2429935"/>
            <a:ext cx="1308100" cy="265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68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065"/>
            <a:ext cx="6705601" cy="46312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9600" dirty="0"/>
          </a:p>
          <a:p>
            <a:pPr>
              <a:lnSpc>
                <a:spcPct val="170000"/>
              </a:lnSpc>
            </a:pPr>
            <a:r>
              <a:rPr lang="en-US" sz="9600" dirty="0" smtClean="0"/>
              <a:t>Issues with the flexible layout builder</a:t>
            </a:r>
          </a:p>
          <a:p>
            <a:pPr lvl="1">
              <a:lnSpc>
                <a:spcPct val="170000"/>
              </a:lnSpc>
            </a:pPr>
            <a:r>
              <a:rPr lang="en-US" sz="9600" dirty="0" smtClean="0"/>
              <a:t>Interface is clunky</a:t>
            </a:r>
          </a:p>
          <a:p>
            <a:pPr lvl="1">
              <a:lnSpc>
                <a:spcPct val="170000"/>
              </a:lnSpc>
            </a:pPr>
            <a:r>
              <a:rPr lang="en-US" sz="9600" dirty="0" smtClean="0"/>
              <a:t>Performance heavy</a:t>
            </a:r>
          </a:p>
          <a:p>
            <a:pPr lvl="1">
              <a:lnSpc>
                <a:spcPct val="170000"/>
              </a:lnSpc>
            </a:pPr>
            <a:r>
              <a:rPr lang="en-US" sz="9600" dirty="0" smtClean="0"/>
              <a:t>Buggy (personal experience)</a:t>
            </a:r>
          </a:p>
          <a:p>
            <a:pPr lvl="1">
              <a:lnSpc>
                <a:spcPct val="170000"/>
              </a:lnSpc>
            </a:pPr>
            <a:r>
              <a:rPr lang="en-US" sz="9600" dirty="0" smtClean="0"/>
              <a:t>Unclean HTML output</a:t>
            </a:r>
          </a:p>
          <a:p>
            <a:pPr lvl="1">
              <a:lnSpc>
                <a:spcPct val="170000"/>
              </a:lnSpc>
            </a:pPr>
            <a:r>
              <a:rPr lang="en-US" sz="9600" dirty="0" smtClean="0"/>
              <a:t>Responsive design</a:t>
            </a:r>
          </a:p>
          <a:p>
            <a:pPr lvl="1">
              <a:lnSpc>
                <a:spcPct val="170000"/>
              </a:lnSpc>
            </a:pPr>
            <a:endParaRPr lang="en-US" sz="9600" dirty="0" smtClean="0"/>
          </a:p>
          <a:p>
            <a:pPr marL="274320" lvl="1" indent="0">
              <a:buNone/>
            </a:pPr>
            <a:endParaRPr lang="en-US" sz="7200" dirty="0" smtClean="0"/>
          </a:p>
          <a:p>
            <a:pPr marL="274320" lvl="1" indent="0">
              <a:buNone/>
            </a:pPr>
            <a:endParaRPr lang="en-US" sz="7200" dirty="0" smtClean="0"/>
          </a:p>
          <a:p>
            <a:pPr lvl="1"/>
            <a:endParaRPr lang="en-US" sz="28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panel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875867" cy="990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32" y="1447800"/>
            <a:ext cx="41021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panel custom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875867" cy="990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drupalcamp-sydney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33400"/>
            <a:ext cx="1325600" cy="1532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1642533"/>
            <a:ext cx="4995334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3001</TotalTime>
  <Words>475</Words>
  <Application>Microsoft Macintosh PowerPoint</Application>
  <PresentationFormat>On-screen Show (4:3)</PresentationFormat>
  <Paragraphs>178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Creating Custom Layouts in Panels</vt:lpstr>
      <vt:lpstr>What are panels?</vt:lpstr>
      <vt:lpstr>Panels integration and support</vt:lpstr>
      <vt:lpstr>Layouts in Panels</vt:lpstr>
      <vt:lpstr>Adding a custom layout</vt:lpstr>
      <vt:lpstr>Layouts in Panels</vt:lpstr>
      <vt:lpstr>Adding a custom layout</vt:lpstr>
      <vt:lpstr>Creating a panel custom layout</vt:lpstr>
      <vt:lpstr>Creating a panel custom layout</vt:lpstr>
      <vt:lpstr>Creating a panel custom layout</vt:lpstr>
      <vt:lpstr>Creating custom panel layouts</vt:lpstr>
      <vt:lpstr>Creating a panel custom layout</vt:lpstr>
      <vt:lpstr>Creating a panel custom layout</vt:lpstr>
      <vt:lpstr>Creating a panel custom layout</vt:lpstr>
      <vt:lpstr>Creating a panel custom layout</vt:lpstr>
      <vt:lpstr>Creating a panel custom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Custom Layouts in Panels</dc:title>
  <dc:creator>Magda Kostrzewa</dc:creator>
  <cp:lastModifiedBy>Magda</cp:lastModifiedBy>
  <cp:revision>95</cp:revision>
  <dcterms:created xsi:type="dcterms:W3CDTF">2014-05-20T02:43:26Z</dcterms:created>
  <dcterms:modified xsi:type="dcterms:W3CDTF">2014-07-01T12:00:42Z</dcterms:modified>
</cp:coreProperties>
</file>