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70" r:id="rId9"/>
    <p:sldId id="272" r:id="rId10"/>
    <p:sldId id="273" r:id="rId11"/>
    <p:sldId id="274" r:id="rId12"/>
    <p:sldId id="271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6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340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1F2E-5ECF-4B9F-ABE1-9E1FF27A7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31A9C-987B-4B0C-B095-1F877057A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3CA6-9D5A-4A2C-A0CE-41FC363B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E8DD-4D60-4904-87C8-9BF11245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1482-C672-46DE-9785-1F3D1BAF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2034-AA43-4B49-9741-7D45DF96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37294-30E2-4276-B4EE-F0125528E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B729-085D-4FC1-BF54-C7B9CFA2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05BA-F23A-4082-921E-755ECB2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67BE-4C64-4824-9569-D745BA8F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D0BD9-953E-4FE1-804A-D734B269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EFE4-684A-4D9F-B80E-B32716F37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9B74-2296-4691-BAD1-D7F644C9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2BFF-4B73-4AAE-8113-449D4888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62F7-98E6-4F7C-B3CA-87469894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58B1-EE6F-40AA-9566-47DDCB8E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828A-099D-4273-A965-D98B5267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1E22-AA7D-4199-B7A3-4772A3CD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A95-AA5E-48A2-A06B-D969AE6B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6092-E244-480F-A64C-385E1851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7473-1766-4E75-9C1C-54D68CAE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A4B98-1DC2-4345-80C9-4A3BD9EB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3C4D-50A3-4BCD-9466-EE9E4F45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E6BC7-F067-41DB-ABC2-317CA9F2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BCF0-732F-4B40-9A27-FAEB2A9F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DB2F-84A8-47F3-BE8B-A055D100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9BD2-2C37-4CC9-9E02-9F22DB77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C8AC2-49A8-4290-ADD4-CFBDC280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27D3-2C8F-49A4-B83E-C1CB8885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D257C-109A-490D-A68B-B35E03DE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A5F8-E786-469F-A3D0-2E69121E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C532-3F46-4762-ADE0-A3F0568F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8BE13-FFAB-4483-BFEE-D7390F3E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7D8B-C9EA-4520-B95F-00D0CF62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8145D-DC1F-4449-90D6-2E6FE2737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13879-0F85-4667-82B7-FE2910784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45AB4-9278-4134-8E78-A0810E3E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73032-5D74-444F-BACD-63B69E9C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267E6-4BAD-4D66-8237-640918D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0740-FE48-4579-9966-213FE098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A13F-40BA-405E-A050-9E5F9070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C4C2-099C-41FE-ADDC-94FAC924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77D5C-9C08-441F-8F59-D5D8CA60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9044A-4D22-4796-85A1-11477270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7A0AE-FF49-4BD5-8AAE-5CC8A8C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14073-127B-49D6-BC7F-E3597296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C1C-7D71-4E24-9ED2-59A3D041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DEE2-1DFD-46AE-8BDA-9408B01D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3CB3-5ED3-41A9-8A3E-63137707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F348-CFAA-4CE1-B166-FA6B3766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C6D4-4002-4FAB-94DD-78E413CD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12D1A-AD76-4F4F-B389-19739916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5C95-E3DB-41BF-B606-7A8F499E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B7E14-A2B9-437C-A387-350A52E79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E5DEC-13AD-40F3-9057-642C7159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FB37D-1629-4C1E-A994-506470C8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4932-DBD6-46BF-A24D-51D004F7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3882-158B-4C06-8BB5-C5652990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6EE54-919C-4367-A708-DC3FC411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73F1-1095-46D2-917F-91EF4E16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D4CF-1938-4B38-922D-04D02A14E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4780-9051-4AC1-9748-42E63EA993E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042B-6125-4A87-88E0-479F0F1FF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5FE7-6079-4D4B-8AD8-0766DEAD5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FA50-AB66-4356-B8C1-B810F9CE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1FB25-73FB-4668-B016-A98655A41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/>
              <a:t>Face Mask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95A6B-0848-4A99-8E31-B93660A8C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 i="1" dirty="0"/>
              <a:t>Group 2</a:t>
            </a:r>
          </a:p>
          <a:p>
            <a:pPr algn="l"/>
            <a:r>
              <a:rPr lang="en-US" b="1" i="1" dirty="0"/>
              <a:t>Morgan P.  </a:t>
            </a:r>
            <a:r>
              <a:rPr lang="en-US" b="1" i="1" dirty="0" err="1"/>
              <a:t>Suhas</a:t>
            </a:r>
            <a:r>
              <a:rPr lang="en-US" b="1" i="1" dirty="0"/>
              <a:t> Y.  Sheryl S. Bini B.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8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FC77-B1CA-437B-AD9A-70E53BC3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Detection on Test Images(contd..)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319D-CBA5-45E3-9A09-F117EF54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4" y="1619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 predictions made on the class- ‘without mask’ is shown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2F44FD-DE64-45A6-BFD5-11FF4B44C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69" y="2334894"/>
            <a:ext cx="368702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C85339-1AB3-4F9F-898C-1726632E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89" y="2334894"/>
            <a:ext cx="3477472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130C01-063E-40DF-B1A5-F761F80B5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657" y="2334892"/>
            <a:ext cx="3652203" cy="4351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B50AFB-2A5A-45E7-BE30-B7A60040E9A3}"/>
              </a:ext>
            </a:extLst>
          </p:cNvPr>
          <p:cNvSpPr/>
          <p:nvPr/>
        </p:nvSpPr>
        <p:spPr>
          <a:xfrm>
            <a:off x="483874" y="6105525"/>
            <a:ext cx="1964052" cy="715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937E08-E221-49E3-A3E4-706C5CA2760F}"/>
              </a:ext>
            </a:extLst>
          </p:cNvPr>
          <p:cNvSpPr/>
          <p:nvPr/>
        </p:nvSpPr>
        <p:spPr>
          <a:xfrm>
            <a:off x="4457700" y="6105525"/>
            <a:ext cx="1733550" cy="7156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12290F-C5F9-4065-89E6-7F07C9C530E4}"/>
              </a:ext>
            </a:extLst>
          </p:cNvPr>
          <p:cNvSpPr/>
          <p:nvPr/>
        </p:nvSpPr>
        <p:spPr>
          <a:xfrm>
            <a:off x="8230657" y="6105523"/>
            <a:ext cx="1799168" cy="647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ED2A-DFE2-4802-A1FA-49DECC9C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Detection on Test Images(contd..)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7153-0754-42F3-81A6-5F87B3BC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15" y="1530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of the wrong predictions  is as follows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44E315-1500-4FCE-8BAE-C9B7B2F6C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5" y="2285999"/>
            <a:ext cx="3769025" cy="420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673328-8892-4B62-A41B-392D1C729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285998"/>
            <a:ext cx="3769025" cy="420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FDE643-A80C-441D-9D2F-6402326A3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25" y="2285998"/>
            <a:ext cx="3525855" cy="4206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21D6C2E-0F7A-4991-BF29-EB40E261E527}"/>
              </a:ext>
            </a:extLst>
          </p:cNvPr>
          <p:cNvSpPr/>
          <p:nvPr/>
        </p:nvSpPr>
        <p:spPr>
          <a:xfrm>
            <a:off x="466725" y="5953125"/>
            <a:ext cx="1552575" cy="684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91AB05-9C9F-4A08-AE33-4289DBF90F4C}"/>
              </a:ext>
            </a:extLst>
          </p:cNvPr>
          <p:cNvSpPr/>
          <p:nvPr/>
        </p:nvSpPr>
        <p:spPr>
          <a:xfrm>
            <a:off x="4481530" y="5953125"/>
            <a:ext cx="1614470" cy="539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58F72E-E000-4BF8-BFCB-672E6EE6EB89}"/>
              </a:ext>
            </a:extLst>
          </p:cNvPr>
          <p:cNvSpPr/>
          <p:nvPr/>
        </p:nvSpPr>
        <p:spPr>
          <a:xfrm>
            <a:off x="8370535" y="5953124"/>
            <a:ext cx="1821215" cy="684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BECEB-0C39-4E23-AA56-9DDB2664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Report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B13757E9-1E9A-4715-BFB3-193D0AFAB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" y="3167748"/>
            <a:ext cx="6579910" cy="26319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4E2-9544-49A6-9A5F-1580A054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419100"/>
            <a:ext cx="4280253" cy="611605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The classification report of the model is obtained which gives the details regarding the precision, recall and f1 score of the model</a:t>
            </a:r>
          </a:p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Precision shows the ability of the model in predicting the positives out of all the positive predictions that the model made </a:t>
            </a:r>
          </a:p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Model Recall/sensitivity is the ratio of true positive and the sum of true positive and false negative</a:t>
            </a:r>
            <a:endParaRPr lang="en-US" sz="1700" dirty="0">
              <a:solidFill>
                <a:srgbClr val="FFFFFF"/>
              </a:solidFill>
              <a:ea typeface="Calibri" panose="020F0502020204030204" pitchFamily="34" charset="0"/>
            </a:endParaRPr>
          </a:p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F1 score of the classification report shows the accuracy performance of the model on each class</a:t>
            </a:r>
            <a:endParaRPr lang="en-US" sz="1700" dirty="0">
              <a:solidFill>
                <a:srgbClr val="FFFFFF"/>
              </a:solidFill>
              <a:ea typeface="Calibri" panose="020F0502020204030204" pitchFamily="34" charset="0"/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8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6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DFF77-FB23-44AD-98E8-AE678685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VGG19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DFC6-8D4A-480C-BCA4-88A5CA0E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609600"/>
            <a:ext cx="4280253" cy="57200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Our CNN architecture consists of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Pre-</a:t>
            </a:r>
            <a:r>
              <a:rPr lang="en-US" sz="1400" b="1" dirty="0" err="1">
                <a:solidFill>
                  <a:srgbClr val="FFFFFF"/>
                </a:solidFill>
              </a:rPr>
              <a:t>procesing</a:t>
            </a:r>
            <a:r>
              <a:rPr lang="en-US" sz="1400" b="1" dirty="0">
                <a:solidFill>
                  <a:srgbClr val="FFFFFF"/>
                </a:solidFill>
              </a:rPr>
              <a:t> image layer </a:t>
            </a:r>
            <a:r>
              <a:rPr lang="en-US" sz="1400" dirty="0">
                <a:solidFill>
                  <a:srgbClr val="FFFFFF"/>
                </a:solidFill>
              </a:rPr>
              <a:t>that takes pixel values and subtracts the mean image values which is calculated over the entire ImageNet training set.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19 total layers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16 convolutional layers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3 fully connected layers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5 pooling layers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Illustration of the network architecture of VGG-19 model: conv means... |  Download Scientific Diagram">
            <a:extLst>
              <a:ext uri="{FF2B5EF4-FFF2-40B4-BE49-F238E27FC236}">
                <a16:creationId xmlns:a16="http://schemas.microsoft.com/office/drawing/2014/main" id="{9D59F4B0-096D-47CD-A070-F1E16AEA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50" y="2845431"/>
            <a:ext cx="5715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5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63EC-C97D-450B-AEA3-5CB21018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609600"/>
            <a:ext cx="4384501" cy="133083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B393-9B7C-472F-847F-0A36B9EF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59" y="1743075"/>
            <a:ext cx="5810250" cy="3371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5F1E3-445A-4F1E-9A60-62CA6D936FB0}"/>
              </a:ext>
            </a:extLst>
          </p:cNvPr>
          <p:cNvSpPr txBox="1"/>
          <p:nvPr/>
        </p:nvSpPr>
        <p:spPr>
          <a:xfrm>
            <a:off x="497150" y="2272683"/>
            <a:ext cx="4696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layers: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Vgg19 input layer </a:t>
            </a:r>
          </a:p>
          <a:p>
            <a:pPr lvl="1"/>
            <a:r>
              <a:rPr lang="en-US" dirty="0"/>
              <a:t>Dense Layers: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 input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Sigmoid activation as an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Flatten takes our data and converts it into a 1-dimensional array for inputting into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362799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5692-3899-4FC5-8E7C-700B1C0F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38F9-92AC-4A12-8DAA-A867DA4B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73" y="239457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Compiling &amp; training the model</a:t>
            </a:r>
          </a:p>
          <a:p>
            <a:r>
              <a:rPr lang="en-US" sz="2200" dirty="0"/>
              <a:t>After compiling the model with the Adam optimizer </a:t>
            </a:r>
          </a:p>
          <a:p>
            <a:r>
              <a:rPr lang="en-US" sz="2200" dirty="0"/>
              <a:t>the loss function: </a:t>
            </a:r>
            <a:r>
              <a:rPr lang="en-US" sz="2200" dirty="0" err="1"/>
              <a:t>categorical_crossentropy</a:t>
            </a:r>
            <a:endParaRPr lang="en-US" sz="2200" dirty="0"/>
          </a:p>
          <a:p>
            <a:r>
              <a:rPr lang="en-US" sz="2200" dirty="0"/>
              <a:t>the model is trained for 10 epochs with a batch size of 200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Obtained validation accuracy = 95.13%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D8816-3D55-4145-893B-8738E9DE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61" y="1105536"/>
            <a:ext cx="6791333" cy="50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4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3AD6-2A17-40BF-AD46-157EC21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D2E4-8CF7-472D-8B05-C578A4BE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accuracy and loss curves for the implemented model for the given 10 epoch is shown below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540E63-B2EF-409E-8472-EF9B69CC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2" y="95250"/>
            <a:ext cx="4810125" cy="3305175"/>
          </a:xfrm>
          <a:prstGeom prst="rect">
            <a:avLst/>
          </a:prstGeo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85A1E3F4-EF05-456D-B317-020084E3A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142" y="3400425"/>
            <a:ext cx="47529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0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5D1A-317A-4CF2-A430-0639A9BA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94" y="257715"/>
            <a:ext cx="5978723" cy="89617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Detection on Test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79CCA-8A4D-4479-B560-41AE856A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2" y="2271560"/>
            <a:ext cx="2680301" cy="343255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6AC66C13-4DA1-4477-BA12-27863551176B}"/>
              </a:ext>
            </a:extLst>
          </p:cNvPr>
          <p:cNvSpPr/>
          <p:nvPr/>
        </p:nvSpPr>
        <p:spPr>
          <a:xfrm>
            <a:off x="330294" y="5308485"/>
            <a:ext cx="1857376" cy="594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F3EC23-C18C-4ECE-A40F-22260A8F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924" y="2216369"/>
            <a:ext cx="3038151" cy="360458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871FB96-78D0-4CB4-9CF7-A04E23FD4C7A}"/>
              </a:ext>
            </a:extLst>
          </p:cNvPr>
          <p:cNvSpPr/>
          <p:nvPr/>
        </p:nvSpPr>
        <p:spPr>
          <a:xfrm>
            <a:off x="4461609" y="5419388"/>
            <a:ext cx="1744761" cy="447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B15531-DC0E-45FE-81A3-A4D8C4C1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95" y="2216369"/>
            <a:ext cx="2799263" cy="346911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4B4459-D3B5-45F5-B89E-FDAB27EE74D5}"/>
              </a:ext>
            </a:extLst>
          </p:cNvPr>
          <p:cNvSpPr/>
          <p:nvPr/>
        </p:nvSpPr>
        <p:spPr>
          <a:xfrm>
            <a:off x="8328055" y="5256975"/>
            <a:ext cx="1744761" cy="447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BBF99C3-EC79-4278-A26F-63C168A7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98" y="1215042"/>
            <a:ext cx="5635552" cy="447140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The  predictions made on the class- ‘without mask’ is shown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018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5D1A-317A-4CF2-A430-0639A9BA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94" y="257715"/>
            <a:ext cx="5978723" cy="89617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Detection on Test Images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BBF99C3-EC79-4278-A26F-63C168A7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98" y="1215042"/>
            <a:ext cx="5635552" cy="447140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The  predictions made on the class- ‘with mask’ is shown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DAC52-5C9D-4E7B-9210-C0BF5A10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6" y="2487165"/>
            <a:ext cx="3742349" cy="362487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6AC66C13-4DA1-4477-BA12-27863551176B}"/>
              </a:ext>
            </a:extLst>
          </p:cNvPr>
          <p:cNvSpPr/>
          <p:nvPr/>
        </p:nvSpPr>
        <p:spPr>
          <a:xfrm>
            <a:off x="81989" y="5630303"/>
            <a:ext cx="1857376" cy="594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FFCD4-7E82-44F7-8157-E4B6CCF8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734" y="2487165"/>
            <a:ext cx="2956353" cy="362487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871FB96-78D0-4CB4-9CF7-A04E23FD4C7A}"/>
              </a:ext>
            </a:extLst>
          </p:cNvPr>
          <p:cNvSpPr/>
          <p:nvPr/>
        </p:nvSpPr>
        <p:spPr>
          <a:xfrm>
            <a:off x="4140932" y="5676270"/>
            <a:ext cx="1744761" cy="447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29F4B-2A8A-434A-A004-0AE29487D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54" y="2455719"/>
            <a:ext cx="2956354" cy="359038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A4B4459-D3B5-45F5-B89E-FDAB27EE74D5}"/>
              </a:ext>
            </a:extLst>
          </p:cNvPr>
          <p:cNvSpPr/>
          <p:nvPr/>
        </p:nvSpPr>
        <p:spPr>
          <a:xfrm>
            <a:off x="7595476" y="5635884"/>
            <a:ext cx="1744761" cy="410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BECEB-0C39-4E23-AA56-9DDB2664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Report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4E2-9544-49A6-9A5F-1580A054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419100"/>
            <a:ext cx="4280253" cy="611605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The classification report of the model is obtained which gives the details regarding the precision, recall and f1 score of the model</a:t>
            </a:r>
          </a:p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Precision shows the ability of the model in predicting the positives out of all the positive predictions that the model made </a:t>
            </a:r>
          </a:p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Model Recall/sensitivity is the ratio of true positive and the sum of true positive and false negative</a:t>
            </a:r>
            <a:endParaRPr lang="en-US" sz="1700" dirty="0">
              <a:solidFill>
                <a:srgbClr val="FFFFFF"/>
              </a:solidFill>
              <a:ea typeface="Calibri" panose="020F0502020204030204" pitchFamily="34" charset="0"/>
            </a:endParaRPr>
          </a:p>
          <a:p>
            <a:r>
              <a:rPr lang="en-US" sz="1700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F1 score of the classification report shows the accuracy performance of the model on each class</a:t>
            </a:r>
            <a:endParaRPr lang="en-US" sz="1700" dirty="0">
              <a:solidFill>
                <a:srgbClr val="FFFFFF"/>
              </a:solidFill>
              <a:ea typeface="Calibri" panose="020F0502020204030204" pitchFamily="34" charset="0"/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CAF61-E22C-40AB-AB34-E289603D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4" y="3429000"/>
            <a:ext cx="5947101" cy="21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1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EB41-5842-48EB-912B-78FF82F3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4" y="485776"/>
            <a:ext cx="5672667" cy="1628775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Face Mask Classification – Images Dataset</a:t>
            </a:r>
          </a:p>
        </p:txBody>
      </p:sp>
      <p:pic>
        <p:nvPicPr>
          <p:cNvPr id="5" name="Picture 4" descr="A group of people walking&#10;&#10;Description automatically generated with medium confidence">
            <a:extLst>
              <a:ext uri="{FF2B5EF4-FFF2-40B4-BE49-F238E27FC236}">
                <a16:creationId xmlns:a16="http://schemas.microsoft.com/office/drawing/2014/main" id="{3210828D-55A4-48DE-9774-90BC96E01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3" r="2777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7E53-65DC-4F71-9429-A8304F79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286138"/>
            <a:ext cx="5291663" cy="375284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</a:rPr>
              <a:t>The Covid-19 virus has </a:t>
            </a:r>
            <a:r>
              <a:rPr lang="en-US" sz="1800" dirty="0"/>
              <a:t>impacted </a:t>
            </a:r>
            <a:r>
              <a:rPr lang="en-US" sz="1800" b="0" i="0" dirty="0">
                <a:effectLst/>
              </a:rPr>
              <a:t>our lives since 2019.</a:t>
            </a:r>
          </a:p>
          <a:p>
            <a:r>
              <a:rPr lang="en-US" sz="1800" b="0" i="0" dirty="0">
                <a:effectLst/>
              </a:rPr>
              <a:t>Since then</a:t>
            </a:r>
            <a:r>
              <a:rPr lang="en-US" sz="1800" dirty="0"/>
              <a:t>, wearing a face mask has become essential to prevent wide-spread transmission of the virus.</a:t>
            </a:r>
          </a:p>
          <a:p>
            <a:r>
              <a:rPr lang="en-US" sz="1800" b="0" i="0" dirty="0">
                <a:effectLst/>
              </a:rPr>
              <a:t>This project is developed intended to help mitigate the current covid-19 situation</a:t>
            </a:r>
            <a:endParaRPr lang="en-US" sz="1800" dirty="0"/>
          </a:p>
          <a:p>
            <a:r>
              <a:rPr lang="en-US" sz="1800" dirty="0"/>
              <a:t>Using images, we intend to determine whether a mask is being worn or not.</a:t>
            </a:r>
          </a:p>
          <a:p>
            <a:r>
              <a:rPr lang="en-US" sz="1800" b="0" i="0" dirty="0">
                <a:effectLst/>
              </a:rPr>
              <a:t>With the use of Convolutional Neural Networks (CNNs) we intend to train an image classification model. </a:t>
            </a:r>
          </a:p>
        </p:txBody>
      </p:sp>
    </p:spTree>
    <p:extLst>
      <p:ext uri="{BB962C8B-B14F-4D97-AF65-F5344CB8AC3E}">
        <p14:creationId xmlns:p14="http://schemas.microsoft.com/office/powerpoint/2010/main" val="275903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DADE-CC07-4CDD-916A-AD580220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Conclusion: Accuracy of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66B1B-E816-461A-B78D-81E40E9D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366" y="2456034"/>
            <a:ext cx="2668480" cy="491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Attempt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DF3C3-ED91-4105-A245-0F0A6EF3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65" y="3232294"/>
            <a:ext cx="5888736" cy="458013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E87AFD62-28BA-4E4D-AE53-FFA2A7294D3E}"/>
              </a:ext>
            </a:extLst>
          </p:cNvPr>
          <p:cNvSpPr txBox="1">
            <a:spLocks/>
          </p:cNvSpPr>
          <p:nvPr/>
        </p:nvSpPr>
        <p:spPr>
          <a:xfrm>
            <a:off x="6671040" y="2456034"/>
            <a:ext cx="5029200" cy="491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Second Attempt with VGG19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646AF-4369-4E4E-BCF1-0CA9967B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8" y="3279319"/>
            <a:ext cx="5884955" cy="449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D4FA39-3D23-4A64-B01D-D7AF2BAD3A80}"/>
              </a:ext>
            </a:extLst>
          </p:cNvPr>
          <p:cNvSpPr txBox="1"/>
          <p:nvPr/>
        </p:nvSpPr>
        <p:spPr>
          <a:xfrm>
            <a:off x="362574" y="1576232"/>
            <a:ext cx="1146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way of assessing the performance of our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accuracy is the number of classifications a model correctly predicts divided by the total number of predictions.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92483-9DF6-4132-B554-3E7DD0460D35}"/>
              </a:ext>
            </a:extLst>
          </p:cNvPr>
          <p:cNvSpPr txBox="1"/>
          <p:nvPr/>
        </p:nvSpPr>
        <p:spPr>
          <a:xfrm>
            <a:off x="3048740" y="4207595"/>
            <a:ext cx="6094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i="1" dirty="0"/>
              <a:t>How to improve accuracy for future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21AC1-5F94-4252-9555-AD40A200E966}"/>
              </a:ext>
            </a:extLst>
          </p:cNvPr>
          <p:cNvSpPr txBox="1"/>
          <p:nvPr/>
        </p:nvSpPr>
        <p:spPr>
          <a:xfrm>
            <a:off x="233388" y="4900075"/>
            <a:ext cx="1146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Tuning model parameters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Adding more data samples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Multiple Algorithms</a:t>
            </a:r>
          </a:p>
        </p:txBody>
      </p:sp>
    </p:spTree>
    <p:extLst>
      <p:ext uri="{BB962C8B-B14F-4D97-AF65-F5344CB8AC3E}">
        <p14:creationId xmlns:p14="http://schemas.microsoft.com/office/powerpoint/2010/main" val="281119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753F-E7DE-4D4D-849F-4E256C57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1" y="1157745"/>
            <a:ext cx="10429240" cy="427704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Thank you</a:t>
            </a:r>
          </a:p>
          <a:p>
            <a:pPr marL="0" indent="0" algn="ctr">
              <a:buNone/>
            </a:pPr>
            <a:r>
              <a:rPr lang="en-US" sz="5400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5710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D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E50ED-38DC-4454-BFBC-3CD2DAB7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Inter"/>
              </a:rPr>
              <a:t>Face Mask- </a:t>
            </a:r>
            <a:r>
              <a:rPr lang="en-US" b="0" i="0">
                <a:solidFill>
                  <a:srgbClr val="FFFFFF"/>
                </a:solidFill>
                <a:effectLst/>
                <a:latin typeface="Inter"/>
              </a:rPr>
              <a:t>Classification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98B4-EA12-45A6-95BB-0DA51BA7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320624"/>
            <a:ext cx="4335613" cy="62145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FF"/>
                </a:solidFill>
              </a:rPr>
              <a:t>Dataset Details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dataset consists of around 12,029 images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Train folder:- 10000 images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Test folder:- 1229 images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Validation folder :- 800 images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images belongs to 2 classes  -With mask &amp; without mask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Sourced from a Kaggle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6D6A4-4FB1-4C5F-84AB-38C26351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0" y="2432304"/>
            <a:ext cx="7304283" cy="4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6FDA-D16F-4264-A697-25B70D6D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Demonstration of Steps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638638-A94B-4A36-94D3-945272996D8F}"/>
              </a:ext>
            </a:extLst>
          </p:cNvPr>
          <p:cNvSpPr/>
          <p:nvPr/>
        </p:nvSpPr>
        <p:spPr>
          <a:xfrm>
            <a:off x="838200" y="1947567"/>
            <a:ext cx="2746791" cy="1537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collection</a:t>
            </a:r>
            <a:r>
              <a:rPr lang="en-US" dirty="0"/>
              <a:t>:- Collected data from Kaggle dataset as well as images obtained using Google API’s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2B476C-C00E-4722-A3FD-0FF90F6B02E7}"/>
              </a:ext>
            </a:extLst>
          </p:cNvPr>
          <p:cNvSpPr/>
          <p:nvPr/>
        </p:nvSpPr>
        <p:spPr>
          <a:xfrm>
            <a:off x="4845051" y="1690688"/>
            <a:ext cx="2844800" cy="19690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Processing &amp; Augmentation </a:t>
            </a:r>
            <a:r>
              <a:rPr lang="en-US" dirty="0"/>
              <a:t>:- Manual cleaning of irrelevant images obtained using Google API’s &amp; combined these images with the Kaggle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1076-74BD-4E6A-B844-04253144952A}"/>
              </a:ext>
            </a:extLst>
          </p:cNvPr>
          <p:cNvSpPr/>
          <p:nvPr/>
        </p:nvSpPr>
        <p:spPr>
          <a:xfrm>
            <a:off x="8493125" y="2246860"/>
            <a:ext cx="3210560" cy="9091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Implementation </a:t>
            </a:r>
            <a:r>
              <a:rPr lang="en-US" dirty="0"/>
              <a:t>:- CNN architecture was employed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19F899-5447-4C94-803E-316501CB0C1F}"/>
              </a:ext>
            </a:extLst>
          </p:cNvPr>
          <p:cNvSpPr/>
          <p:nvPr/>
        </p:nvSpPr>
        <p:spPr>
          <a:xfrm>
            <a:off x="8627321" y="4956953"/>
            <a:ext cx="2633978" cy="11151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</a:t>
            </a:r>
            <a:r>
              <a:rPr lang="en-US" dirty="0"/>
              <a:t> :- Binary image classification (with &amp; without masks) is performed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8F7A52-27E5-40EF-A5C2-1DAE6F48F141}"/>
              </a:ext>
            </a:extLst>
          </p:cNvPr>
          <p:cNvSpPr/>
          <p:nvPr/>
        </p:nvSpPr>
        <p:spPr>
          <a:xfrm>
            <a:off x="4998402" y="4972257"/>
            <a:ext cx="2550160" cy="997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Predictions</a:t>
            </a:r>
            <a:r>
              <a:rPr lang="en-US" dirty="0"/>
              <a:t> :- Evaluation of the model on unseen images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5A6BAD-F328-4F74-865F-676B585D1D86}"/>
              </a:ext>
            </a:extLst>
          </p:cNvPr>
          <p:cNvSpPr/>
          <p:nvPr/>
        </p:nvSpPr>
        <p:spPr>
          <a:xfrm>
            <a:off x="3584991" y="2580640"/>
            <a:ext cx="1260060" cy="3087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AFBFE7-8591-4671-BCA7-DFA716E9AA7B}"/>
              </a:ext>
            </a:extLst>
          </p:cNvPr>
          <p:cNvSpPr/>
          <p:nvPr/>
        </p:nvSpPr>
        <p:spPr>
          <a:xfrm>
            <a:off x="7689851" y="2645540"/>
            <a:ext cx="792480" cy="2438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B65D3A9-E9A4-45BF-AB23-4D5E863DDC83}"/>
              </a:ext>
            </a:extLst>
          </p:cNvPr>
          <p:cNvSpPr/>
          <p:nvPr/>
        </p:nvSpPr>
        <p:spPr>
          <a:xfrm>
            <a:off x="9940925" y="3156005"/>
            <a:ext cx="314960" cy="17524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A65FF0C-D3E7-4F65-8B78-4C8B432C9D22}"/>
              </a:ext>
            </a:extLst>
          </p:cNvPr>
          <p:cNvSpPr/>
          <p:nvPr/>
        </p:nvSpPr>
        <p:spPr>
          <a:xfrm rot="10800000">
            <a:off x="7548562" y="5344157"/>
            <a:ext cx="1078758" cy="3479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42A254-F13C-4BC8-ACF5-7C36751233F8}"/>
              </a:ext>
            </a:extLst>
          </p:cNvPr>
          <p:cNvSpPr/>
          <p:nvPr/>
        </p:nvSpPr>
        <p:spPr>
          <a:xfrm>
            <a:off x="937259" y="4969044"/>
            <a:ext cx="2548671" cy="111514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Attempted</a:t>
            </a:r>
            <a:r>
              <a:rPr lang="en-US" dirty="0"/>
              <a:t> I</a:t>
            </a:r>
            <a:r>
              <a:rPr lang="en-US" b="1" dirty="0"/>
              <a:t>mproved model </a:t>
            </a:r>
            <a:r>
              <a:rPr lang="en-US" dirty="0"/>
              <a:t>:-  Vgg19 is implemented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0AD43D9-44C9-4B34-8330-C11415815B13}"/>
              </a:ext>
            </a:extLst>
          </p:cNvPr>
          <p:cNvSpPr/>
          <p:nvPr/>
        </p:nvSpPr>
        <p:spPr>
          <a:xfrm rot="10800000">
            <a:off x="3485931" y="5372248"/>
            <a:ext cx="1512469" cy="3087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6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DFF77-FB23-44AD-98E8-AE678685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5ABEF-923D-4BEE-AF7A-A12F0DC6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5" y="2956560"/>
            <a:ext cx="6579910" cy="2895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DFC6-8D4A-480C-BCA4-88A5CA0E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609600"/>
            <a:ext cx="4280253" cy="57200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Our CNN architecture consists of 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An input layer</a:t>
            </a:r>
            <a:r>
              <a:rPr lang="en-US" sz="1800" dirty="0">
                <a:solidFill>
                  <a:srgbClr val="FFFFFF"/>
                </a:solidFill>
              </a:rPr>
              <a:t>, which takes into account the raw images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Convolution layer</a:t>
            </a:r>
            <a:r>
              <a:rPr lang="en-US" sz="1800" dirty="0">
                <a:solidFill>
                  <a:srgbClr val="FFFFFF"/>
                </a:solidFill>
              </a:rPr>
              <a:t>, which is responsible for  majority of the computation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Pooling layer</a:t>
            </a:r>
            <a:r>
              <a:rPr lang="en-US" sz="1800" dirty="0">
                <a:solidFill>
                  <a:srgbClr val="FFFFFF"/>
                </a:solidFill>
              </a:rPr>
              <a:t>, used to perform dimensionality reduction (reducing the no: of parameters in the input) 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Fully connected layers</a:t>
            </a:r>
            <a:r>
              <a:rPr lang="en-US" sz="1800" dirty="0">
                <a:solidFill>
                  <a:srgbClr val="FFFFFF"/>
                </a:solidFill>
              </a:rPr>
              <a:t>, which consist of neurons, weights and biases and helps in classification of the input data 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Output layer</a:t>
            </a:r>
            <a:r>
              <a:rPr lang="en-US" sz="1800" dirty="0">
                <a:solidFill>
                  <a:srgbClr val="FFFFFF"/>
                </a:solidFill>
              </a:rPr>
              <a:t>,  which uses </a:t>
            </a:r>
            <a:r>
              <a:rPr lang="en-US" sz="1800" dirty="0" err="1">
                <a:solidFill>
                  <a:srgbClr val="FFFFFF"/>
                </a:solidFill>
              </a:rPr>
              <a:t>softmax</a:t>
            </a:r>
            <a:r>
              <a:rPr lang="en-US" sz="1800" dirty="0">
                <a:solidFill>
                  <a:srgbClr val="FFFFFF"/>
                </a:solidFill>
              </a:rPr>
              <a:t> as the activation function and consists for two dense neurons denoting the two output classes.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5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363EC-C97D-450B-AEA3-5CB21018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609600"/>
            <a:ext cx="4384501" cy="133083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Model Implementation(contd..)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6F98-AB78-40AA-A750-F1560B92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16" y="2437118"/>
            <a:ext cx="4384501" cy="3674448"/>
          </a:xfrm>
        </p:spPr>
        <p:txBody>
          <a:bodyPr>
            <a:normAutofit/>
          </a:bodyPr>
          <a:lstStyle/>
          <a:p>
            <a:r>
              <a:rPr lang="en-US" sz="2000" dirty="0"/>
              <a:t>The model summary with output shape and number of parameters is as shown</a:t>
            </a:r>
          </a:p>
          <a:p>
            <a:r>
              <a:rPr lang="en-US" sz="2000" dirty="0"/>
              <a:t>The model consists of four Convolution layers, three max pooling layers, four dropout layers to minimize overfitting, two dense layers to perform classification and an output layer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9486A72-AF03-46B1-BB94-5BE10BBD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38" y="650045"/>
            <a:ext cx="5969602" cy="59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A5692-3899-4FC5-8E7C-700B1C0F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38F9-92AC-4A12-8DAA-A867DA4B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Compiling &amp; training the model</a:t>
            </a:r>
          </a:p>
          <a:p>
            <a:r>
              <a:rPr lang="en-US" sz="2200" dirty="0"/>
              <a:t>After compiling the model with the optimizer as “</a:t>
            </a:r>
            <a:r>
              <a:rPr lang="en-US" sz="2200" dirty="0" err="1"/>
              <a:t>adam</a:t>
            </a:r>
            <a:r>
              <a:rPr lang="en-US" sz="2200" dirty="0"/>
              <a:t>”, the loss function as “</a:t>
            </a:r>
            <a:r>
              <a:rPr lang="en-US" sz="2200" dirty="0" err="1"/>
              <a:t>categorical_crossentropy</a:t>
            </a:r>
            <a:r>
              <a:rPr lang="en-US" sz="2200" dirty="0"/>
              <a:t>” and setting the metrics to “accuracy”, the model is trained for 10 epochs with a batch size of 128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Obtained validation accuracy = 94.38%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AACA28-B963-4825-9667-C687B239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60" y="2263648"/>
            <a:ext cx="6177280" cy="3456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43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A3AD6-2A17-40BF-AD46-157EC21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D2E4-8CF7-472D-8B05-C578A4BE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accuracy and loss curves for the implemented model for the given 10 epoch is shown below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CBB0621-4728-49AB-A7EC-642987B3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92" y="3335644"/>
            <a:ext cx="5114925" cy="3065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5C1B41-B41B-4DBC-8DCE-12025593F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92" y="99706"/>
            <a:ext cx="5114925" cy="3273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002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95D1A-317A-4CF2-A430-0639A9BA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78" y="1252462"/>
            <a:ext cx="5978723" cy="89617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Detection on Test Images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9D4A-71D4-42F8-A1EC-7901D1EF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78" y="2775397"/>
            <a:ext cx="5295015" cy="3490205"/>
          </a:xfrm>
        </p:spPr>
        <p:txBody>
          <a:bodyPr>
            <a:normAutofit/>
          </a:bodyPr>
          <a:lstStyle/>
          <a:p>
            <a:r>
              <a:rPr lang="en-US" sz="2200" dirty="0"/>
              <a:t>The  predictions made on the class- ‘with mask’ is shown 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10" name="Content Placeholder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1A72E65-60C9-4DD6-8919-8554C664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5" y="3429001"/>
            <a:ext cx="4039657" cy="3230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0CB5FB-F361-4D9D-9B3F-4744A04A8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6" y="414022"/>
            <a:ext cx="3962400" cy="273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8DA45F-BA39-4E98-B138-ECC8CFFD8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41" y="3429000"/>
            <a:ext cx="4039657" cy="3230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BEDC375-2A88-40D2-A754-B4E0F02FE463}"/>
              </a:ext>
            </a:extLst>
          </p:cNvPr>
          <p:cNvSpPr/>
          <p:nvPr/>
        </p:nvSpPr>
        <p:spPr>
          <a:xfrm>
            <a:off x="6684656" y="2775397"/>
            <a:ext cx="1676400" cy="455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C66C13-4DA1-4477-BA12-27863551176B}"/>
              </a:ext>
            </a:extLst>
          </p:cNvPr>
          <p:cNvSpPr/>
          <p:nvPr/>
        </p:nvSpPr>
        <p:spPr>
          <a:xfrm>
            <a:off x="2085975" y="6189666"/>
            <a:ext cx="1857376" cy="5941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71FB96-78D0-4CB4-9CF7-A04E23FD4C7A}"/>
              </a:ext>
            </a:extLst>
          </p:cNvPr>
          <p:cNvSpPr/>
          <p:nvPr/>
        </p:nvSpPr>
        <p:spPr>
          <a:xfrm>
            <a:off x="6591371" y="6326571"/>
            <a:ext cx="2390704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875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Inter</vt:lpstr>
      <vt:lpstr>Office Theme</vt:lpstr>
      <vt:lpstr>Face Mask Classification</vt:lpstr>
      <vt:lpstr>Face Mask Classification – Images Dataset</vt:lpstr>
      <vt:lpstr>Face Mask- Classification </vt:lpstr>
      <vt:lpstr>Demonstration of Steps</vt:lpstr>
      <vt:lpstr>Model Implementation</vt:lpstr>
      <vt:lpstr>Model Implementation(contd..)</vt:lpstr>
      <vt:lpstr>Classification</vt:lpstr>
      <vt:lpstr>Performance Curves</vt:lpstr>
      <vt:lpstr>Detection on Test Images</vt:lpstr>
      <vt:lpstr>Detection on Test Images(contd..)</vt:lpstr>
      <vt:lpstr>Detection on Test Images(contd..)</vt:lpstr>
      <vt:lpstr>Classification Report</vt:lpstr>
      <vt:lpstr>VGG19</vt:lpstr>
      <vt:lpstr>Model Summary</vt:lpstr>
      <vt:lpstr>Classification</vt:lpstr>
      <vt:lpstr>Performance Curves</vt:lpstr>
      <vt:lpstr>Detection on Test Images</vt:lpstr>
      <vt:lpstr>Detection on Test Images</vt:lpstr>
      <vt:lpstr>Classification Report</vt:lpstr>
      <vt:lpstr>Conclusion: Accuracy of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bini ben</dc:creator>
  <cp:lastModifiedBy>sheryl shaji</cp:lastModifiedBy>
  <cp:revision>29</cp:revision>
  <dcterms:created xsi:type="dcterms:W3CDTF">2021-12-15T23:05:36Z</dcterms:created>
  <dcterms:modified xsi:type="dcterms:W3CDTF">2021-12-16T19:53:56Z</dcterms:modified>
</cp:coreProperties>
</file>