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Economica"/>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Economica-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8e2c37e1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8e2c37e1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8e2c37e1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8e2c37e1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8e2c37e1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8e2c37e1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8deb2ea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8deb2ea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8deb2ea2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8deb2ea2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8e2c37e1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8e2c37e1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8e2c37e13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8e2c37e13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8deb2ea2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8deb2ea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8c45169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8c45169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8deb2ea2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8deb2ea2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810de17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810de17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8deb2ea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8deb2ea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8e2c37e13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8e2c37e13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8e2c37e13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8e2c37e13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8deb2ea2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8deb2ea2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811bd13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811bd13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811bd13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811bd13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810de17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810de17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8e2c37e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8e2c37e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8e2c37e1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8e2c37e1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8e2c37e1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8e2c37e1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8e2c37e1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8e2c37e1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rashmiranu/banking-dataset-classification?select=new_train.csv" TargetMode="Externa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182880"/>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Team 2 Project 1</a:t>
            </a:r>
            <a:endParaRPr/>
          </a:p>
        </p:txBody>
      </p:sp>
      <p:sp>
        <p:nvSpPr>
          <p:cNvPr id="63" name="Google Shape;63;p13"/>
          <p:cNvSpPr txBox="1"/>
          <p:nvPr>
            <p:ph idx="1" type="subTitle"/>
          </p:nvPr>
        </p:nvSpPr>
        <p:spPr>
          <a:xfrm>
            <a:off x="3044700" y="27200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Bini Ben, Sheryl Shaji, Suhas Yadlapati, Morgan Prukop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3300"/>
              <a:t>Education and Personal Loans</a:t>
            </a:r>
            <a:endParaRPr sz="3300"/>
          </a:p>
        </p:txBody>
      </p:sp>
      <p:sp>
        <p:nvSpPr>
          <p:cNvPr id="125" name="Google Shape;125;p22"/>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As you can much of the data came from those who are higher educated</a:t>
            </a:r>
            <a:endParaRPr sz="1900"/>
          </a:p>
          <a:p>
            <a:pPr indent="-349250" lvl="0" marL="457200" rtl="0" algn="l">
              <a:spcBef>
                <a:spcPts val="0"/>
              </a:spcBef>
              <a:spcAft>
                <a:spcPts val="0"/>
              </a:spcAft>
              <a:buSzPts val="1900"/>
              <a:buChar char="●"/>
            </a:pPr>
            <a:r>
              <a:rPr lang="en" sz="1900"/>
              <a:t>The percent of those in each education </a:t>
            </a:r>
            <a:r>
              <a:rPr lang="en" sz="1900"/>
              <a:t>category</a:t>
            </a:r>
            <a:r>
              <a:rPr lang="en" sz="1900"/>
              <a:t> who have a loan seems pretty standard</a:t>
            </a:r>
            <a:endParaRPr sz="1900"/>
          </a:p>
        </p:txBody>
      </p:sp>
      <p:pic>
        <p:nvPicPr>
          <p:cNvPr id="126" name="Google Shape;126;p22"/>
          <p:cNvPicPr preferRelativeResize="0"/>
          <p:nvPr/>
        </p:nvPicPr>
        <p:blipFill>
          <a:blip r:embed="rId3">
            <a:alphaModFix/>
          </a:blip>
          <a:stretch>
            <a:fillRect/>
          </a:stretch>
        </p:blipFill>
        <p:spPr>
          <a:xfrm>
            <a:off x="140325" y="1030750"/>
            <a:ext cx="4431675" cy="41034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3300"/>
              <a:t>Education and Personal Loans</a:t>
            </a:r>
            <a:endParaRPr sz="3300"/>
          </a:p>
        </p:txBody>
      </p:sp>
      <p:sp>
        <p:nvSpPr>
          <p:cNvPr id="132" name="Google Shape;132;p23"/>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As you can see the correlation value in the intersection </a:t>
            </a:r>
            <a:r>
              <a:rPr lang="en" sz="1900"/>
              <a:t>between</a:t>
            </a:r>
            <a:r>
              <a:rPr lang="en" sz="1900"/>
              <a:t> Education and Loan is 0.009</a:t>
            </a:r>
            <a:endParaRPr sz="1900"/>
          </a:p>
          <a:p>
            <a:pPr indent="-349250" lvl="0" marL="457200" rtl="0" algn="l">
              <a:spcBef>
                <a:spcPts val="0"/>
              </a:spcBef>
              <a:spcAft>
                <a:spcPts val="0"/>
              </a:spcAft>
              <a:buSzPts val="1900"/>
              <a:buChar char="●"/>
            </a:pPr>
            <a:r>
              <a:rPr lang="en" sz="1900"/>
              <a:t>That value is not enough to prove that Education has an effect if one has a personal loan </a:t>
            </a:r>
            <a:endParaRPr sz="1900"/>
          </a:p>
        </p:txBody>
      </p:sp>
      <p:pic>
        <p:nvPicPr>
          <p:cNvPr id="133" name="Google Shape;133;p23"/>
          <p:cNvPicPr preferRelativeResize="0"/>
          <p:nvPr/>
        </p:nvPicPr>
        <p:blipFill>
          <a:blip r:embed="rId3">
            <a:alphaModFix/>
          </a:blip>
          <a:stretch>
            <a:fillRect/>
          </a:stretch>
        </p:blipFill>
        <p:spPr>
          <a:xfrm>
            <a:off x="152400" y="1299625"/>
            <a:ext cx="4527600" cy="33083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does the job type and the age affect the kind of loan an individual takes?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1150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Job Type and Loans (Housing and Personal) :</a:t>
            </a:r>
            <a:endParaRPr/>
          </a:p>
        </p:txBody>
      </p:sp>
      <p:sp>
        <p:nvSpPr>
          <p:cNvPr id="144" name="Google Shape;144;p25"/>
          <p:cNvSpPr txBox="1"/>
          <p:nvPr/>
        </p:nvSpPr>
        <p:spPr>
          <a:xfrm>
            <a:off x="90425" y="4118825"/>
            <a:ext cx="4269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 majority of the of the housing loans have been taken by the admins. Whereas, students take the least number of home loans.</a:t>
            </a:r>
            <a:endParaRPr>
              <a:latin typeface="Open Sans"/>
              <a:ea typeface="Open Sans"/>
              <a:cs typeface="Open Sans"/>
              <a:sym typeface="Open Sans"/>
            </a:endParaRPr>
          </a:p>
        </p:txBody>
      </p:sp>
      <p:sp>
        <p:nvSpPr>
          <p:cNvPr id="145" name="Google Shape;145;p25"/>
          <p:cNvSpPr txBox="1"/>
          <p:nvPr/>
        </p:nvSpPr>
        <p:spPr>
          <a:xfrm>
            <a:off x="5063125" y="4118825"/>
            <a:ext cx="386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 large number of admins, blue-collar professionals and technicians have not taken the personal loans.</a:t>
            </a:r>
            <a:endParaRPr>
              <a:latin typeface="Open Sans"/>
              <a:ea typeface="Open Sans"/>
              <a:cs typeface="Open Sans"/>
              <a:sym typeface="Open Sans"/>
            </a:endParaRPr>
          </a:p>
        </p:txBody>
      </p:sp>
      <p:pic>
        <p:nvPicPr>
          <p:cNvPr id="146" name="Google Shape;146;p25"/>
          <p:cNvPicPr preferRelativeResize="0"/>
          <p:nvPr/>
        </p:nvPicPr>
        <p:blipFill>
          <a:blip r:embed="rId3">
            <a:alphaModFix/>
          </a:blip>
          <a:stretch>
            <a:fillRect/>
          </a:stretch>
        </p:blipFill>
        <p:spPr>
          <a:xfrm>
            <a:off x="152400" y="1098725"/>
            <a:ext cx="8559556" cy="2867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 Category and Loans (Housing and Personal)</a:t>
            </a:r>
            <a:endParaRPr/>
          </a:p>
        </p:txBody>
      </p:sp>
      <p:pic>
        <p:nvPicPr>
          <p:cNvPr id="152" name="Google Shape;152;p26"/>
          <p:cNvPicPr preferRelativeResize="0"/>
          <p:nvPr/>
        </p:nvPicPr>
        <p:blipFill>
          <a:blip r:embed="rId3">
            <a:alphaModFix/>
          </a:blip>
          <a:stretch>
            <a:fillRect/>
          </a:stretch>
        </p:blipFill>
        <p:spPr>
          <a:xfrm>
            <a:off x="152400" y="1147225"/>
            <a:ext cx="8839199" cy="2703529"/>
          </a:xfrm>
          <a:prstGeom prst="rect">
            <a:avLst/>
          </a:prstGeom>
          <a:noFill/>
          <a:ln cap="flat" cmpd="sng" w="9525">
            <a:solidFill>
              <a:schemeClr val="dk1"/>
            </a:solidFill>
            <a:prstDash val="solid"/>
            <a:round/>
            <a:headEnd len="sm" w="sm" type="none"/>
            <a:tailEnd len="sm" w="sm" type="none"/>
          </a:ln>
        </p:spPr>
      </p:pic>
      <p:sp>
        <p:nvSpPr>
          <p:cNvPr id="153" name="Google Shape;153;p26"/>
          <p:cNvSpPr txBox="1"/>
          <p:nvPr/>
        </p:nvSpPr>
        <p:spPr>
          <a:xfrm>
            <a:off x="150700" y="3998275"/>
            <a:ext cx="4259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People who fall in the age group (29-39) take the most number of housing loans. No housing loans are taken by people who are between (89-99) years of age.</a:t>
            </a:r>
            <a:endParaRPr>
              <a:latin typeface="Open Sans"/>
              <a:ea typeface="Open Sans"/>
              <a:cs typeface="Open Sans"/>
              <a:sym typeface="Open Sans"/>
            </a:endParaRPr>
          </a:p>
        </p:txBody>
      </p:sp>
      <p:sp>
        <p:nvSpPr>
          <p:cNvPr id="154" name="Google Shape;154;p26"/>
          <p:cNvSpPr txBox="1"/>
          <p:nvPr/>
        </p:nvSpPr>
        <p:spPr>
          <a:xfrm>
            <a:off x="5123400" y="4008325"/>
            <a:ext cx="386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Large number of people from (19-59) years of age don’t take personal loans.</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42225"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Heatmap - Job and Age vs Loans</a:t>
            </a:r>
            <a:endParaRPr/>
          </a:p>
        </p:txBody>
      </p:sp>
      <p:pic>
        <p:nvPicPr>
          <p:cNvPr id="160" name="Google Shape;160;p27"/>
          <p:cNvPicPr preferRelativeResize="0"/>
          <p:nvPr/>
        </p:nvPicPr>
        <p:blipFill>
          <a:blip r:embed="rId3">
            <a:alphaModFix/>
          </a:blip>
          <a:stretch>
            <a:fillRect/>
          </a:stretch>
        </p:blipFill>
        <p:spPr>
          <a:xfrm>
            <a:off x="57875" y="831300"/>
            <a:ext cx="4392300" cy="2877192"/>
          </a:xfrm>
          <a:prstGeom prst="rect">
            <a:avLst/>
          </a:prstGeom>
          <a:noFill/>
          <a:ln cap="flat" cmpd="sng" w="9525">
            <a:solidFill>
              <a:schemeClr val="dk1"/>
            </a:solidFill>
            <a:prstDash val="solid"/>
            <a:round/>
            <a:headEnd len="sm" w="sm" type="none"/>
            <a:tailEnd len="sm" w="sm" type="none"/>
          </a:ln>
        </p:spPr>
      </p:pic>
      <p:pic>
        <p:nvPicPr>
          <p:cNvPr id="161" name="Google Shape;161;p27"/>
          <p:cNvPicPr preferRelativeResize="0"/>
          <p:nvPr/>
        </p:nvPicPr>
        <p:blipFill>
          <a:blip r:embed="rId4">
            <a:alphaModFix/>
          </a:blip>
          <a:stretch>
            <a:fillRect/>
          </a:stretch>
        </p:blipFill>
        <p:spPr>
          <a:xfrm>
            <a:off x="0" y="3862750"/>
            <a:ext cx="4691425" cy="628625"/>
          </a:xfrm>
          <a:prstGeom prst="rect">
            <a:avLst/>
          </a:prstGeom>
          <a:noFill/>
          <a:ln cap="flat" cmpd="sng" w="9525">
            <a:solidFill>
              <a:schemeClr val="dk1"/>
            </a:solidFill>
            <a:prstDash val="solid"/>
            <a:round/>
            <a:headEnd len="sm" w="sm" type="none"/>
            <a:tailEnd len="sm" w="sm" type="none"/>
          </a:ln>
        </p:spPr>
      </p:pic>
      <p:pic>
        <p:nvPicPr>
          <p:cNvPr id="162" name="Google Shape;162;p27"/>
          <p:cNvPicPr preferRelativeResize="0"/>
          <p:nvPr/>
        </p:nvPicPr>
        <p:blipFill>
          <a:blip r:embed="rId5">
            <a:alphaModFix/>
          </a:blip>
          <a:stretch>
            <a:fillRect/>
          </a:stretch>
        </p:blipFill>
        <p:spPr>
          <a:xfrm>
            <a:off x="1891762" y="4514850"/>
            <a:ext cx="828675" cy="628650"/>
          </a:xfrm>
          <a:prstGeom prst="rect">
            <a:avLst/>
          </a:prstGeom>
          <a:noFill/>
          <a:ln cap="flat" cmpd="sng" w="9525">
            <a:solidFill>
              <a:schemeClr val="dk1"/>
            </a:solidFill>
            <a:prstDash val="solid"/>
            <a:round/>
            <a:headEnd len="sm" w="sm" type="none"/>
            <a:tailEnd len="sm" w="sm" type="none"/>
          </a:ln>
        </p:spPr>
      </p:pic>
      <p:sp>
        <p:nvSpPr>
          <p:cNvPr id="163" name="Google Shape;163;p27"/>
          <p:cNvSpPr/>
          <p:nvPr/>
        </p:nvSpPr>
        <p:spPr>
          <a:xfrm>
            <a:off x="2290475" y="1516950"/>
            <a:ext cx="246300" cy="221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27"/>
          <p:cNvCxnSpPr/>
          <p:nvPr/>
        </p:nvCxnSpPr>
        <p:spPr>
          <a:xfrm rot="10800000">
            <a:off x="1436675" y="1627500"/>
            <a:ext cx="793500" cy="0"/>
          </a:xfrm>
          <a:prstGeom prst="straightConnector1">
            <a:avLst/>
          </a:prstGeom>
          <a:noFill/>
          <a:ln cap="flat" cmpd="sng" w="19050">
            <a:solidFill>
              <a:schemeClr val="dk1"/>
            </a:solidFill>
            <a:prstDash val="solid"/>
            <a:round/>
            <a:headEnd len="med" w="med" type="none"/>
            <a:tailEnd len="med" w="med" type="triangle"/>
          </a:ln>
        </p:spPr>
      </p:cxnSp>
      <p:cxnSp>
        <p:nvCxnSpPr>
          <p:cNvPr id="165" name="Google Shape;165;p27"/>
          <p:cNvCxnSpPr/>
          <p:nvPr/>
        </p:nvCxnSpPr>
        <p:spPr>
          <a:xfrm>
            <a:off x="2408525" y="1935125"/>
            <a:ext cx="10200" cy="823800"/>
          </a:xfrm>
          <a:prstGeom prst="straightConnector1">
            <a:avLst/>
          </a:prstGeom>
          <a:noFill/>
          <a:ln cap="flat" cmpd="sng" w="19050">
            <a:solidFill>
              <a:schemeClr val="dk1"/>
            </a:solidFill>
            <a:prstDash val="solid"/>
            <a:round/>
            <a:headEnd len="med" w="med" type="none"/>
            <a:tailEnd len="med" w="med" type="triangle"/>
          </a:ln>
        </p:spPr>
      </p:cxnSp>
      <p:sp>
        <p:nvSpPr>
          <p:cNvPr id="166" name="Google Shape;166;p27"/>
          <p:cNvSpPr txBox="1"/>
          <p:nvPr/>
        </p:nvSpPr>
        <p:spPr>
          <a:xfrm>
            <a:off x="1074278" y="4629075"/>
            <a:ext cx="12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Open Sans"/>
                <a:ea typeface="Open Sans"/>
                <a:cs typeface="Open Sans"/>
                <a:sym typeface="Open Sans"/>
              </a:rPr>
              <a:t>Result</a:t>
            </a:r>
            <a:r>
              <a:rPr b="1" lang="en" u="sng">
                <a:latin typeface="Open Sans"/>
                <a:ea typeface="Open Sans"/>
                <a:cs typeface="Open Sans"/>
                <a:sym typeface="Open Sans"/>
              </a:rPr>
              <a:t>:</a:t>
            </a:r>
            <a:endParaRPr b="1" u="sng">
              <a:latin typeface="Open Sans"/>
              <a:ea typeface="Open Sans"/>
              <a:cs typeface="Open Sans"/>
              <a:sym typeface="Open Sans"/>
            </a:endParaRPr>
          </a:p>
        </p:txBody>
      </p:sp>
      <p:pic>
        <p:nvPicPr>
          <p:cNvPr id="167" name="Google Shape;167;p27"/>
          <p:cNvPicPr preferRelativeResize="0"/>
          <p:nvPr/>
        </p:nvPicPr>
        <p:blipFill>
          <a:blip r:embed="rId6">
            <a:alphaModFix/>
          </a:blip>
          <a:stretch>
            <a:fillRect/>
          </a:stretch>
        </p:blipFill>
        <p:spPr>
          <a:xfrm>
            <a:off x="4834550" y="817800"/>
            <a:ext cx="4266799" cy="2904200"/>
          </a:xfrm>
          <a:prstGeom prst="rect">
            <a:avLst/>
          </a:prstGeom>
          <a:noFill/>
          <a:ln cap="flat" cmpd="sng" w="9525">
            <a:solidFill>
              <a:schemeClr val="dk1"/>
            </a:solidFill>
            <a:prstDash val="solid"/>
            <a:round/>
            <a:headEnd len="sm" w="sm" type="none"/>
            <a:tailEnd len="sm" w="sm" type="none"/>
          </a:ln>
        </p:spPr>
      </p:pic>
      <p:pic>
        <p:nvPicPr>
          <p:cNvPr id="168" name="Google Shape;168;p27"/>
          <p:cNvPicPr preferRelativeResize="0"/>
          <p:nvPr/>
        </p:nvPicPr>
        <p:blipFill>
          <a:blip r:embed="rId7">
            <a:alphaModFix/>
          </a:blip>
          <a:stretch>
            <a:fillRect/>
          </a:stretch>
        </p:blipFill>
        <p:spPr>
          <a:xfrm>
            <a:off x="4771800" y="3848450"/>
            <a:ext cx="4392300" cy="657225"/>
          </a:xfrm>
          <a:prstGeom prst="rect">
            <a:avLst/>
          </a:prstGeom>
          <a:noFill/>
          <a:ln cap="flat" cmpd="sng" w="9525">
            <a:solidFill>
              <a:schemeClr val="dk1"/>
            </a:solidFill>
            <a:prstDash val="solid"/>
            <a:round/>
            <a:headEnd len="sm" w="sm" type="none"/>
            <a:tailEnd len="sm" w="sm" type="none"/>
          </a:ln>
        </p:spPr>
      </p:pic>
      <p:sp>
        <p:nvSpPr>
          <p:cNvPr id="169" name="Google Shape;169;p27"/>
          <p:cNvSpPr txBox="1"/>
          <p:nvPr/>
        </p:nvSpPr>
        <p:spPr>
          <a:xfrm>
            <a:off x="5576528" y="4632125"/>
            <a:ext cx="12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Open Sans"/>
                <a:ea typeface="Open Sans"/>
                <a:cs typeface="Open Sans"/>
                <a:sym typeface="Open Sans"/>
              </a:rPr>
              <a:t>Result:</a:t>
            </a:r>
            <a:endParaRPr b="1" u="sng">
              <a:latin typeface="Open Sans"/>
              <a:ea typeface="Open Sans"/>
              <a:cs typeface="Open Sans"/>
              <a:sym typeface="Open Sans"/>
            </a:endParaRPr>
          </a:p>
        </p:txBody>
      </p:sp>
      <p:pic>
        <p:nvPicPr>
          <p:cNvPr id="170" name="Google Shape;170;p27"/>
          <p:cNvPicPr preferRelativeResize="0"/>
          <p:nvPr/>
        </p:nvPicPr>
        <p:blipFill>
          <a:blip r:embed="rId8">
            <a:alphaModFix/>
          </a:blip>
          <a:stretch>
            <a:fillRect/>
          </a:stretch>
        </p:blipFill>
        <p:spPr>
          <a:xfrm>
            <a:off x="6598738" y="4514850"/>
            <a:ext cx="738435" cy="628650"/>
          </a:xfrm>
          <a:prstGeom prst="rect">
            <a:avLst/>
          </a:prstGeom>
          <a:noFill/>
          <a:ln cap="flat" cmpd="sng" w="9525">
            <a:solidFill>
              <a:schemeClr val="dk1"/>
            </a:solidFill>
            <a:prstDash val="solid"/>
            <a:round/>
            <a:headEnd len="sm" w="sm" type="none"/>
            <a:tailEnd len="sm" w="sm" type="none"/>
          </a:ln>
        </p:spPr>
      </p:pic>
      <p:sp>
        <p:nvSpPr>
          <p:cNvPr id="171" name="Google Shape;171;p27"/>
          <p:cNvSpPr/>
          <p:nvPr/>
        </p:nvSpPr>
        <p:spPr>
          <a:xfrm>
            <a:off x="7556225" y="1106800"/>
            <a:ext cx="246300" cy="221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27"/>
          <p:cNvCxnSpPr/>
          <p:nvPr/>
        </p:nvCxnSpPr>
        <p:spPr>
          <a:xfrm rot="10800000">
            <a:off x="6571213" y="1217350"/>
            <a:ext cx="793500" cy="0"/>
          </a:xfrm>
          <a:prstGeom prst="straightConnector1">
            <a:avLst/>
          </a:prstGeom>
          <a:noFill/>
          <a:ln cap="flat" cmpd="sng" w="19050">
            <a:solidFill>
              <a:schemeClr val="dk1"/>
            </a:solidFill>
            <a:prstDash val="solid"/>
            <a:round/>
            <a:headEnd len="med" w="med" type="none"/>
            <a:tailEnd len="med" w="med" type="triangle"/>
          </a:ln>
        </p:spPr>
      </p:cxnSp>
      <p:cxnSp>
        <p:nvCxnSpPr>
          <p:cNvPr id="173" name="Google Shape;173;p27"/>
          <p:cNvCxnSpPr/>
          <p:nvPr/>
        </p:nvCxnSpPr>
        <p:spPr>
          <a:xfrm>
            <a:off x="7674275" y="1603400"/>
            <a:ext cx="10200" cy="8238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above heatmaps to answer question:</a:t>
            </a:r>
            <a:endParaRPr/>
          </a:p>
        </p:txBody>
      </p:sp>
      <p:sp>
        <p:nvSpPr>
          <p:cNvPr id="179" name="Google Shape;179;p28"/>
          <p:cNvSpPr txBox="1"/>
          <p:nvPr/>
        </p:nvSpPr>
        <p:spPr>
          <a:xfrm>
            <a:off x="694850" y="2476825"/>
            <a:ext cx="25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Verifying with dataset:</a:t>
            </a:r>
            <a:endParaRPr>
              <a:latin typeface="Open Sans"/>
              <a:ea typeface="Open Sans"/>
              <a:cs typeface="Open Sans"/>
              <a:sym typeface="Open Sans"/>
            </a:endParaRPr>
          </a:p>
        </p:txBody>
      </p:sp>
      <p:sp>
        <p:nvSpPr>
          <p:cNvPr id="180" name="Google Shape;180;p28"/>
          <p:cNvSpPr txBox="1"/>
          <p:nvPr/>
        </p:nvSpPr>
        <p:spPr>
          <a:xfrm>
            <a:off x="783575" y="1496850"/>
            <a:ext cx="57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81" name="Google Shape;181;p28"/>
          <p:cNvPicPr preferRelativeResize="0"/>
          <p:nvPr/>
        </p:nvPicPr>
        <p:blipFill>
          <a:blip r:embed="rId3">
            <a:alphaModFix/>
          </a:blip>
          <a:stretch>
            <a:fillRect/>
          </a:stretch>
        </p:blipFill>
        <p:spPr>
          <a:xfrm>
            <a:off x="694850" y="3126175"/>
            <a:ext cx="7334250" cy="1247775"/>
          </a:xfrm>
          <a:prstGeom prst="rect">
            <a:avLst/>
          </a:prstGeom>
          <a:noFill/>
          <a:ln cap="flat" cmpd="sng" w="9525">
            <a:solidFill>
              <a:schemeClr val="dk1"/>
            </a:solidFill>
            <a:prstDash val="solid"/>
            <a:round/>
            <a:headEnd len="sm" w="sm" type="none"/>
            <a:tailEnd len="sm" w="sm" type="none"/>
          </a:ln>
        </p:spPr>
      </p:pic>
      <p:sp>
        <p:nvSpPr>
          <p:cNvPr id="182" name="Google Shape;182;p28"/>
          <p:cNvSpPr txBox="1"/>
          <p:nvPr/>
        </p:nvSpPr>
        <p:spPr>
          <a:xfrm>
            <a:off x="1125150" y="1396375"/>
            <a:ext cx="625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Check the heatmap for job = “entrepreneur” and age &gt;29 and age &lt;=39</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Result : He/She has taken a housing loan but not a personal loan.</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4294967295" type="body"/>
          </p:nvPr>
        </p:nvSpPr>
        <p:spPr>
          <a:xfrm>
            <a:off x="311700" y="1537700"/>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200">
                <a:latin typeface="Economica"/>
                <a:ea typeface="Economica"/>
                <a:cs typeface="Economica"/>
                <a:sym typeface="Economica"/>
              </a:rPr>
              <a:t>What is the impact of Housing loan, Personal loan, Credit in default  on the  subscription to term deposit by the bank?</a:t>
            </a:r>
            <a:endParaRPr sz="4200">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0"/>
          <p:cNvPicPr preferRelativeResize="0"/>
          <p:nvPr/>
        </p:nvPicPr>
        <p:blipFill>
          <a:blip r:embed="rId3">
            <a:alphaModFix/>
          </a:blip>
          <a:stretch>
            <a:fillRect/>
          </a:stretch>
        </p:blipFill>
        <p:spPr>
          <a:xfrm>
            <a:off x="0" y="0"/>
            <a:ext cx="9144001" cy="4991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0" y="0"/>
            <a:ext cx="9144000" cy="499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Our Data</a:t>
            </a:r>
            <a:endParaRPr/>
          </a:p>
        </p:txBody>
      </p:sp>
      <p:sp>
        <p:nvSpPr>
          <p:cNvPr id="69" name="Google Shape;69;p14"/>
          <p:cNvSpPr txBox="1"/>
          <p:nvPr>
            <p:ph idx="1" type="body"/>
          </p:nvPr>
        </p:nvSpPr>
        <p:spPr>
          <a:xfrm>
            <a:off x="311700" y="1149025"/>
            <a:ext cx="8520600" cy="2205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Our data was found on the website Kaggle.</a:t>
            </a:r>
            <a:endParaRPr/>
          </a:p>
          <a:p>
            <a:pPr indent="0" lvl="0" marL="0" rtl="0" algn="l">
              <a:spcBef>
                <a:spcPts val="1200"/>
              </a:spcBef>
              <a:spcAft>
                <a:spcPts val="0"/>
              </a:spcAft>
              <a:buNone/>
            </a:pPr>
            <a:r>
              <a:rPr lang="en" u="sng">
                <a:solidFill>
                  <a:schemeClr val="hlink"/>
                </a:solidFill>
                <a:latin typeface="Arial"/>
                <a:ea typeface="Arial"/>
                <a:cs typeface="Arial"/>
                <a:sym typeface="Arial"/>
                <a:hlinkClick r:id="rId3"/>
              </a:rPr>
              <a:t>Banking Dataset Classification | Kaggle</a:t>
            </a:r>
            <a:endParaRPr/>
          </a:p>
          <a:p>
            <a:pPr indent="0" lvl="0" marL="0" rtl="0" algn="l">
              <a:spcBef>
                <a:spcPts val="1200"/>
              </a:spcBef>
              <a:spcAft>
                <a:spcPts val="0"/>
              </a:spcAft>
              <a:buNone/>
            </a:pPr>
            <a:r>
              <a:rPr lang="en"/>
              <a:t>The </a:t>
            </a:r>
            <a:r>
              <a:rPr lang="en"/>
              <a:t>data is from a Portuguese banking institution. We have information on each customer's demographics. It also includes contact frequency information regarding when they were contacted by the bank.</a:t>
            </a:r>
            <a:endParaRPr/>
          </a:p>
          <a:p>
            <a:pPr indent="0" lvl="0" marL="0" rtl="0" algn="l">
              <a:spcBef>
                <a:spcPts val="1200"/>
              </a:spcBef>
              <a:spcAft>
                <a:spcPts val="1200"/>
              </a:spcAft>
              <a:buNone/>
            </a:pPr>
            <a:r>
              <a:t/>
            </a:r>
            <a:endParaRPr/>
          </a:p>
        </p:txBody>
      </p:sp>
      <p:pic>
        <p:nvPicPr>
          <p:cNvPr id="70" name="Google Shape;70;p14"/>
          <p:cNvPicPr preferRelativeResize="0"/>
          <p:nvPr/>
        </p:nvPicPr>
        <p:blipFill>
          <a:blip r:embed="rId4">
            <a:alphaModFix/>
          </a:blip>
          <a:stretch>
            <a:fillRect/>
          </a:stretch>
        </p:blipFill>
        <p:spPr>
          <a:xfrm>
            <a:off x="311700" y="3109950"/>
            <a:ext cx="8839200" cy="146532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2"/>
          <p:cNvPicPr preferRelativeResize="0"/>
          <p:nvPr/>
        </p:nvPicPr>
        <p:blipFill>
          <a:blip r:embed="rId3">
            <a:alphaModFix/>
          </a:blip>
          <a:stretch>
            <a:fillRect/>
          </a:stretch>
        </p:blipFill>
        <p:spPr>
          <a:xfrm>
            <a:off x="0" y="0"/>
            <a:ext cx="9143999" cy="4991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8" name="Google Shape;208;p33"/>
          <p:cNvSpPr txBox="1"/>
          <p:nvPr>
            <p:ph idx="1" type="body"/>
          </p:nvPr>
        </p:nvSpPr>
        <p:spPr>
          <a:xfrm>
            <a:off x="311700" y="1225225"/>
            <a:ext cx="8520600" cy="3806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Marriage and Home Loans: </a:t>
            </a:r>
            <a:endParaRPr sz="1600"/>
          </a:p>
          <a:p>
            <a:pPr indent="-322580" lvl="0" marL="457200" rtl="0" algn="l">
              <a:spcBef>
                <a:spcPts val="1200"/>
              </a:spcBef>
              <a:spcAft>
                <a:spcPts val="0"/>
              </a:spcAft>
              <a:buSzPct val="100000"/>
              <a:buChar char="●"/>
            </a:pPr>
            <a:r>
              <a:rPr lang="en" sz="1600"/>
              <a:t>You are more likely to have a home loan if you are currently </a:t>
            </a:r>
            <a:r>
              <a:rPr lang="en" sz="1600"/>
              <a:t>married</a:t>
            </a:r>
            <a:r>
              <a:rPr lang="en" sz="1600"/>
              <a:t> or have been </a:t>
            </a:r>
            <a:r>
              <a:rPr lang="en" sz="1600"/>
              <a:t>married</a:t>
            </a:r>
            <a:r>
              <a:rPr lang="en" sz="1600"/>
              <a:t> in the past. </a:t>
            </a:r>
            <a:endParaRPr sz="1600"/>
          </a:p>
          <a:p>
            <a:pPr indent="0" lvl="0" marL="0" rtl="0" algn="l">
              <a:spcBef>
                <a:spcPts val="1200"/>
              </a:spcBef>
              <a:spcAft>
                <a:spcPts val="0"/>
              </a:spcAft>
              <a:buNone/>
            </a:pPr>
            <a:r>
              <a:rPr lang="en" sz="1600"/>
              <a:t>Education </a:t>
            </a:r>
            <a:r>
              <a:rPr lang="en" sz="1600"/>
              <a:t>and Personal Loans: </a:t>
            </a:r>
            <a:endParaRPr sz="1600"/>
          </a:p>
          <a:p>
            <a:pPr indent="-322580" lvl="0" marL="457200" rtl="0" algn="l">
              <a:spcBef>
                <a:spcPts val="1200"/>
              </a:spcBef>
              <a:spcAft>
                <a:spcPts val="0"/>
              </a:spcAft>
              <a:buSzPct val="100000"/>
              <a:buChar char="●"/>
            </a:pPr>
            <a:r>
              <a:rPr lang="en" sz="1600"/>
              <a:t>There is no clear correlation between one’s Education and if they have a Personal Loan</a:t>
            </a:r>
            <a:endParaRPr sz="1600"/>
          </a:p>
          <a:p>
            <a:pPr indent="0" lvl="0" marL="0" rtl="0" algn="l">
              <a:spcBef>
                <a:spcPts val="1200"/>
              </a:spcBef>
              <a:spcAft>
                <a:spcPts val="0"/>
              </a:spcAft>
              <a:buClr>
                <a:schemeClr val="dk1"/>
              </a:buClr>
              <a:buSzPct val="64705"/>
              <a:buFont typeface="Arial"/>
              <a:buNone/>
            </a:pPr>
            <a:r>
              <a:rPr lang="en" sz="1700"/>
              <a:t>Job &amp; Age on Loans:</a:t>
            </a:r>
            <a:endParaRPr sz="1700"/>
          </a:p>
          <a:p>
            <a:pPr indent="-328453" lvl="0" marL="457200" rtl="0" algn="l">
              <a:spcBef>
                <a:spcPts val="1200"/>
              </a:spcBef>
              <a:spcAft>
                <a:spcPts val="0"/>
              </a:spcAft>
              <a:buSzPct val="100000"/>
              <a:buChar char="●"/>
            </a:pPr>
            <a:r>
              <a:rPr lang="en" sz="1700"/>
              <a:t>If you are an admin, blue-collar professional or a technician within the age range of (29-49) you are most likely to take a housing loan. Students and Housemaids are less likely to take a housing loan.</a:t>
            </a:r>
            <a:endParaRPr sz="1700"/>
          </a:p>
          <a:p>
            <a:pPr indent="-328453" lvl="0" marL="457200" rtl="0" algn="l">
              <a:spcBef>
                <a:spcPts val="0"/>
              </a:spcBef>
              <a:spcAft>
                <a:spcPts val="0"/>
              </a:spcAft>
              <a:buSzPct val="100000"/>
              <a:buChar char="●"/>
            </a:pPr>
            <a:r>
              <a:rPr lang="en" sz="1700"/>
              <a:t>People who are -admins, blue-collar professionals and technicians who are of age (19-59) most likely won’t take a personal loan.</a:t>
            </a:r>
            <a:endParaRPr sz="1500"/>
          </a:p>
          <a:p>
            <a:pPr indent="0" lvl="0" marL="0" rtl="0" algn="l">
              <a:spcBef>
                <a:spcPts val="1200"/>
              </a:spcBef>
              <a:spcAft>
                <a:spcPts val="1200"/>
              </a:spcAft>
              <a:buClr>
                <a:schemeClr val="dk1"/>
              </a:buClr>
              <a:buSzPct val="68750"/>
              <a:buFont typeface="Arial"/>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contd...</a:t>
            </a:r>
            <a:endParaRPr/>
          </a:p>
        </p:txBody>
      </p:sp>
      <p:sp>
        <p:nvSpPr>
          <p:cNvPr id="214" name="Google Shape;214;p34"/>
          <p:cNvSpPr txBox="1"/>
          <p:nvPr>
            <p:ph idx="1" type="body"/>
          </p:nvPr>
        </p:nvSpPr>
        <p:spPr>
          <a:xfrm>
            <a:off x="311700" y="127547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Housing loan vs. Term deposit:</a:t>
            </a:r>
            <a:endParaRPr sz="1600"/>
          </a:p>
          <a:p>
            <a:pPr indent="-330200" lvl="0" marL="457200" rtl="0" algn="l">
              <a:spcBef>
                <a:spcPts val="1200"/>
              </a:spcBef>
              <a:spcAft>
                <a:spcPts val="0"/>
              </a:spcAft>
              <a:buSzPts val="1600"/>
              <a:buChar char="●"/>
            </a:pPr>
            <a:r>
              <a:rPr lang="en" sz="1600"/>
              <a:t>Housing loan doesn't seem to be a priority if you need to opt for the  term deposit</a:t>
            </a:r>
            <a:endParaRPr sz="1600"/>
          </a:p>
          <a:p>
            <a:pPr indent="0" lvl="0" marL="0" rtl="0" algn="l">
              <a:spcBef>
                <a:spcPts val="1200"/>
              </a:spcBef>
              <a:spcAft>
                <a:spcPts val="0"/>
              </a:spcAft>
              <a:buClr>
                <a:schemeClr val="dk1"/>
              </a:buClr>
              <a:buSzPts val="1100"/>
              <a:buFont typeface="Arial"/>
              <a:buNone/>
            </a:pPr>
            <a:r>
              <a:rPr lang="en" sz="1600"/>
              <a:t>Personal loan vs. Term deposit:</a:t>
            </a:r>
            <a:endParaRPr sz="1600"/>
          </a:p>
          <a:p>
            <a:pPr indent="-330200" lvl="0" marL="457200" rtl="0" algn="l">
              <a:spcBef>
                <a:spcPts val="1200"/>
              </a:spcBef>
              <a:spcAft>
                <a:spcPts val="0"/>
              </a:spcAft>
              <a:buSzPts val="1600"/>
              <a:buChar char="●"/>
            </a:pPr>
            <a:r>
              <a:rPr lang="en" sz="1600"/>
              <a:t>If you have  personal loan then you most probably won’t  subscribe to the bank’s term deposits policy</a:t>
            </a:r>
            <a:endParaRPr sz="1600"/>
          </a:p>
          <a:p>
            <a:pPr indent="0" lvl="0" marL="0" rtl="0" algn="l">
              <a:spcBef>
                <a:spcPts val="1200"/>
              </a:spcBef>
              <a:spcAft>
                <a:spcPts val="0"/>
              </a:spcAft>
              <a:buClr>
                <a:schemeClr val="dk1"/>
              </a:buClr>
              <a:buSzPts val="1100"/>
              <a:buFont typeface="Arial"/>
              <a:buNone/>
            </a:pPr>
            <a:r>
              <a:rPr lang="en" sz="1600"/>
              <a:t>Credit in default vs. Term deposit:</a:t>
            </a:r>
            <a:endParaRPr sz="1600"/>
          </a:p>
          <a:p>
            <a:pPr indent="-330200" lvl="0" marL="457200" rtl="0" algn="l">
              <a:spcBef>
                <a:spcPts val="1200"/>
              </a:spcBef>
              <a:spcAft>
                <a:spcPts val="0"/>
              </a:spcAft>
              <a:buSzPts val="1600"/>
              <a:buChar char="●"/>
            </a:pPr>
            <a:r>
              <a:rPr lang="en" sz="1600"/>
              <a:t>If you have not defaulted in your credits it seems that you are not to likely to subscribe  to the term deposit</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b="1" lang="en" sz="3600"/>
              <a:t>Thank You</a:t>
            </a:r>
            <a:endParaRPr b="1"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Cleanup Process </a:t>
            </a:r>
            <a:endParaRPr/>
          </a:p>
        </p:txBody>
      </p:sp>
      <p:sp>
        <p:nvSpPr>
          <p:cNvPr id="76" name="Google Shape;76;p15"/>
          <p:cNvSpPr txBox="1"/>
          <p:nvPr>
            <p:ph idx="1" type="body"/>
          </p:nvPr>
        </p:nvSpPr>
        <p:spPr>
          <a:xfrm>
            <a:off x="311700" y="122522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clean up our data we excluded the “unknowns” from our columns.</a:t>
            </a:r>
            <a:endParaRPr/>
          </a:p>
        </p:txBody>
      </p:sp>
      <p:pic>
        <p:nvPicPr>
          <p:cNvPr id="77" name="Google Shape;77;p15"/>
          <p:cNvPicPr preferRelativeResize="0"/>
          <p:nvPr/>
        </p:nvPicPr>
        <p:blipFill>
          <a:blip r:embed="rId3">
            <a:alphaModFix/>
          </a:blip>
          <a:stretch>
            <a:fillRect/>
          </a:stretch>
        </p:blipFill>
        <p:spPr>
          <a:xfrm>
            <a:off x="429575" y="2047875"/>
            <a:ext cx="4552950" cy="1219200"/>
          </a:xfrm>
          <a:prstGeom prst="rect">
            <a:avLst/>
          </a:prstGeom>
          <a:noFill/>
          <a:ln>
            <a:noFill/>
          </a:ln>
        </p:spPr>
      </p:pic>
      <p:sp>
        <p:nvSpPr>
          <p:cNvPr id="78" name="Google Shape;78;p15"/>
          <p:cNvSpPr txBox="1"/>
          <p:nvPr>
            <p:ph idx="1" type="body"/>
          </p:nvPr>
        </p:nvSpPr>
        <p:spPr>
          <a:xfrm>
            <a:off x="311700" y="36129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went from 32,950 rows to 24,305 rows.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84" name="Google Shape;84;p16"/>
          <p:cNvSpPr txBox="1"/>
          <p:nvPr>
            <p:ph idx="1" type="body"/>
          </p:nvPr>
        </p:nvSpPr>
        <p:spPr>
          <a:xfrm>
            <a:off x="311700" y="1225225"/>
            <a:ext cx="42603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explore the data we used a correlation matrix to see the correlation coefficients of each of the columns. We found that almost all columns, with the exception of Previous (the number of contacts before this specific campaign) and Pdays (the number of days that have passed since the last contact) with a r value of -0.590070, were weak.</a:t>
            </a:r>
            <a:endParaRPr/>
          </a:p>
        </p:txBody>
      </p:sp>
      <p:pic>
        <p:nvPicPr>
          <p:cNvPr id="85" name="Google Shape;85;p16"/>
          <p:cNvPicPr preferRelativeResize="0"/>
          <p:nvPr/>
        </p:nvPicPr>
        <p:blipFill>
          <a:blip r:embed="rId3">
            <a:alphaModFix/>
          </a:blip>
          <a:stretch>
            <a:fillRect/>
          </a:stretch>
        </p:blipFill>
        <p:spPr>
          <a:xfrm>
            <a:off x="4724400" y="1723838"/>
            <a:ext cx="4267200" cy="16958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Our Questions</a:t>
            </a:r>
            <a:endParaRPr/>
          </a:p>
        </p:txBody>
      </p:sp>
      <p:sp>
        <p:nvSpPr>
          <p:cNvPr id="91" name="Google Shape;91;p17"/>
          <p:cNvSpPr txBox="1"/>
          <p:nvPr>
            <p:ph idx="1" type="body"/>
          </p:nvPr>
        </p:nvSpPr>
        <p:spPr>
          <a:xfrm>
            <a:off x="311700" y="1225225"/>
            <a:ext cx="8520600" cy="37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What factors indicates that a person has any of the two loans: housing and personal</a:t>
            </a:r>
            <a:endParaRPr sz="1600"/>
          </a:p>
          <a:p>
            <a:pPr indent="0" lvl="0" marL="0" rtl="0" algn="l">
              <a:spcBef>
                <a:spcPts val="0"/>
              </a:spcBef>
              <a:spcAft>
                <a:spcPts val="0"/>
              </a:spcAft>
              <a:buNone/>
            </a:pPr>
            <a:r>
              <a:rPr lang="en" sz="1600"/>
              <a:t>How do these loans impact the subscription of term deposit(y)</a:t>
            </a:r>
            <a:endParaRPr sz="1400"/>
          </a:p>
          <a:p>
            <a:pPr indent="-317500" lvl="0" marL="457200" rtl="0" algn="l">
              <a:spcBef>
                <a:spcPts val="0"/>
              </a:spcBef>
              <a:spcAft>
                <a:spcPts val="0"/>
              </a:spcAft>
              <a:buSzPts val="1400"/>
              <a:buChar char="●"/>
            </a:pPr>
            <a:r>
              <a:rPr lang="en" sz="1400"/>
              <a:t>Does being </a:t>
            </a:r>
            <a:r>
              <a:rPr lang="en" sz="1400"/>
              <a:t>married at any instance of an individual's life</a:t>
            </a:r>
            <a:r>
              <a:rPr lang="en" sz="1400"/>
              <a:t> affect if the individual has a home loan?</a:t>
            </a:r>
            <a:endParaRPr sz="1400"/>
          </a:p>
          <a:p>
            <a:pPr indent="-317500" lvl="0" marL="457200" rtl="0" algn="l">
              <a:spcBef>
                <a:spcPts val="0"/>
              </a:spcBef>
              <a:spcAft>
                <a:spcPts val="0"/>
              </a:spcAft>
              <a:buSzPts val="1400"/>
              <a:buChar char="●"/>
            </a:pPr>
            <a:r>
              <a:rPr lang="en" sz="1400"/>
              <a:t>Depending on job and age can we determine what kind of loan the individual has?</a:t>
            </a:r>
            <a:endParaRPr sz="1400"/>
          </a:p>
          <a:p>
            <a:pPr indent="-317500" lvl="0" marL="457200" rtl="0" algn="l">
              <a:spcBef>
                <a:spcPts val="0"/>
              </a:spcBef>
              <a:spcAft>
                <a:spcPts val="0"/>
              </a:spcAft>
              <a:buSzPts val="1400"/>
              <a:buChar char="●"/>
            </a:pPr>
            <a:r>
              <a:rPr lang="en" sz="1400"/>
              <a:t>Is there a relationship between education and personal loans?</a:t>
            </a:r>
            <a:endParaRPr sz="1400"/>
          </a:p>
          <a:p>
            <a:pPr indent="-317500" lvl="0" marL="457200" rtl="0" algn="l">
              <a:spcBef>
                <a:spcPts val="0"/>
              </a:spcBef>
              <a:spcAft>
                <a:spcPts val="0"/>
              </a:spcAft>
              <a:buSzPts val="1400"/>
              <a:buChar char="●"/>
            </a:pPr>
            <a:r>
              <a:rPr lang="en" sz="1400"/>
              <a:t>What is the impact of  personal  loan, housing loan, and credit in default on the subscription to term deposit(y)?</a:t>
            </a:r>
            <a:endParaRPr sz="1400"/>
          </a:p>
          <a:p>
            <a:pPr indent="0" lvl="0" marL="0" rtl="0" algn="l">
              <a:spcBef>
                <a:spcPts val="0"/>
              </a:spcBef>
              <a:spcAft>
                <a:spcPts val="0"/>
              </a:spcAft>
              <a:buNone/>
            </a:pPr>
            <a:r>
              <a:rPr lang="en"/>
              <a:t>The goal behind our attempt to answer our questions is</a:t>
            </a:r>
            <a:endParaRPr/>
          </a:p>
          <a:p>
            <a:pPr indent="-317500" lvl="0" marL="457200" rtl="0" algn="l">
              <a:spcBef>
                <a:spcPts val="1200"/>
              </a:spcBef>
              <a:spcAft>
                <a:spcPts val="0"/>
              </a:spcAft>
              <a:buSzPts val="1400"/>
              <a:buChar char="●"/>
            </a:pPr>
            <a:r>
              <a:rPr lang="en" sz="1400"/>
              <a:t> To better understand the varying effects different factors have on if one has a loan </a:t>
            </a:r>
            <a:endParaRPr sz="1400"/>
          </a:p>
          <a:p>
            <a:pPr indent="-317500" lvl="0" marL="457200" rtl="0" algn="l">
              <a:spcBef>
                <a:spcPts val="0"/>
              </a:spcBef>
              <a:spcAft>
                <a:spcPts val="0"/>
              </a:spcAft>
              <a:buSzPts val="1400"/>
              <a:buChar char="●"/>
            </a:pPr>
            <a:r>
              <a:rPr lang="en" sz="1400"/>
              <a:t> How do different type of existing loans impact to the the term deposit subscription of the bank</a:t>
            </a:r>
            <a:endParaRPr sz="1400"/>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4294967295" type="body"/>
          </p:nvPr>
        </p:nvSpPr>
        <p:spPr>
          <a:xfrm>
            <a:off x="388050" y="926025"/>
            <a:ext cx="8367900" cy="18159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4200">
                <a:latin typeface="Economica"/>
                <a:ea typeface="Economica"/>
                <a:cs typeface="Economica"/>
                <a:sym typeface="Economica"/>
              </a:rPr>
              <a:t>Does being married at any instance of an </a:t>
            </a:r>
            <a:r>
              <a:rPr lang="en" sz="4200">
                <a:latin typeface="Economica"/>
                <a:ea typeface="Economica"/>
                <a:cs typeface="Economica"/>
                <a:sym typeface="Economica"/>
              </a:rPr>
              <a:t>individual's</a:t>
            </a:r>
            <a:r>
              <a:rPr lang="en" sz="4200">
                <a:latin typeface="Economica"/>
                <a:ea typeface="Economica"/>
                <a:cs typeface="Economica"/>
                <a:sym typeface="Economica"/>
              </a:rPr>
              <a:t> life (currently married, divorced, or widowed) affect whether or not the individual has a home loan? </a:t>
            </a:r>
            <a:endParaRPr sz="4200">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Confidence Intervals </a:t>
            </a:r>
            <a:endParaRPr/>
          </a:p>
          <a:p>
            <a:pPr indent="0" lvl="0" marL="0" rtl="0" algn="ctr">
              <a:spcBef>
                <a:spcPts val="0"/>
              </a:spcBef>
              <a:spcAft>
                <a:spcPts val="0"/>
              </a:spcAft>
              <a:buNone/>
            </a:pPr>
            <a:r>
              <a:rPr lang="en" sz="2422"/>
              <a:t> Marital Status </a:t>
            </a:r>
            <a:r>
              <a:rPr lang="en" sz="2422"/>
              <a:t>and Home Loans</a:t>
            </a:r>
            <a:endParaRPr sz="2422"/>
          </a:p>
        </p:txBody>
      </p:sp>
      <p:sp>
        <p:nvSpPr>
          <p:cNvPr id="102" name="Google Shape;102;p19"/>
          <p:cNvSpPr txBox="1"/>
          <p:nvPr>
            <p:ph idx="1" type="body"/>
          </p:nvPr>
        </p:nvSpPr>
        <p:spPr>
          <a:xfrm>
            <a:off x="311700" y="1259650"/>
            <a:ext cx="40818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graph displays the 95% confidence intervals which we believe will contain the true population proportion of those who are currently/been married and have a home loan and of those who are single and have a home loan.</a:t>
            </a:r>
            <a:endParaRPr/>
          </a:p>
          <a:p>
            <a:pPr indent="0" lvl="0" marL="0" rtl="0" algn="l">
              <a:spcBef>
                <a:spcPts val="1200"/>
              </a:spcBef>
              <a:spcAft>
                <a:spcPts val="1200"/>
              </a:spcAft>
              <a:buNone/>
            </a:pPr>
            <a:r>
              <a:rPr lang="en" u="sng"/>
              <a:t>The two CIs overlap telling that there is a possibility that the two population proportions could be the same. </a:t>
            </a:r>
            <a:endParaRPr u="sng"/>
          </a:p>
        </p:txBody>
      </p:sp>
      <p:pic>
        <p:nvPicPr>
          <p:cNvPr id="103" name="Google Shape;103;p19"/>
          <p:cNvPicPr preferRelativeResize="0"/>
          <p:nvPr/>
        </p:nvPicPr>
        <p:blipFill>
          <a:blip r:embed="rId3">
            <a:alphaModFix/>
          </a:blip>
          <a:stretch>
            <a:fillRect/>
          </a:stretch>
        </p:blipFill>
        <p:spPr>
          <a:xfrm>
            <a:off x="4503050" y="1720525"/>
            <a:ext cx="4282324" cy="228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Two Sample Z-test for Proportion</a:t>
            </a:r>
            <a:endParaRPr/>
          </a:p>
        </p:txBody>
      </p:sp>
      <p:sp>
        <p:nvSpPr>
          <p:cNvPr id="109" name="Google Shape;109;p20"/>
          <p:cNvSpPr txBox="1"/>
          <p:nvPr>
            <p:ph idx="1" type="body"/>
          </p:nvPr>
        </p:nvSpPr>
        <p:spPr>
          <a:xfrm>
            <a:off x="311700" y="1017725"/>
            <a:ext cx="8520600" cy="1205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b="1" lang="en" sz="1275"/>
              <a:t>Sample 1 = </a:t>
            </a:r>
            <a:r>
              <a:rPr lang="en" sz="1275"/>
              <a:t>Married and Divorced/Widowed (currently/been married)</a:t>
            </a:r>
            <a:r>
              <a:rPr b="1" lang="en" sz="1275"/>
              <a:t>	</a:t>
            </a:r>
            <a:endParaRPr b="1" sz="1275"/>
          </a:p>
          <a:p>
            <a:pPr indent="0" lvl="0" marL="0" rtl="0" algn="l">
              <a:lnSpc>
                <a:spcPct val="105000"/>
              </a:lnSpc>
              <a:spcBef>
                <a:spcPts val="1200"/>
              </a:spcBef>
              <a:spcAft>
                <a:spcPts val="0"/>
              </a:spcAft>
              <a:buSzPts val="275"/>
              <a:buNone/>
            </a:pPr>
            <a:r>
              <a:rPr b="1" lang="en" sz="1275"/>
              <a:t>Sample 2 = </a:t>
            </a:r>
            <a:r>
              <a:rPr lang="en" sz="1275"/>
              <a:t>Single </a:t>
            </a:r>
            <a:endParaRPr sz="1275"/>
          </a:p>
          <a:p>
            <a:pPr indent="0" lvl="0" marL="0" rtl="0" algn="l">
              <a:lnSpc>
                <a:spcPct val="105000"/>
              </a:lnSpc>
              <a:spcBef>
                <a:spcPts val="1200"/>
              </a:spcBef>
              <a:spcAft>
                <a:spcPts val="0"/>
              </a:spcAft>
              <a:buSzPts val="275"/>
              <a:buNone/>
            </a:pPr>
            <a:r>
              <a:rPr b="1" lang="en" sz="1275"/>
              <a:t>Deciding Factor: </a:t>
            </a:r>
            <a:r>
              <a:rPr lang="en" sz="1275"/>
              <a:t>Having a home loan</a:t>
            </a:r>
            <a:endParaRPr sz="1275"/>
          </a:p>
          <a:p>
            <a:pPr indent="0" lvl="0" marL="0" rtl="0" algn="l">
              <a:lnSpc>
                <a:spcPct val="105000"/>
              </a:lnSpc>
              <a:spcBef>
                <a:spcPts val="1200"/>
              </a:spcBef>
              <a:spcAft>
                <a:spcPts val="1200"/>
              </a:spcAft>
              <a:buSzPts val="275"/>
              <a:buNone/>
            </a:pPr>
            <a:r>
              <a:t/>
            </a:r>
            <a:endParaRPr b="1" sz="650"/>
          </a:p>
        </p:txBody>
      </p:sp>
      <p:pic>
        <p:nvPicPr>
          <p:cNvPr id="110" name="Google Shape;110;p20"/>
          <p:cNvPicPr preferRelativeResize="0"/>
          <p:nvPr/>
        </p:nvPicPr>
        <p:blipFill>
          <a:blip r:embed="rId3">
            <a:alphaModFix/>
          </a:blip>
          <a:stretch>
            <a:fillRect/>
          </a:stretch>
        </p:blipFill>
        <p:spPr>
          <a:xfrm>
            <a:off x="311700" y="3685900"/>
            <a:ext cx="4261104" cy="831300"/>
          </a:xfrm>
          <a:prstGeom prst="rect">
            <a:avLst/>
          </a:prstGeom>
          <a:noFill/>
          <a:ln>
            <a:noFill/>
          </a:ln>
        </p:spPr>
      </p:pic>
      <p:sp>
        <p:nvSpPr>
          <p:cNvPr id="111" name="Google Shape;111;p20"/>
          <p:cNvSpPr txBox="1"/>
          <p:nvPr/>
        </p:nvSpPr>
        <p:spPr>
          <a:xfrm>
            <a:off x="4625563" y="3636675"/>
            <a:ext cx="4261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chemeClr val="dk1"/>
                </a:solidFill>
              </a:rPr>
              <a:t>This tells us that the currently/been married population is more likely to have a house loan.</a:t>
            </a:r>
            <a:endParaRPr sz="1250">
              <a:solidFill>
                <a:schemeClr val="dk1"/>
              </a:solidFill>
            </a:endParaRPr>
          </a:p>
        </p:txBody>
      </p:sp>
      <p:sp>
        <p:nvSpPr>
          <p:cNvPr id="112" name="Google Shape;112;p20"/>
          <p:cNvSpPr txBox="1"/>
          <p:nvPr/>
        </p:nvSpPr>
        <p:spPr>
          <a:xfrm>
            <a:off x="4625575" y="2221925"/>
            <a:ext cx="4260300" cy="12069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275">
                <a:solidFill>
                  <a:schemeClr val="dk1"/>
                </a:solidFill>
              </a:rPr>
              <a:t>Alt. Hypothesis: P1 &gt; P2</a:t>
            </a:r>
            <a:endParaRPr sz="1275">
              <a:solidFill>
                <a:schemeClr val="dk1"/>
              </a:solidFill>
            </a:endParaRPr>
          </a:p>
          <a:p>
            <a:pPr indent="0" lvl="0" marL="0" rtl="0" algn="l">
              <a:lnSpc>
                <a:spcPct val="105000"/>
              </a:lnSpc>
              <a:spcBef>
                <a:spcPts val="1200"/>
              </a:spcBef>
              <a:spcAft>
                <a:spcPts val="0"/>
              </a:spcAft>
              <a:buNone/>
            </a:pPr>
            <a:r>
              <a:rPr lang="en" sz="1275">
                <a:solidFill>
                  <a:schemeClr val="dk1"/>
                </a:solidFill>
              </a:rPr>
              <a:t>Alt. Hypothesis: The proportion of sample 1 with the deciding factor is greater than the proportion of sample 2 with the deciding factor</a:t>
            </a:r>
            <a:endParaRPr sz="1275">
              <a:solidFill>
                <a:schemeClr val="dk1"/>
              </a:solidFill>
            </a:endParaRPr>
          </a:p>
        </p:txBody>
      </p:sp>
      <p:sp>
        <p:nvSpPr>
          <p:cNvPr id="113" name="Google Shape;113;p20"/>
          <p:cNvSpPr txBox="1"/>
          <p:nvPr/>
        </p:nvSpPr>
        <p:spPr>
          <a:xfrm>
            <a:off x="311700" y="2222825"/>
            <a:ext cx="4260300" cy="12051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b="1" lang="en" sz="1275">
                <a:solidFill>
                  <a:schemeClr val="dk1"/>
                </a:solidFill>
              </a:rPr>
              <a:t>Null Hypothesis: P1 = P2</a:t>
            </a:r>
            <a:endParaRPr b="1" sz="1275">
              <a:solidFill>
                <a:schemeClr val="dk1"/>
              </a:solidFill>
            </a:endParaRPr>
          </a:p>
          <a:p>
            <a:pPr indent="0" lvl="0" marL="0" rtl="0" algn="l">
              <a:lnSpc>
                <a:spcPct val="105000"/>
              </a:lnSpc>
              <a:spcBef>
                <a:spcPts val="0"/>
              </a:spcBef>
              <a:spcAft>
                <a:spcPts val="0"/>
              </a:spcAft>
              <a:buNone/>
            </a:pPr>
            <a:r>
              <a:t/>
            </a:r>
            <a:endParaRPr b="1" sz="1275">
              <a:solidFill>
                <a:schemeClr val="dk1"/>
              </a:solidFill>
            </a:endParaRPr>
          </a:p>
          <a:p>
            <a:pPr indent="0" lvl="0" marL="0" rtl="0" algn="l">
              <a:lnSpc>
                <a:spcPct val="105000"/>
              </a:lnSpc>
              <a:spcBef>
                <a:spcPts val="0"/>
              </a:spcBef>
              <a:spcAft>
                <a:spcPts val="0"/>
              </a:spcAft>
              <a:buNone/>
            </a:pPr>
            <a:r>
              <a:rPr lang="en" sz="1275">
                <a:solidFill>
                  <a:schemeClr val="dk1"/>
                </a:solidFill>
              </a:rPr>
              <a:t>Null Hypothesis: The proportion of sample 1 with the deciding factor is equal to the proportion of sample 2 with the deciding factor.</a:t>
            </a:r>
            <a:endParaRPr b="1" sz="1275">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627200"/>
            <a:ext cx="8520600" cy="572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3300"/>
              <a:t>Education </a:t>
            </a:r>
            <a:r>
              <a:rPr lang="en" sz="3300"/>
              <a:t>and Personal Loans</a:t>
            </a:r>
            <a:endParaRPr sz="3300"/>
          </a:p>
        </p:txBody>
      </p:sp>
      <p:sp>
        <p:nvSpPr>
          <p:cNvPr id="119" name="Google Shape;119;p21"/>
          <p:cNvSpPr txBox="1"/>
          <p:nvPr>
            <p:ph idx="1" type="body"/>
          </p:nvPr>
        </p:nvSpPr>
        <p:spPr>
          <a:xfrm>
            <a:off x="311700" y="2147200"/>
            <a:ext cx="8367900" cy="1815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100"/>
              <a:t>Does one’s level of education (4y, 6y, 9y,High school, illiterate, Prof.Course,Univ.) affect whether or not the individual has a individual loan? </a:t>
            </a:r>
            <a:endParaRPr b="1" sz="21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