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92" r:id="rId2"/>
    <p:sldId id="287" r:id="rId3"/>
    <p:sldId id="315" r:id="rId4"/>
    <p:sldId id="316" r:id="rId5"/>
    <p:sldId id="319" r:id="rId6"/>
    <p:sldId id="320" r:id="rId7"/>
    <p:sldId id="321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26" r:id="rId16"/>
    <p:sldId id="327" r:id="rId17"/>
    <p:sldId id="380" r:id="rId18"/>
    <p:sldId id="328" r:id="rId19"/>
    <p:sldId id="381" r:id="rId20"/>
    <p:sldId id="329" r:id="rId21"/>
    <p:sldId id="330" r:id="rId22"/>
    <p:sldId id="382" r:id="rId23"/>
    <p:sldId id="383" r:id="rId24"/>
    <p:sldId id="384" r:id="rId25"/>
    <p:sldId id="385" r:id="rId26"/>
    <p:sldId id="386" r:id="rId27"/>
    <p:sldId id="361" r:id="rId28"/>
    <p:sldId id="387" r:id="rId29"/>
    <p:sldId id="331" r:id="rId30"/>
    <p:sldId id="388" r:id="rId31"/>
    <p:sldId id="342" r:id="rId32"/>
    <p:sldId id="389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352" r:id="rId45"/>
    <p:sldId id="402" r:id="rId46"/>
    <p:sldId id="353" r:id="rId47"/>
    <p:sldId id="354" r:id="rId48"/>
    <p:sldId id="355" r:id="rId49"/>
    <p:sldId id="403" r:id="rId50"/>
    <p:sldId id="404" r:id="rId51"/>
    <p:sldId id="362" r:id="rId52"/>
    <p:sldId id="363" r:id="rId53"/>
    <p:sldId id="364" r:id="rId54"/>
    <p:sldId id="365" r:id="rId55"/>
    <p:sldId id="366" r:id="rId56"/>
    <p:sldId id="405" r:id="rId5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E1C48F"/>
    <a:srgbClr val="3366FF"/>
    <a:srgbClr val="3399FF"/>
    <a:srgbClr val="FF3300"/>
    <a:srgbClr val="FF66CC"/>
    <a:srgbClr val="0066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86063" autoAdjust="0"/>
  </p:normalViewPr>
  <p:slideViewPr>
    <p:cSldViewPr>
      <p:cViewPr varScale="1">
        <p:scale>
          <a:sx n="75" d="100"/>
          <a:sy n="75" d="100"/>
        </p:scale>
        <p:origin x="1685" y="58"/>
      </p:cViewPr>
      <p:guideLst>
        <p:guide orient="horz" pos="193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DACF83F-DA66-4138-B198-06FD521D364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6431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975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4333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188913"/>
            <a:ext cx="8229600" cy="59372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2AAEE-0ECC-4F9E-94C1-A5210D63F3AE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335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75747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5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7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4461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480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046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859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91134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풀어쓴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endParaRPr lang="ko-KR" altLang="en-US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590925" y="6535738"/>
            <a:ext cx="1529586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2019</a:t>
            </a:r>
          </a:p>
        </p:txBody>
      </p:sp>
      <p:pic>
        <p:nvPicPr>
          <p:cNvPr id="1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풀어쓴 자료구조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590925" y="6535738"/>
            <a:ext cx="1581150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 </a:t>
            </a: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2011</a:t>
            </a:r>
          </a:p>
        </p:txBody>
      </p:sp>
      <p:pic>
        <p:nvPicPr>
          <p:cNvPr id="18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2" descr="MCj03433610000[1]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30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+mj-ea"/>
              </a:rPr>
              <a:t>6</a:t>
            </a:r>
            <a:r>
              <a:rPr lang="ko-KR" altLang="en-US" dirty="0" smtClean="0">
                <a:latin typeface="+mj-ea"/>
              </a:rPr>
              <a:t>장 연결 리스트 </a:t>
            </a:r>
            <a:r>
              <a:rPr lang="en-US" altLang="ko-KR" dirty="0" smtClean="0">
                <a:latin typeface="+mj-ea"/>
              </a:rPr>
              <a:t>I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ArrayListType</a:t>
            </a:r>
            <a:r>
              <a:rPr lang="ko-KR" altLang="en-US" smtClean="0"/>
              <a:t>의 구현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6097" y="1673805"/>
            <a:ext cx="8102860" cy="1600438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insert_last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400" dirty="0">
                <a:latin typeface="Trebuchet MS" panose="020B0603020202020204" pitchFamily="34" charset="0"/>
              </a:rPr>
              <a:t> *L, element item)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if( L-&gt;size &gt;= MAX_LIST_SIZE ) 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리스트 </a:t>
            </a:r>
            <a:r>
              <a:rPr lang="ko-KR" altLang="en-US" sz="1400" dirty="0" err="1">
                <a:latin typeface="Trebuchet MS" panose="020B0603020202020204" pitchFamily="34" charset="0"/>
              </a:rPr>
              <a:t>오버플로우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L-&gt;array[L-&gt;size++] = item;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40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2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ArrayListType</a:t>
            </a:r>
            <a:r>
              <a:rPr lang="ko-KR" altLang="en-US" smtClean="0"/>
              <a:t>의 구현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6097" y="1673805"/>
            <a:ext cx="8102860" cy="2031325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insert(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400" dirty="0">
                <a:latin typeface="Trebuchet MS" panose="020B0603020202020204" pitchFamily="34" charset="0"/>
              </a:rPr>
              <a:t> *L,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pos</a:t>
            </a:r>
            <a:r>
              <a:rPr lang="en-US" altLang="ko-KR" sz="1400" dirty="0">
                <a:latin typeface="Trebuchet MS" panose="020B0603020202020204" pitchFamily="34" charset="0"/>
              </a:rPr>
              <a:t>, element item)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(!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(L) &amp;&amp; (</a:t>
            </a:r>
            <a:r>
              <a:rPr lang="en-US" altLang="ko-KR" sz="1400" dirty="0" err="1">
                <a:latin typeface="Trebuchet MS" panose="020B0603020202020204" pitchFamily="34" charset="0"/>
              </a:rPr>
              <a:t>pos</a:t>
            </a:r>
            <a:r>
              <a:rPr lang="en-US" altLang="ko-KR" sz="1400" dirty="0">
                <a:latin typeface="Trebuchet MS" panose="020B0603020202020204" pitchFamily="34" charset="0"/>
              </a:rPr>
              <a:t> &gt;= 0) &amp;&amp; (</a:t>
            </a:r>
            <a:r>
              <a:rPr lang="en-US" altLang="ko-KR" sz="1400" dirty="0" err="1">
                <a:latin typeface="Trebuchet MS" panose="020B0603020202020204" pitchFamily="34" charset="0"/>
              </a:rPr>
              <a:t>pos</a:t>
            </a:r>
            <a:r>
              <a:rPr lang="en-US" altLang="ko-KR" sz="1400" dirty="0">
                <a:latin typeface="Trebuchet MS" panose="020B0603020202020204" pitchFamily="34" charset="0"/>
              </a:rPr>
              <a:t> &lt;= L-&gt;size)) 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(L-&gt;size - 1);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&gt;= </a:t>
            </a:r>
            <a:r>
              <a:rPr lang="en-US" altLang="ko-KR" sz="1400" dirty="0" err="1">
                <a:latin typeface="Trebuchet MS" panose="020B0603020202020204" pitchFamily="34" charset="0"/>
              </a:rPr>
              <a:t>pos</a:t>
            </a:r>
            <a:r>
              <a:rPr lang="en-US" altLang="ko-KR" sz="1400" dirty="0">
                <a:latin typeface="Trebuchet MS" panose="020B0603020202020204" pitchFamily="34" charset="0"/>
              </a:rPr>
              <a:t>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--)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L-&gt;array[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+ 1] = L-&gt;array[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L-&gt;array[</a:t>
            </a:r>
            <a:r>
              <a:rPr lang="en-US" altLang="ko-KR" sz="1400" dirty="0" err="1">
                <a:latin typeface="Trebuchet MS" panose="020B0603020202020204" pitchFamily="34" charset="0"/>
              </a:rPr>
              <a:t>pos</a:t>
            </a:r>
            <a:r>
              <a:rPr lang="en-US" altLang="ko-KR" sz="1400" dirty="0">
                <a:latin typeface="Trebuchet MS" panose="020B0603020202020204" pitchFamily="34" charset="0"/>
              </a:rPr>
              <a:t>] = item;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L-&gt;size++;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400" dirty="0" smtClean="0">
              <a:latin typeface="Trebuchet MS" panose="020B0603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770" y="3848100"/>
            <a:ext cx="31718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ArrayListType</a:t>
            </a:r>
            <a:r>
              <a:rPr lang="ko-KR" altLang="en-US" smtClean="0"/>
              <a:t>의 구현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6097" y="1673805"/>
            <a:ext cx="8102860" cy="2677656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element delete(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400" dirty="0">
                <a:latin typeface="Trebuchet MS" panose="020B0603020202020204" pitchFamily="34" charset="0"/>
              </a:rPr>
              <a:t> *L,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pos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element item;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pos</a:t>
            </a:r>
            <a:r>
              <a:rPr lang="en-US" altLang="ko-KR" sz="1400" dirty="0">
                <a:latin typeface="Trebuchet MS" panose="020B0603020202020204" pitchFamily="34" charset="0"/>
              </a:rPr>
              <a:t> &lt; 0 || </a:t>
            </a:r>
            <a:r>
              <a:rPr lang="en-US" altLang="ko-KR" sz="1400" dirty="0" err="1">
                <a:latin typeface="Trebuchet MS" panose="020B0603020202020204" pitchFamily="34" charset="0"/>
              </a:rPr>
              <a:t>pos</a:t>
            </a:r>
            <a:r>
              <a:rPr lang="en-US" altLang="ko-KR" sz="1400" dirty="0">
                <a:latin typeface="Trebuchet MS" panose="020B0603020202020204" pitchFamily="34" charset="0"/>
              </a:rPr>
              <a:t> &gt;= L-&gt;size)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위치 오류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item = L-&gt;array[</a:t>
            </a:r>
            <a:r>
              <a:rPr lang="en-US" altLang="ko-KR" sz="1400" dirty="0" err="1">
                <a:latin typeface="Trebuchet MS" panose="020B0603020202020204" pitchFamily="34" charset="0"/>
              </a:rPr>
              <a:t>pos</a:t>
            </a:r>
            <a:r>
              <a:rPr lang="en-US" altLang="ko-KR" sz="1400" dirty="0">
                <a:latin typeface="Trebuchet MS" panose="020B0603020202020204" pitchFamily="34" charset="0"/>
              </a:rPr>
              <a:t>];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</a:t>
            </a:r>
            <a:r>
              <a:rPr lang="en-US" altLang="ko-KR" sz="1400" dirty="0" err="1">
                <a:latin typeface="Trebuchet MS" panose="020B0603020202020204" pitchFamily="34" charset="0"/>
              </a:rPr>
              <a:t>pos</a:t>
            </a:r>
            <a:r>
              <a:rPr lang="en-US" altLang="ko-KR" sz="1400" dirty="0">
                <a:latin typeface="Trebuchet MS" panose="020B0603020202020204" pitchFamily="34" charset="0"/>
              </a:rPr>
              <a:t>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&lt;(L-&gt;size - 1);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L-&gt;array[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 = L-&gt;array[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+ 1];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L-&gt;size--;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item;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400" dirty="0" smtClean="0">
              <a:latin typeface="Trebuchet MS" panose="020B0603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060" y="4653694"/>
            <a:ext cx="30765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8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ArrayListType</a:t>
            </a:r>
            <a:r>
              <a:rPr lang="ko-KR" altLang="en-US" smtClean="0"/>
              <a:t>의 구현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6097" y="1673805"/>
            <a:ext cx="8102860" cy="3108543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// 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ko-KR" altLang="en-US" sz="1400" dirty="0">
                <a:latin typeface="Trebuchet MS" panose="020B0603020202020204" pitchFamily="34" charset="0"/>
              </a:rPr>
              <a:t>를 정적으로 생성하고 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ko-KR" altLang="en-US" sz="1400" dirty="0">
                <a:latin typeface="Trebuchet MS" panose="020B0603020202020204" pitchFamily="34" charset="0"/>
              </a:rPr>
              <a:t>를 	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가리키는 포인터를 함수의 매개변수로 전달한다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400" dirty="0">
                <a:latin typeface="Trebuchet MS" panose="020B0603020202020204" pitchFamily="34" charset="0"/>
              </a:rPr>
              <a:t> list;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init</a:t>
            </a:r>
            <a:r>
              <a:rPr lang="en-US" altLang="ko-KR" sz="1400" dirty="0">
                <a:latin typeface="Trebuchet MS" panose="020B0603020202020204" pitchFamily="34" charset="0"/>
              </a:rPr>
              <a:t>(&amp;list);		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insert(&amp;list, 0, 10);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print_list</a:t>
            </a:r>
            <a:r>
              <a:rPr lang="en-US" altLang="ko-KR" sz="1400" dirty="0">
                <a:latin typeface="Trebuchet MS" panose="020B0603020202020204" pitchFamily="34" charset="0"/>
              </a:rPr>
              <a:t>(&amp;list);	// 0</a:t>
            </a:r>
            <a:r>
              <a:rPr lang="ko-KR" altLang="en-US" sz="1400" dirty="0">
                <a:latin typeface="Trebuchet MS" panose="020B0603020202020204" pitchFamily="34" charset="0"/>
              </a:rPr>
              <a:t>번째 위치에 </a:t>
            </a:r>
            <a:r>
              <a:rPr lang="en-US" altLang="ko-KR" sz="1400" dirty="0">
                <a:latin typeface="Trebuchet MS" panose="020B0603020202020204" pitchFamily="34" charset="0"/>
              </a:rPr>
              <a:t>10 </a:t>
            </a:r>
            <a:r>
              <a:rPr lang="ko-KR" altLang="en-US" sz="1400" dirty="0">
                <a:latin typeface="Trebuchet MS" panose="020B0603020202020204" pitchFamily="34" charset="0"/>
              </a:rPr>
              <a:t>추가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insert(&amp;list, 0, 20);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print_list</a:t>
            </a:r>
            <a:r>
              <a:rPr lang="en-US" altLang="ko-KR" sz="1400" dirty="0">
                <a:latin typeface="Trebuchet MS" panose="020B0603020202020204" pitchFamily="34" charset="0"/>
              </a:rPr>
              <a:t>(&amp;list);	// 0</a:t>
            </a:r>
            <a:r>
              <a:rPr lang="ko-KR" altLang="en-US" sz="1400" dirty="0">
                <a:latin typeface="Trebuchet MS" panose="020B0603020202020204" pitchFamily="34" charset="0"/>
              </a:rPr>
              <a:t>번째 위치에 </a:t>
            </a:r>
            <a:r>
              <a:rPr lang="en-US" altLang="ko-KR" sz="1400" dirty="0">
                <a:latin typeface="Trebuchet MS" panose="020B0603020202020204" pitchFamily="34" charset="0"/>
              </a:rPr>
              <a:t>20 </a:t>
            </a:r>
            <a:r>
              <a:rPr lang="ko-KR" altLang="en-US" sz="1400" dirty="0">
                <a:latin typeface="Trebuchet MS" panose="020B0603020202020204" pitchFamily="34" charset="0"/>
              </a:rPr>
              <a:t>추가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insert(&amp;list, 0, 30);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print_list</a:t>
            </a:r>
            <a:r>
              <a:rPr lang="en-US" altLang="ko-KR" sz="1400" dirty="0">
                <a:latin typeface="Trebuchet MS" panose="020B0603020202020204" pitchFamily="34" charset="0"/>
              </a:rPr>
              <a:t>(&amp;list);	// 0</a:t>
            </a:r>
            <a:r>
              <a:rPr lang="ko-KR" altLang="en-US" sz="1400" dirty="0">
                <a:latin typeface="Trebuchet MS" panose="020B0603020202020204" pitchFamily="34" charset="0"/>
              </a:rPr>
              <a:t>번째 위치에 </a:t>
            </a:r>
            <a:r>
              <a:rPr lang="en-US" altLang="ko-KR" sz="1400" dirty="0">
                <a:latin typeface="Trebuchet MS" panose="020B0603020202020204" pitchFamily="34" charset="0"/>
              </a:rPr>
              <a:t>30 </a:t>
            </a:r>
            <a:r>
              <a:rPr lang="ko-KR" altLang="en-US" sz="1400" dirty="0">
                <a:latin typeface="Trebuchet MS" panose="020B0603020202020204" pitchFamily="34" charset="0"/>
              </a:rPr>
              <a:t>추가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insert_last</a:t>
            </a:r>
            <a:r>
              <a:rPr lang="en-US" altLang="ko-KR" sz="1400" dirty="0">
                <a:latin typeface="Trebuchet MS" panose="020B0603020202020204" pitchFamily="34" charset="0"/>
              </a:rPr>
              <a:t>(&amp;list, 40);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print_list</a:t>
            </a:r>
            <a:r>
              <a:rPr lang="en-US" altLang="ko-KR" sz="1400" dirty="0">
                <a:latin typeface="Trebuchet MS" panose="020B0603020202020204" pitchFamily="34" charset="0"/>
              </a:rPr>
              <a:t>(&amp;list);	// </a:t>
            </a:r>
            <a:r>
              <a:rPr lang="ko-KR" altLang="en-US" sz="1400" dirty="0">
                <a:latin typeface="Trebuchet MS" panose="020B0603020202020204" pitchFamily="34" charset="0"/>
              </a:rPr>
              <a:t>맨 끝에 </a:t>
            </a:r>
            <a:r>
              <a:rPr lang="en-US" altLang="ko-KR" sz="1400" dirty="0">
                <a:latin typeface="Trebuchet MS" panose="020B0603020202020204" pitchFamily="34" charset="0"/>
              </a:rPr>
              <a:t>40 </a:t>
            </a:r>
            <a:r>
              <a:rPr lang="ko-KR" altLang="en-US" sz="1400" dirty="0">
                <a:latin typeface="Trebuchet MS" panose="020B0603020202020204" pitchFamily="34" charset="0"/>
              </a:rPr>
              <a:t>추가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delete(&amp;list, 0);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print_list</a:t>
            </a:r>
            <a:r>
              <a:rPr lang="en-US" altLang="ko-KR" sz="1400" dirty="0">
                <a:latin typeface="Trebuchet MS" panose="020B0603020202020204" pitchFamily="34" charset="0"/>
              </a:rPr>
              <a:t>(&amp;list);	// 0</a:t>
            </a:r>
            <a:r>
              <a:rPr lang="ko-KR" altLang="en-US" sz="1400" dirty="0">
                <a:latin typeface="Trebuchet MS" panose="020B0603020202020204" pitchFamily="34" charset="0"/>
              </a:rPr>
              <a:t>번째 항목 삭제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return 0;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40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607795"/>
            <a:ext cx="7740650" cy="1169551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10-&gt;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20-&gt;10-&gt;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30-&gt;20-&gt;10-&gt;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30-&gt;20-&gt;10-&gt;40-&gt;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20-&gt;10-&gt;40-&gt;</a:t>
            </a:r>
          </a:p>
        </p:txBody>
      </p:sp>
    </p:spTree>
    <p:extLst>
      <p:ext uri="{BB962C8B-B14F-4D97-AF65-F5344CB8AC3E}">
        <p14:creationId xmlns:p14="http://schemas.microsoft.com/office/powerpoint/2010/main" val="1083847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연결된 표현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리스트의 항목들을 노드</a:t>
            </a:r>
            <a:r>
              <a:rPr lang="en-US" altLang="ko-KR" dirty="0" smtClean="0"/>
              <a:t>(node)</a:t>
            </a:r>
            <a:r>
              <a:rPr lang="ko-KR" altLang="en-US" dirty="0" smtClean="0"/>
              <a:t>라고 하는 곳에 분산하여 저장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노드는 </a:t>
            </a:r>
            <a:r>
              <a:rPr lang="ko-KR" altLang="en-US" dirty="0" err="1" smtClean="0"/>
              <a:t>데이타</a:t>
            </a:r>
            <a:r>
              <a:rPr lang="ko-KR" altLang="en-US" dirty="0" smtClean="0"/>
              <a:t> 필드와 링크 필드로 구성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err="1" smtClean="0"/>
              <a:t>데이타</a:t>
            </a:r>
            <a:r>
              <a:rPr lang="ko-KR" altLang="en-US" dirty="0" smtClean="0"/>
              <a:t> 필드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리스트의 원소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데이타</a:t>
            </a:r>
            <a:r>
              <a:rPr lang="ko-KR" altLang="en-US" dirty="0" smtClean="0"/>
              <a:t> 값을 저장하는 곳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/>
              <a:t>링크 필드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다른 노드의 </a:t>
            </a:r>
            <a:r>
              <a:rPr lang="ko-KR" altLang="en-US" dirty="0" err="1" smtClean="0"/>
              <a:t>주소값을</a:t>
            </a:r>
            <a:r>
              <a:rPr lang="ko-KR" altLang="en-US" dirty="0" smtClean="0"/>
              <a:t> 저장하는 장소 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포인터</a:t>
            </a:r>
            <a:r>
              <a:rPr lang="en-US" altLang="ko-KR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40" y="3837820"/>
            <a:ext cx="3916183" cy="2454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삽입과 삭제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832155"/>
            <a:ext cx="3633047" cy="23245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821" y="1839904"/>
            <a:ext cx="3508543" cy="2167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연결된 표현의 장단점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31800" y="1719263"/>
            <a:ext cx="4454525" cy="3870325"/>
          </a:xfrm>
        </p:spPr>
        <p:txBody>
          <a:bodyPr/>
          <a:lstStyle/>
          <a:p>
            <a:pPr eaLnBrk="1" hangingPunct="1"/>
            <a:r>
              <a:rPr lang="ko-KR" altLang="en-US" smtClean="0"/>
              <a:t>장점</a:t>
            </a:r>
          </a:p>
          <a:p>
            <a:pPr lvl="1" eaLnBrk="1" hangingPunct="1"/>
            <a:r>
              <a:rPr lang="ko-KR" altLang="en-US" smtClean="0"/>
              <a:t>삽입</a:t>
            </a:r>
            <a:r>
              <a:rPr lang="en-US" altLang="ko-KR" smtClean="0"/>
              <a:t>, </a:t>
            </a:r>
            <a:r>
              <a:rPr lang="ko-KR" altLang="en-US" smtClean="0"/>
              <a:t>삭제가 보다 용이하다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연속된 메모리 공간이 필요 없다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크기 제한이 없다</a:t>
            </a:r>
          </a:p>
          <a:p>
            <a:pPr eaLnBrk="1" hangingPunct="1"/>
            <a:r>
              <a:rPr lang="ko-KR" altLang="en-US" smtClean="0"/>
              <a:t>단점</a:t>
            </a:r>
          </a:p>
          <a:p>
            <a:pPr lvl="1" eaLnBrk="1" hangingPunct="1"/>
            <a:r>
              <a:rPr lang="ko-KR" altLang="en-US" smtClean="0"/>
              <a:t>구현이 어렵다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오류가 발생하기 쉽다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08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노드의 구조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노드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데이터 필드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링크 필드</a:t>
            </a:r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85" y="2528900"/>
            <a:ext cx="4429125" cy="847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헤드 포인터와 노드의 생성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51620" y="1853825"/>
            <a:ext cx="5991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1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리스트란</a:t>
            </a:r>
            <a:r>
              <a:rPr lang="en-US" altLang="ko-KR" smtClean="0"/>
              <a:t>?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일상생활에서의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85" y="2438890"/>
            <a:ext cx="5131181" cy="35318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연결 리스트의 종류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808820"/>
            <a:ext cx="7705725" cy="3724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단순 연결 리스트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하나의 링크 필드를 이용하여 연결</a:t>
            </a:r>
          </a:p>
          <a:p>
            <a:pPr eaLnBrk="1" hangingPunct="1"/>
            <a:r>
              <a:rPr lang="ko-KR" altLang="en-US" smtClean="0"/>
              <a:t>마지막 노드의 링크 값은 </a:t>
            </a:r>
            <a:r>
              <a:rPr lang="en-US" altLang="ko-KR" smtClean="0"/>
              <a:t>NULL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</p:txBody>
      </p:sp>
      <p:grpSp>
        <p:nvGrpSpPr>
          <p:cNvPr id="20484" name="Group 37"/>
          <p:cNvGrpSpPr>
            <a:grpSpLocks/>
          </p:cNvGrpSpPr>
          <p:nvPr/>
        </p:nvGrpSpPr>
        <p:grpSpPr bwMode="auto">
          <a:xfrm>
            <a:off x="523875" y="3563938"/>
            <a:ext cx="7497763" cy="561975"/>
            <a:chOff x="527" y="1338"/>
            <a:chExt cx="4723" cy="354"/>
          </a:xfrm>
        </p:grpSpPr>
        <p:sp>
          <p:nvSpPr>
            <p:cNvPr id="20485" name="AutoShape 5"/>
            <p:cNvSpPr>
              <a:spLocks noChangeArrowheads="1"/>
            </p:cNvSpPr>
            <p:nvPr/>
          </p:nvSpPr>
          <p:spPr bwMode="auto">
            <a:xfrm>
              <a:off x="527" y="1338"/>
              <a:ext cx="854" cy="31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ko-KR" altLang="en-US" sz="1200">
                  <a:latin typeface="+mn-lt"/>
                  <a:ea typeface="굴림" panose="020B0600000101010101" pitchFamily="50" charset="-127"/>
                </a:rPr>
                <a:t>헤드포인터 </a:t>
              </a:r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1305" y="1534"/>
              <a:ext cx="2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20487" name="AutoShape 7"/>
            <p:cNvSpPr>
              <a:spLocks noChangeArrowheads="1"/>
            </p:cNvSpPr>
            <p:nvPr/>
          </p:nvSpPr>
          <p:spPr bwMode="auto">
            <a:xfrm>
              <a:off x="1526" y="1375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20488" name="AutoShape 8"/>
            <p:cNvSpPr>
              <a:spLocks noChangeArrowheads="1"/>
            </p:cNvSpPr>
            <p:nvPr/>
          </p:nvSpPr>
          <p:spPr bwMode="auto">
            <a:xfrm>
              <a:off x="1795" y="1375"/>
              <a:ext cx="319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1200">
                <a:latin typeface="+mn-lt"/>
                <a:ea typeface="굴림" panose="020B0600000101010101" pitchFamily="50" charset="-127"/>
              </a:endParaRPr>
            </a:p>
          </p:txBody>
        </p:sp>
        <p:grpSp>
          <p:nvGrpSpPr>
            <p:cNvPr id="20489" name="Group 9"/>
            <p:cNvGrpSpPr>
              <a:grpSpLocks/>
            </p:cNvGrpSpPr>
            <p:nvPr/>
          </p:nvGrpSpPr>
          <p:grpSpPr bwMode="auto">
            <a:xfrm>
              <a:off x="1905" y="1459"/>
              <a:ext cx="389" cy="134"/>
              <a:chOff x="3581" y="1032"/>
              <a:chExt cx="591" cy="134"/>
            </a:xfrm>
          </p:grpSpPr>
          <p:sp>
            <p:nvSpPr>
              <p:cNvPr id="20514" name="Freeform 10"/>
              <p:cNvSpPr>
                <a:spLocks/>
              </p:cNvSpPr>
              <p:nvPr/>
            </p:nvSpPr>
            <p:spPr bwMode="auto">
              <a:xfrm>
                <a:off x="3624" y="103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0515" name="Freeform 11"/>
              <p:cNvSpPr>
                <a:spLocks/>
              </p:cNvSpPr>
              <p:nvPr/>
            </p:nvSpPr>
            <p:spPr bwMode="auto">
              <a:xfrm>
                <a:off x="3581" y="1078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0516" name="Freeform 12"/>
              <p:cNvSpPr>
                <a:spLocks/>
              </p:cNvSpPr>
              <p:nvPr/>
            </p:nvSpPr>
            <p:spPr bwMode="auto">
              <a:xfrm>
                <a:off x="4059" y="103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20490" name="AutoShape 13"/>
            <p:cNvSpPr>
              <a:spLocks noChangeArrowheads="1"/>
            </p:cNvSpPr>
            <p:nvPr/>
          </p:nvSpPr>
          <p:spPr bwMode="auto">
            <a:xfrm>
              <a:off x="2294" y="1384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20</a:t>
              </a:r>
            </a:p>
          </p:txBody>
        </p:sp>
        <p:sp>
          <p:nvSpPr>
            <p:cNvPr id="20491" name="AutoShape 14"/>
            <p:cNvSpPr>
              <a:spLocks noChangeArrowheads="1"/>
            </p:cNvSpPr>
            <p:nvPr/>
          </p:nvSpPr>
          <p:spPr bwMode="auto">
            <a:xfrm>
              <a:off x="2562" y="1384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1200"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20492" name="Text Box 15"/>
            <p:cNvSpPr txBox="1">
              <a:spLocks noChangeArrowheads="1"/>
            </p:cNvSpPr>
            <p:nvPr/>
          </p:nvSpPr>
          <p:spPr bwMode="auto">
            <a:xfrm>
              <a:off x="3148" y="1443"/>
              <a:ext cx="3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NULL</a:t>
              </a:r>
            </a:p>
          </p:txBody>
        </p:sp>
        <p:grpSp>
          <p:nvGrpSpPr>
            <p:cNvPr id="20493" name="Group 16"/>
            <p:cNvGrpSpPr>
              <a:grpSpLocks/>
            </p:cNvGrpSpPr>
            <p:nvPr/>
          </p:nvGrpSpPr>
          <p:grpSpPr bwMode="auto">
            <a:xfrm>
              <a:off x="2673" y="1468"/>
              <a:ext cx="389" cy="134"/>
              <a:chOff x="3581" y="1032"/>
              <a:chExt cx="591" cy="134"/>
            </a:xfrm>
          </p:grpSpPr>
          <p:sp>
            <p:nvSpPr>
              <p:cNvPr id="20511" name="Freeform 17"/>
              <p:cNvSpPr>
                <a:spLocks/>
              </p:cNvSpPr>
              <p:nvPr/>
            </p:nvSpPr>
            <p:spPr bwMode="auto">
              <a:xfrm>
                <a:off x="3624" y="103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0512" name="Freeform 18"/>
              <p:cNvSpPr>
                <a:spLocks/>
              </p:cNvSpPr>
              <p:nvPr/>
            </p:nvSpPr>
            <p:spPr bwMode="auto">
              <a:xfrm>
                <a:off x="3581" y="1078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0513" name="Freeform 19"/>
              <p:cNvSpPr>
                <a:spLocks/>
              </p:cNvSpPr>
              <p:nvPr/>
            </p:nvSpPr>
            <p:spPr bwMode="auto">
              <a:xfrm>
                <a:off x="4059" y="103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20494" name="AutoShape 20"/>
            <p:cNvSpPr>
              <a:spLocks noChangeArrowheads="1"/>
            </p:cNvSpPr>
            <p:nvPr/>
          </p:nvSpPr>
          <p:spPr bwMode="auto">
            <a:xfrm>
              <a:off x="3079" y="1375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30</a:t>
              </a:r>
            </a:p>
          </p:txBody>
        </p:sp>
        <p:sp>
          <p:nvSpPr>
            <p:cNvPr id="20495" name="AutoShape 21"/>
            <p:cNvSpPr>
              <a:spLocks noChangeArrowheads="1"/>
            </p:cNvSpPr>
            <p:nvPr/>
          </p:nvSpPr>
          <p:spPr bwMode="auto">
            <a:xfrm>
              <a:off x="3348" y="1375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1200">
                <a:latin typeface="+mn-lt"/>
                <a:ea typeface="굴림" panose="020B0600000101010101" pitchFamily="50" charset="-127"/>
              </a:endParaRPr>
            </a:p>
          </p:txBody>
        </p:sp>
        <p:grpSp>
          <p:nvGrpSpPr>
            <p:cNvPr id="20496" name="Group 22"/>
            <p:cNvGrpSpPr>
              <a:grpSpLocks/>
            </p:cNvGrpSpPr>
            <p:nvPr/>
          </p:nvGrpSpPr>
          <p:grpSpPr bwMode="auto">
            <a:xfrm>
              <a:off x="3458" y="1459"/>
              <a:ext cx="389" cy="134"/>
              <a:chOff x="3581" y="1032"/>
              <a:chExt cx="591" cy="134"/>
            </a:xfrm>
          </p:grpSpPr>
          <p:sp>
            <p:nvSpPr>
              <p:cNvPr id="20508" name="Freeform 23"/>
              <p:cNvSpPr>
                <a:spLocks/>
              </p:cNvSpPr>
              <p:nvPr/>
            </p:nvSpPr>
            <p:spPr bwMode="auto">
              <a:xfrm>
                <a:off x="3624" y="103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0509" name="Freeform 24"/>
              <p:cNvSpPr>
                <a:spLocks/>
              </p:cNvSpPr>
              <p:nvPr/>
            </p:nvSpPr>
            <p:spPr bwMode="auto">
              <a:xfrm>
                <a:off x="3581" y="1078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0510" name="Freeform 25"/>
              <p:cNvSpPr>
                <a:spLocks/>
              </p:cNvSpPr>
              <p:nvPr/>
            </p:nvSpPr>
            <p:spPr bwMode="auto">
              <a:xfrm>
                <a:off x="4059" y="103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20497" name="Text Box 26"/>
            <p:cNvSpPr txBox="1">
              <a:spLocks noChangeArrowheads="1"/>
            </p:cNvSpPr>
            <p:nvPr/>
          </p:nvSpPr>
          <p:spPr bwMode="auto">
            <a:xfrm>
              <a:off x="4728" y="1427"/>
              <a:ext cx="3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NULL</a:t>
              </a:r>
            </a:p>
          </p:txBody>
        </p:sp>
        <p:sp>
          <p:nvSpPr>
            <p:cNvPr id="20498" name="AutoShape 27"/>
            <p:cNvSpPr>
              <a:spLocks noChangeArrowheads="1"/>
            </p:cNvSpPr>
            <p:nvPr/>
          </p:nvSpPr>
          <p:spPr bwMode="auto">
            <a:xfrm>
              <a:off x="4660" y="1359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50</a:t>
              </a:r>
            </a:p>
          </p:txBody>
        </p:sp>
        <p:sp>
          <p:nvSpPr>
            <p:cNvPr id="20499" name="AutoShape 28"/>
            <p:cNvSpPr>
              <a:spLocks noChangeArrowheads="1"/>
            </p:cNvSpPr>
            <p:nvPr/>
          </p:nvSpPr>
          <p:spPr bwMode="auto">
            <a:xfrm>
              <a:off x="4929" y="1359"/>
              <a:ext cx="319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1200"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20500" name="Text Box 29"/>
            <p:cNvSpPr txBox="1">
              <a:spLocks noChangeArrowheads="1"/>
            </p:cNvSpPr>
            <p:nvPr/>
          </p:nvSpPr>
          <p:spPr bwMode="auto">
            <a:xfrm>
              <a:off x="4908" y="1472"/>
              <a:ext cx="3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NULL</a:t>
              </a:r>
            </a:p>
          </p:txBody>
        </p:sp>
        <p:sp>
          <p:nvSpPr>
            <p:cNvPr id="20501" name="Text Box 30"/>
            <p:cNvSpPr txBox="1">
              <a:spLocks noChangeArrowheads="1"/>
            </p:cNvSpPr>
            <p:nvPr/>
          </p:nvSpPr>
          <p:spPr bwMode="auto">
            <a:xfrm>
              <a:off x="3934" y="1434"/>
              <a:ext cx="3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NULL</a:t>
              </a:r>
            </a:p>
          </p:txBody>
        </p:sp>
        <p:sp>
          <p:nvSpPr>
            <p:cNvPr id="20502" name="AutoShape 31"/>
            <p:cNvSpPr>
              <a:spLocks noChangeArrowheads="1"/>
            </p:cNvSpPr>
            <p:nvPr/>
          </p:nvSpPr>
          <p:spPr bwMode="auto">
            <a:xfrm>
              <a:off x="3866" y="1366"/>
              <a:ext cx="319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40</a:t>
              </a:r>
            </a:p>
          </p:txBody>
        </p:sp>
        <p:sp>
          <p:nvSpPr>
            <p:cNvPr id="20503" name="AutoShape 32"/>
            <p:cNvSpPr>
              <a:spLocks noChangeArrowheads="1"/>
            </p:cNvSpPr>
            <p:nvPr/>
          </p:nvSpPr>
          <p:spPr bwMode="auto">
            <a:xfrm>
              <a:off x="4134" y="1366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1200">
                <a:latin typeface="+mn-lt"/>
                <a:ea typeface="굴림" panose="020B0600000101010101" pitchFamily="50" charset="-127"/>
              </a:endParaRPr>
            </a:p>
          </p:txBody>
        </p:sp>
        <p:grpSp>
          <p:nvGrpSpPr>
            <p:cNvPr id="20504" name="Group 33"/>
            <p:cNvGrpSpPr>
              <a:grpSpLocks/>
            </p:cNvGrpSpPr>
            <p:nvPr/>
          </p:nvGrpSpPr>
          <p:grpSpPr bwMode="auto">
            <a:xfrm>
              <a:off x="4244" y="1450"/>
              <a:ext cx="389" cy="134"/>
              <a:chOff x="3581" y="1032"/>
              <a:chExt cx="591" cy="134"/>
            </a:xfrm>
          </p:grpSpPr>
          <p:sp>
            <p:nvSpPr>
              <p:cNvPr id="20505" name="Freeform 34"/>
              <p:cNvSpPr>
                <a:spLocks/>
              </p:cNvSpPr>
              <p:nvPr/>
            </p:nvSpPr>
            <p:spPr bwMode="auto">
              <a:xfrm>
                <a:off x="3624" y="103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0506" name="Freeform 35"/>
              <p:cNvSpPr>
                <a:spLocks/>
              </p:cNvSpPr>
              <p:nvPr/>
            </p:nvSpPr>
            <p:spPr bwMode="auto">
              <a:xfrm>
                <a:off x="3581" y="1078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0507" name="Freeform 36"/>
              <p:cNvSpPr>
                <a:spLocks/>
              </p:cNvSpPr>
              <p:nvPr/>
            </p:nvSpPr>
            <p:spPr bwMode="auto">
              <a:xfrm>
                <a:off x="4059" y="103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노드의 정의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895" y="1673805"/>
            <a:ext cx="8102860" cy="1569660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element;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</a:rPr>
              <a:t> { 	// </a:t>
            </a:r>
            <a:r>
              <a:rPr lang="ko-KR" altLang="en-US" sz="1600" dirty="0">
                <a:latin typeface="Trebuchet MS" panose="020B0603020202020204" pitchFamily="34" charset="0"/>
              </a:rPr>
              <a:t>노드 타입을 구조체로 정의한다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element data;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</a:rPr>
              <a:t> *link;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 </a:t>
            </a:r>
            <a:r>
              <a:rPr lang="en-US" altLang="ko-KR" sz="1600" dirty="0" err="1">
                <a:latin typeface="Trebuchet MS" panose="020B0603020202020204" pitchFamily="34" charset="0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</a:rPr>
              <a:t>;</a:t>
            </a:r>
            <a:endParaRPr lang="en-US" altLang="ko-KR" sz="1600" dirty="0" smtClean="0">
              <a:latin typeface="Trebuchet MS" panose="020B0603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825" y="3564015"/>
            <a:ext cx="21717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4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리스트의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895" y="1673805"/>
            <a:ext cx="8102860" cy="1569660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</a:rPr>
              <a:t> *head = NULL</a:t>
            </a:r>
            <a:r>
              <a:rPr lang="en-US" altLang="ko-KR" sz="1600" dirty="0" smtClean="0">
                <a:latin typeface="Trebuchet MS" panose="020B0603020202020204" pitchFamily="34" charset="0"/>
              </a:rPr>
              <a:t>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/>
              <a:t>head = (</a:t>
            </a:r>
            <a:r>
              <a:rPr lang="en-US" altLang="ko-KR" sz="1600" dirty="0" err="1"/>
              <a:t>ListNode</a:t>
            </a:r>
            <a:r>
              <a:rPr lang="en-US" altLang="ko-KR" sz="1600" dirty="0"/>
              <a:t> *)</a:t>
            </a:r>
            <a:r>
              <a:rPr lang="en-US" altLang="ko-KR" sz="1600" dirty="0" err="1"/>
              <a:t>malloc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sizeof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ListNode</a:t>
            </a:r>
            <a:r>
              <a:rPr lang="en-US" altLang="ko-KR" sz="1600" dirty="0"/>
              <a:t>)); </a:t>
            </a:r>
            <a:endParaRPr lang="en-US" altLang="ko-KR" sz="1600" dirty="0" smtClean="0"/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600" dirty="0" smtClean="0"/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 smtClean="0"/>
              <a:t>head-</a:t>
            </a:r>
            <a:r>
              <a:rPr lang="en-US" altLang="ko-KR" sz="1600" dirty="0"/>
              <a:t>&gt;data = 10;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/>
              <a:t>head-&gt;link = NULL;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805" y="3793432"/>
            <a:ext cx="29908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51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번째 노드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895" y="1673805"/>
            <a:ext cx="8102860" cy="1077218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</a:rPr>
              <a:t> *p;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p = (</a:t>
            </a:r>
            <a:r>
              <a:rPr lang="en-US" altLang="ko-KR" sz="1600" dirty="0" err="1">
                <a:latin typeface="Trebuchet MS" panose="020B0603020202020204" pitchFamily="34" charset="0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</a:rPr>
              <a:t> *)</a:t>
            </a:r>
            <a:r>
              <a:rPr lang="en-US" altLang="ko-KR" sz="1600" dirty="0" err="1">
                <a:latin typeface="Trebuchet MS" panose="020B0603020202020204" pitchFamily="34" charset="0"/>
              </a:rPr>
              <a:t>malloc</a:t>
            </a:r>
            <a:r>
              <a:rPr lang="en-US" altLang="ko-KR" sz="1600" dirty="0"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</a:rPr>
              <a:t>sizeof</a:t>
            </a:r>
            <a:r>
              <a:rPr lang="en-US" altLang="ko-KR" sz="1600" dirty="0"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</a:rPr>
              <a:t>)); 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p-&gt;data = 20;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p-&gt;link = NULL; 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3132023"/>
            <a:ext cx="61245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32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노드의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895" y="1673805"/>
            <a:ext cx="8102860" cy="338554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head-&gt;link = p;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53209"/>
            <a:ext cx="6124575" cy="1247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740" y="3607856"/>
            <a:ext cx="44386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82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연결 리스트의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insert_first</a:t>
            </a:r>
            <a:r>
              <a:rPr lang="en-US" altLang="ko-KR" dirty="0"/>
              <a:t>(): </a:t>
            </a:r>
            <a:r>
              <a:rPr lang="ko-KR" altLang="en-US" dirty="0"/>
              <a:t>리스트의 시작 부분에 항목을 삽입하는 함수</a:t>
            </a:r>
          </a:p>
          <a:p>
            <a:r>
              <a:rPr lang="en-US" altLang="ko-KR" dirty="0" smtClean="0"/>
              <a:t>insert</a:t>
            </a:r>
            <a:r>
              <a:rPr lang="en-US" altLang="ko-KR" dirty="0"/>
              <a:t>(): </a:t>
            </a:r>
            <a:r>
              <a:rPr lang="ko-KR" altLang="en-US" dirty="0"/>
              <a:t>리스트의 중간 부분에 항목을 삽입하는 함수</a:t>
            </a:r>
          </a:p>
          <a:p>
            <a:r>
              <a:rPr lang="en-US" altLang="ko-KR" dirty="0" err="1" smtClean="0"/>
              <a:t>delete_first</a:t>
            </a:r>
            <a:r>
              <a:rPr lang="en-US" altLang="ko-KR" dirty="0"/>
              <a:t>(): </a:t>
            </a:r>
            <a:r>
              <a:rPr lang="ko-KR" altLang="en-US" dirty="0"/>
              <a:t>리스트의 첫 번째 항목을 삭제하는 함수</a:t>
            </a:r>
          </a:p>
          <a:p>
            <a:r>
              <a:rPr lang="en-US" altLang="ko-KR" dirty="0" smtClean="0"/>
              <a:t>delete</a:t>
            </a:r>
            <a:r>
              <a:rPr lang="en-US" altLang="ko-KR" dirty="0"/>
              <a:t>(): </a:t>
            </a:r>
            <a:r>
              <a:rPr lang="ko-KR" altLang="en-US" dirty="0"/>
              <a:t>리스트의 중간 항목을 삭제하는 함수</a:t>
            </a:r>
            <a:r>
              <a:rPr lang="en-US" altLang="ko-KR" dirty="0"/>
              <a:t>(</a:t>
            </a:r>
            <a:r>
              <a:rPr lang="ko-KR" altLang="en-US" dirty="0"/>
              <a:t>도전 문제</a:t>
            </a:r>
            <a:r>
              <a:rPr lang="en-US" altLang="ko-KR" dirty="0"/>
              <a:t>)</a:t>
            </a:r>
          </a:p>
          <a:p>
            <a:r>
              <a:rPr lang="en-US" altLang="ko-KR" dirty="0" err="1" smtClean="0"/>
              <a:t>print_list</a:t>
            </a:r>
            <a:r>
              <a:rPr lang="en-US" altLang="ko-KR" dirty="0"/>
              <a:t>(): </a:t>
            </a:r>
            <a:r>
              <a:rPr lang="ko-KR" altLang="en-US" dirty="0"/>
              <a:t>리스트를 방문하여 모든 항목을 출력하는 함수</a:t>
            </a:r>
          </a:p>
        </p:txBody>
      </p:sp>
    </p:spTree>
    <p:extLst>
      <p:ext uri="{BB962C8B-B14F-4D97-AF65-F5344CB8AC3E}">
        <p14:creationId xmlns:p14="http://schemas.microsoft.com/office/powerpoint/2010/main" val="3268436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단순 연결 리스트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삽입연산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21510" name="Rectangle 81"/>
          <p:cNvSpPr>
            <a:spLocks noChangeArrowheads="1"/>
          </p:cNvSpPr>
          <p:nvPr/>
        </p:nvSpPr>
        <p:spPr bwMode="auto">
          <a:xfrm>
            <a:off x="161510" y="1628800"/>
            <a:ext cx="5490610" cy="224676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4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* </a:t>
            </a:r>
            <a:r>
              <a:rPr lang="en-US" altLang="ko-KR" sz="1400" dirty="0" err="1">
                <a:latin typeface="Trebuchet MS" pitchFamily="34" charset="0"/>
                <a:ea typeface="바탕" pitchFamily="18" charset="-127"/>
              </a:rPr>
              <a:t>insert_first</a:t>
            </a:r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(</a:t>
            </a:r>
            <a:r>
              <a:rPr lang="en-US" altLang="ko-KR" sz="14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 *head, </a:t>
            </a:r>
            <a:r>
              <a:rPr lang="en-US" altLang="ko-KR" sz="1400" dirty="0" err="1">
                <a:latin typeface="Trebuchet MS" pitchFamily="34" charset="0"/>
                <a:ea typeface="바탕" pitchFamily="18" charset="-127"/>
              </a:rPr>
              <a:t>int</a:t>
            </a:r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 value)</a:t>
            </a:r>
          </a:p>
          <a:p>
            <a:pPr algn="just" eaLnBrk="1" hangingPunct="1"/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{</a:t>
            </a:r>
          </a:p>
          <a:p>
            <a:pPr algn="just" eaLnBrk="1" hangingPunct="1"/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 *p </a:t>
            </a:r>
            <a:r>
              <a:rPr lang="en-US" altLang="ko-KR" sz="1400" dirty="0" smtClean="0">
                <a:latin typeface="Trebuchet MS" pitchFamily="34" charset="0"/>
                <a:ea typeface="바탕" pitchFamily="18" charset="-127"/>
              </a:rPr>
              <a:t>=</a:t>
            </a:r>
          </a:p>
          <a:p>
            <a:pPr algn="just" eaLnBrk="1" hangingPunct="1"/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	</a:t>
            </a:r>
            <a:r>
              <a:rPr lang="en-US" altLang="ko-KR" sz="1400" dirty="0" smtClean="0">
                <a:latin typeface="Trebuchet MS" pitchFamily="34" charset="0"/>
                <a:ea typeface="바탕" pitchFamily="18" charset="-127"/>
              </a:rPr>
              <a:t> </a:t>
            </a:r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(</a:t>
            </a:r>
            <a:r>
              <a:rPr lang="en-US" altLang="ko-KR" sz="14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 *)</a:t>
            </a:r>
            <a:r>
              <a:rPr lang="en-US" altLang="ko-KR" sz="1400" dirty="0" err="1">
                <a:latin typeface="Trebuchet MS" pitchFamily="34" charset="0"/>
                <a:ea typeface="바탕" pitchFamily="18" charset="-127"/>
              </a:rPr>
              <a:t>malloc</a:t>
            </a:r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(</a:t>
            </a:r>
            <a:r>
              <a:rPr lang="en-US" altLang="ko-KR" sz="1400" dirty="0" err="1">
                <a:latin typeface="Trebuchet MS" pitchFamily="34" charset="0"/>
                <a:ea typeface="바탕" pitchFamily="18" charset="-127"/>
              </a:rPr>
              <a:t>sizeof</a:t>
            </a:r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(</a:t>
            </a:r>
            <a:r>
              <a:rPr lang="en-US" altLang="ko-KR" sz="14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400" dirty="0" smtClean="0">
                <a:latin typeface="Trebuchet MS" pitchFamily="34" charset="0"/>
                <a:ea typeface="바탕" pitchFamily="18" charset="-127"/>
              </a:rPr>
              <a:t>));//(</a:t>
            </a:r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1)</a:t>
            </a:r>
          </a:p>
          <a:p>
            <a:pPr algn="just" eaLnBrk="1" hangingPunct="1"/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	p-&gt;data = value;					// (2)</a:t>
            </a:r>
          </a:p>
          <a:p>
            <a:pPr algn="just" eaLnBrk="1" hangingPunct="1"/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	p-&gt;link = head;	</a:t>
            </a:r>
            <a:r>
              <a:rPr lang="ko-KR" altLang="en-US" sz="1400" dirty="0">
                <a:latin typeface="Trebuchet MS" pitchFamily="34" charset="0"/>
                <a:ea typeface="바탕" pitchFamily="18" charset="-127"/>
              </a:rPr>
              <a:t>	</a:t>
            </a:r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//(3)</a:t>
            </a:r>
          </a:p>
          <a:p>
            <a:pPr algn="just" eaLnBrk="1" hangingPunct="1"/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	head = p;	</a:t>
            </a:r>
            <a:r>
              <a:rPr lang="en-US" altLang="ko-KR" sz="1400" dirty="0" smtClean="0">
                <a:latin typeface="Trebuchet MS" pitchFamily="34" charset="0"/>
                <a:ea typeface="바탕" pitchFamily="18" charset="-127"/>
              </a:rPr>
              <a:t>//(</a:t>
            </a:r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4)</a:t>
            </a:r>
          </a:p>
          <a:p>
            <a:pPr algn="just" eaLnBrk="1" hangingPunct="1"/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	return head</a:t>
            </a:r>
            <a:r>
              <a:rPr lang="en-US" altLang="ko-KR" sz="1400" dirty="0" smtClean="0">
                <a:latin typeface="Trebuchet MS" pitchFamily="34" charset="0"/>
                <a:ea typeface="바탕" pitchFamily="18" charset="-127"/>
              </a:rPr>
              <a:t>;</a:t>
            </a:r>
          </a:p>
          <a:p>
            <a:pPr algn="just" eaLnBrk="1" hangingPunct="1"/>
            <a:r>
              <a:rPr lang="en-US" altLang="ko-KR" sz="1400" dirty="0" smtClean="0">
                <a:latin typeface="Trebuchet MS" pitchFamily="34" charset="0"/>
                <a:ea typeface="바탕" pitchFamily="18" charset="-127"/>
              </a:rPr>
              <a:t>}</a:t>
            </a:r>
            <a:endParaRPr lang="en-US" altLang="ko-KR" sz="1400" dirty="0">
              <a:solidFill>
                <a:srgbClr val="800000"/>
              </a:solidFill>
              <a:latin typeface="Trebuchet MS" pitchFamily="34" charset="0"/>
              <a:ea typeface="바탕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348" y="1493785"/>
            <a:ext cx="4424825" cy="5137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970" y="2523428"/>
            <a:ext cx="4619132" cy="4334572"/>
          </a:xfrm>
          <a:prstGeom prst="rect">
            <a:avLst/>
          </a:prstGeom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단순 연결 리스트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삽입연산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21510" name="Rectangle 81"/>
          <p:cNvSpPr>
            <a:spLocks noChangeArrowheads="1"/>
          </p:cNvSpPr>
          <p:nvPr/>
        </p:nvSpPr>
        <p:spPr bwMode="auto">
          <a:xfrm>
            <a:off x="161510" y="1628800"/>
            <a:ext cx="5490610" cy="224676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노드 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pre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뒤에 새로운 노드 삽입</a:t>
            </a:r>
          </a:p>
          <a:p>
            <a:pPr algn="just" eaLnBrk="1" hangingPunct="1"/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*  insert(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*head,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*pre, element value)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*p = 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));	//(1)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p-&gt;data = value;		//(2)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p-&gt;link = pre-&gt;link;	//(3)	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pre-&gt;link = p;		//(4)	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return head;		//(5)	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400" dirty="0">
              <a:solidFill>
                <a:srgbClr val="8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0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단순 연결 리스트</a:t>
            </a:r>
            <a:r>
              <a:rPr lang="en-US" altLang="ko-KR" smtClean="0"/>
              <a:t>(</a:t>
            </a:r>
            <a:r>
              <a:rPr lang="ko-KR" altLang="en-US" smtClean="0"/>
              <a:t>삭제연산</a:t>
            </a:r>
            <a:r>
              <a:rPr lang="en-US" altLang="ko-KR" smtClean="0"/>
              <a:t>)</a:t>
            </a:r>
          </a:p>
        </p:txBody>
      </p:sp>
      <p:sp>
        <p:nvSpPr>
          <p:cNvPr id="22532" name="Rectangle 48"/>
          <p:cNvSpPr>
            <a:spLocks noChangeArrowheads="1"/>
          </p:cNvSpPr>
          <p:nvPr/>
        </p:nvSpPr>
        <p:spPr bwMode="auto">
          <a:xfrm>
            <a:off x="206515" y="1808820"/>
            <a:ext cx="6605588" cy="230832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* </a:t>
            </a:r>
            <a:r>
              <a:rPr lang="en-US" altLang="ko-KR" sz="1600" dirty="0" err="1">
                <a:latin typeface="Trebuchet MS" pitchFamily="34" charset="0"/>
                <a:ea typeface="바탕" pitchFamily="18" charset="-127"/>
              </a:rPr>
              <a:t>delete_first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 *head)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	</a:t>
            </a:r>
            <a:r>
              <a:rPr lang="en-US" altLang="ko-KR" sz="16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 *removed;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	if (head == NULL) return NULL;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	removed = head;	// (1)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	head = removed-&gt;link;	// (2)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	free(removed);		// (3)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	return head;		// (4)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313" y="3338990"/>
            <a:ext cx="4818735" cy="3282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리스트의 기본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27547" y="2798930"/>
            <a:ext cx="8153400" cy="2441975"/>
          </a:xfrm>
        </p:spPr>
        <p:txBody>
          <a:bodyPr/>
          <a:lstStyle/>
          <a:p>
            <a:r>
              <a:rPr lang="ko-KR" altLang="en-US" dirty="0" smtClean="0"/>
              <a:t>리스트에 </a:t>
            </a:r>
            <a:r>
              <a:rPr lang="ko-KR" altLang="en-US" dirty="0"/>
              <a:t>새로운 항목을 추가한다</a:t>
            </a:r>
            <a:r>
              <a:rPr lang="en-US" altLang="ko-KR" dirty="0"/>
              <a:t>(</a:t>
            </a:r>
            <a:r>
              <a:rPr lang="ko-KR" altLang="en-US" dirty="0"/>
              <a:t>삽입 연산</a:t>
            </a:r>
            <a:r>
              <a:rPr lang="en-US" altLang="ko-KR" dirty="0"/>
              <a:t>).</a:t>
            </a:r>
          </a:p>
          <a:p>
            <a:r>
              <a:rPr lang="ko-KR" altLang="en-US" dirty="0" smtClean="0"/>
              <a:t>리스트에서 </a:t>
            </a:r>
            <a:r>
              <a:rPr lang="ko-KR" altLang="en-US" dirty="0"/>
              <a:t>항목을 삭제한다</a:t>
            </a:r>
            <a:r>
              <a:rPr lang="en-US" altLang="ko-KR" dirty="0"/>
              <a:t>(</a:t>
            </a:r>
            <a:r>
              <a:rPr lang="ko-KR" altLang="en-US" dirty="0"/>
              <a:t>삭제 연산</a:t>
            </a:r>
            <a:r>
              <a:rPr lang="en-US" altLang="ko-KR" dirty="0"/>
              <a:t>).</a:t>
            </a:r>
          </a:p>
          <a:p>
            <a:r>
              <a:rPr lang="ko-KR" altLang="en-US" dirty="0" smtClean="0"/>
              <a:t>리스트에서 </a:t>
            </a:r>
            <a:r>
              <a:rPr lang="ko-KR" altLang="en-US" dirty="0"/>
              <a:t>특정한 항목을 찾는다</a:t>
            </a:r>
            <a:r>
              <a:rPr lang="en-US" altLang="ko-KR" dirty="0"/>
              <a:t>(</a:t>
            </a:r>
            <a:r>
              <a:rPr lang="ko-KR" altLang="en-US" dirty="0"/>
              <a:t>탐색 연산</a:t>
            </a:r>
            <a:r>
              <a:rPr lang="en-US" altLang="ko-KR" dirty="0"/>
              <a:t>).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853825"/>
            <a:ext cx="4419600" cy="64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단순 연결 리스트</a:t>
            </a:r>
            <a:r>
              <a:rPr lang="en-US" altLang="ko-KR" smtClean="0"/>
              <a:t>(</a:t>
            </a:r>
            <a:r>
              <a:rPr lang="ko-KR" altLang="en-US" smtClean="0"/>
              <a:t>삭제연산</a:t>
            </a:r>
            <a:r>
              <a:rPr lang="en-US" altLang="ko-KR" smtClean="0"/>
              <a:t>)</a:t>
            </a:r>
          </a:p>
        </p:txBody>
      </p:sp>
      <p:sp>
        <p:nvSpPr>
          <p:cNvPr id="22532" name="Rectangle 48"/>
          <p:cNvSpPr>
            <a:spLocks noChangeArrowheads="1"/>
          </p:cNvSpPr>
          <p:nvPr/>
        </p:nvSpPr>
        <p:spPr bwMode="auto">
          <a:xfrm>
            <a:off x="206515" y="1808820"/>
            <a:ext cx="6605588" cy="230832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// pre</a:t>
            </a:r>
            <a:r>
              <a:rPr lang="ko-KR" altLang="en-US" sz="1600" dirty="0">
                <a:latin typeface="Trebuchet MS" pitchFamily="34" charset="0"/>
                <a:ea typeface="바탕" pitchFamily="18" charset="-127"/>
              </a:rPr>
              <a:t>가 가리키는 노드의 다음 노드를 삭제한다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. </a:t>
            </a:r>
          </a:p>
          <a:p>
            <a:pPr algn="just" eaLnBrk="1" hangingPunct="1"/>
            <a:r>
              <a:rPr lang="en-US" altLang="ko-KR" sz="16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* delete(</a:t>
            </a:r>
            <a:r>
              <a:rPr lang="en-US" altLang="ko-KR" sz="16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 *head, </a:t>
            </a:r>
            <a:r>
              <a:rPr lang="en-US" altLang="ko-KR" sz="16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 *pre)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	</a:t>
            </a:r>
            <a:r>
              <a:rPr lang="en-US" altLang="ko-KR" sz="16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 *removed;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	removed = pre-&gt;link;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	pre-&gt;link = removed-&gt;link;		// (2)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	free(removed);			// (3)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	return head;			// (4)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}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265" y="3912168"/>
            <a:ext cx="5448783" cy="294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방문 연산 코드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746575" y="1708944"/>
            <a:ext cx="7605713" cy="156966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1600" dirty="0">
                <a:latin typeface="Trebuchet MS" pitchFamily="34" charset="0"/>
                <a:ea typeface="바탕" pitchFamily="18" charset="-127"/>
              </a:rPr>
              <a:t>void </a:t>
            </a:r>
            <a:r>
              <a:rPr lang="en-US" altLang="en-US" sz="1600" dirty="0" err="1">
                <a:latin typeface="Trebuchet MS" pitchFamily="34" charset="0"/>
                <a:ea typeface="바탕" pitchFamily="18" charset="-127"/>
              </a:rPr>
              <a:t>print_list</a:t>
            </a:r>
            <a:r>
              <a:rPr lang="en-US" altLang="en-US" sz="1600" dirty="0">
                <a:latin typeface="Trebuchet MS" pitchFamily="34" charset="0"/>
                <a:ea typeface="바탕" pitchFamily="18" charset="-127"/>
              </a:rPr>
              <a:t>(</a:t>
            </a:r>
            <a:r>
              <a:rPr lang="en-US" altLang="en-US" sz="16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en-US" sz="1600" dirty="0">
                <a:latin typeface="Trebuchet MS" pitchFamily="34" charset="0"/>
                <a:ea typeface="바탕" pitchFamily="18" charset="-127"/>
              </a:rPr>
              <a:t> *head)</a:t>
            </a:r>
          </a:p>
          <a:p>
            <a:pPr algn="just"/>
            <a:r>
              <a:rPr lang="en-US" altLang="en-US" sz="1600" dirty="0">
                <a:latin typeface="Trebuchet MS" pitchFamily="34" charset="0"/>
                <a:ea typeface="바탕" pitchFamily="18" charset="-127"/>
              </a:rPr>
              <a:t>{</a:t>
            </a:r>
          </a:p>
          <a:p>
            <a:pPr algn="just"/>
            <a:r>
              <a:rPr lang="en-US" altLang="en-US" sz="1600" dirty="0">
                <a:latin typeface="Trebuchet MS" pitchFamily="34" charset="0"/>
                <a:ea typeface="바탕" pitchFamily="18" charset="-127"/>
              </a:rPr>
              <a:t>	for (</a:t>
            </a:r>
            <a:r>
              <a:rPr lang="en-US" altLang="en-US" sz="16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en-US" sz="1600" dirty="0">
                <a:latin typeface="Trebuchet MS" pitchFamily="34" charset="0"/>
                <a:ea typeface="바탕" pitchFamily="18" charset="-127"/>
              </a:rPr>
              <a:t> *p = head; p != NULL; p = p-&gt;link)</a:t>
            </a:r>
          </a:p>
          <a:p>
            <a:pPr algn="just"/>
            <a:r>
              <a:rPr lang="en-US" altLang="en-US" sz="1600" dirty="0">
                <a:latin typeface="Trebuchet MS" pitchFamily="34" charset="0"/>
                <a:ea typeface="바탕" pitchFamily="18" charset="-127"/>
              </a:rPr>
              <a:t>		</a:t>
            </a:r>
            <a:r>
              <a:rPr lang="en-US" altLang="en-US" sz="1600" dirty="0" err="1">
                <a:latin typeface="Trebuchet MS" pitchFamily="34" charset="0"/>
                <a:ea typeface="바탕" pitchFamily="18" charset="-127"/>
              </a:rPr>
              <a:t>printf</a:t>
            </a:r>
            <a:r>
              <a:rPr lang="en-US" altLang="en-US" sz="1600" dirty="0">
                <a:latin typeface="Trebuchet MS" pitchFamily="34" charset="0"/>
                <a:ea typeface="바탕" pitchFamily="18" charset="-127"/>
              </a:rPr>
              <a:t>("%d-&gt;", p-&gt;data);</a:t>
            </a:r>
          </a:p>
          <a:p>
            <a:pPr algn="just"/>
            <a:r>
              <a:rPr lang="en-US" altLang="en-US" sz="1600" dirty="0">
                <a:latin typeface="Trebuchet MS" pitchFamily="34" charset="0"/>
                <a:ea typeface="바탕" pitchFamily="18" charset="-127"/>
              </a:rPr>
              <a:t>	</a:t>
            </a:r>
            <a:r>
              <a:rPr lang="en-US" altLang="en-US" sz="1600" dirty="0" err="1">
                <a:latin typeface="Trebuchet MS" pitchFamily="34" charset="0"/>
                <a:ea typeface="바탕" pitchFamily="18" charset="-127"/>
              </a:rPr>
              <a:t>printf</a:t>
            </a:r>
            <a:r>
              <a:rPr lang="en-US" altLang="en-US" sz="1600" dirty="0">
                <a:latin typeface="Trebuchet MS" pitchFamily="34" charset="0"/>
                <a:ea typeface="바탕" pitchFamily="18" charset="-127"/>
              </a:rPr>
              <a:t>("NULL \n");</a:t>
            </a:r>
          </a:p>
          <a:p>
            <a:pPr algn="just"/>
            <a:r>
              <a:rPr lang="en-US" altLang="en-US" sz="1600" dirty="0">
                <a:latin typeface="Trebuchet MS" pitchFamily="34" charset="0"/>
                <a:ea typeface="바탕" pitchFamily="18" charset="-127"/>
              </a:rPr>
              <a:t>}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835025" y="15255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프로그램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6575" y="1708944"/>
            <a:ext cx="7605713" cy="378565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테스트 프로그램</a:t>
            </a:r>
          </a:p>
          <a:p>
            <a:pPr algn="just"/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main(void)</a:t>
            </a: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*head = NULL;</a:t>
            </a:r>
          </a:p>
          <a:p>
            <a:pPr algn="just"/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for (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0;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&lt; 5;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++) {</a:t>
            </a: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head =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(head,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for (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0;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&lt; 5;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++) {</a:t>
            </a: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head =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delete_first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return 0;</a:t>
            </a: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9613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607795"/>
            <a:ext cx="7740650" cy="2246769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1-&gt;0-&gt;NULL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2-&gt;1-&gt;0-&gt;NULL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3-&gt;2-&gt;1-&gt;0-&gt;NULL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4-&gt;3-&gt;2-&gt;1-&gt;0-&gt;NULL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3-&gt;2-&gt;1-&gt;0-&gt;NULL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2-&gt;1-&gt;0-&gt;NULL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1-&gt;0-&gt;NULL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NULL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55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단어들을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저장하고 있는 </a:t>
            </a:r>
            <a:r>
              <a:rPr lang="ko-KR" altLang="en-US" dirty="0" err="1" smtClean="0"/>
              <a:t>연결리스트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607795"/>
            <a:ext cx="7740650" cy="738664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APPLE-&gt;NULL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KIWI-&gt;APPLE-&gt;NULL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BANANA-&gt;KIWI-&gt;APPLE-&gt;NULL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156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6575" y="1708944"/>
            <a:ext cx="7605713" cy="47705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stdlib.h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string.h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char name[100];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 element;</a:t>
            </a:r>
          </a:p>
          <a:p>
            <a:pPr algn="just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{ 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노드 타입</a:t>
            </a:r>
          </a:p>
          <a:p>
            <a:pPr algn="just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element data;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*link;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오류 처리 함수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void error(char *message)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fprintf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stderr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, "%s\n", message);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exit(1);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431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6575" y="1708944"/>
            <a:ext cx="7605713" cy="378565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*head, element value)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*p = 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));	//(1)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p-&gt;data = value;					// (2)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p-&gt;link = head;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헤드 포인터의 값을 복사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//(3)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head = p;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헤드 포인터 변경	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//(4)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return head;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algn="just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void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*head)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for 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*p = head; p != NULL; p = p-&gt;link)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("%s-&gt;", p-&gt;data.name);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("NULL \n");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273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6575" y="1493785"/>
            <a:ext cx="7605713" cy="47705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테스트 프로그램</a:t>
            </a:r>
          </a:p>
          <a:p>
            <a:pPr algn="just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main(void)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*head = NULL;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element data;</a:t>
            </a:r>
          </a:p>
          <a:p>
            <a:pPr algn="just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strcpy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(data.name, "APPLE");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head =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(head, data);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strcpy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(data.name, "KIWI");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head =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(head, data);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strcpy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(data.name, "BANANA");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head =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(head, data);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return 0;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3572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특정한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탐색하는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607795"/>
            <a:ext cx="7740650" cy="954107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10-&gt;NULL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20-&gt;10-&gt;NULL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30-&gt;20-&gt;10-&gt;NULL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리스트에서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30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을 찾았습니다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545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86491" y="368660"/>
            <a:ext cx="7605713" cy="612475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*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search_list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*head, element x)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*p = head;</a:t>
            </a:r>
          </a:p>
          <a:p>
            <a:pPr algn="just"/>
            <a:endParaRPr lang="en-US" altLang="ko-KR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while (p != NULL) {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if (p-&gt;data == x) return p;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p = p-&gt;link;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return NULL;	//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탐색 실패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algn="just"/>
            <a:endParaRPr lang="en-US" altLang="ko-KR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테스트 프로그램</a:t>
            </a:r>
          </a:p>
          <a:p>
            <a:pPr algn="just"/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main(void)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*head = NULL;</a:t>
            </a:r>
          </a:p>
          <a:p>
            <a:pPr algn="just"/>
            <a:endParaRPr lang="en-US" altLang="ko-KR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head =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(head, 10);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head =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(head, 20);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head =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(head, 30);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search_list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(head, 30) != NULL)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리스트에서 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30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을 찾았습니다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. \n");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else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리스트에서 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30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을 찾지 못했습니다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. \n");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return 0;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90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리스트 </a:t>
            </a:r>
            <a:r>
              <a:rPr lang="en-US" altLang="ko-KR" smtClean="0"/>
              <a:t>ADT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8102860" cy="3293209"/>
          </a:xfr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∙ 객체</a:t>
            </a:r>
            <a:r>
              <a:rPr lang="en-US" altLang="ko-KR" sz="1600" dirty="0">
                <a:latin typeface="Trebuchet MS" panose="020B0603020202020204" pitchFamily="34" charset="0"/>
              </a:rPr>
              <a:t>: n</a:t>
            </a:r>
            <a:r>
              <a:rPr lang="ko-KR" altLang="en-US" sz="1600" dirty="0">
                <a:latin typeface="Trebuchet MS" panose="020B0603020202020204" pitchFamily="34" charset="0"/>
              </a:rPr>
              <a:t>개의 </a:t>
            </a:r>
            <a:r>
              <a:rPr lang="en-US" altLang="ko-KR" sz="1600" dirty="0">
                <a:latin typeface="Trebuchet MS" panose="020B0603020202020204" pitchFamily="34" charset="0"/>
              </a:rPr>
              <a:t>element</a:t>
            </a:r>
            <a:r>
              <a:rPr lang="ko-KR" altLang="en-US" sz="1600" dirty="0">
                <a:latin typeface="Trebuchet MS" panose="020B0603020202020204" pitchFamily="34" charset="0"/>
              </a:rPr>
              <a:t>형으로 구성된 순서 있는 모임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∙ 연산</a:t>
            </a:r>
            <a:r>
              <a:rPr lang="en-US" altLang="ko-KR" sz="1600" dirty="0">
                <a:latin typeface="Trebuchet MS" panose="020B0603020202020204" pitchFamily="34" charset="0"/>
              </a:rPr>
              <a:t>: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endParaRPr lang="en-US" altLang="ko-KR" sz="1600" dirty="0" smtClean="0">
              <a:latin typeface="Trebuchet MS" panose="020B0603020202020204" pitchFamily="34" charset="0"/>
            </a:endParaRP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600" dirty="0" smtClean="0">
                <a:latin typeface="Trebuchet MS" panose="020B0603020202020204" pitchFamily="34" charset="0"/>
              </a:rPr>
              <a:t>insert(list</a:t>
            </a:r>
            <a:r>
              <a:rPr lang="en-US" altLang="ko-KR" sz="1600" dirty="0"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latin typeface="Trebuchet MS" panose="020B0603020202020204" pitchFamily="34" charset="0"/>
              </a:rPr>
              <a:t>pos</a:t>
            </a:r>
            <a:r>
              <a:rPr lang="en-US" altLang="ko-KR" sz="1600" dirty="0">
                <a:latin typeface="Trebuchet MS" panose="020B0603020202020204" pitchFamily="34" charset="0"/>
              </a:rPr>
              <a:t>, item) ::= </a:t>
            </a:r>
            <a:r>
              <a:rPr lang="en-US" altLang="ko-KR" sz="1600" dirty="0" err="1">
                <a:latin typeface="Trebuchet MS" panose="020B0603020202020204" pitchFamily="34" charset="0"/>
              </a:rPr>
              <a:t>pos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ko-KR" altLang="en-US" sz="1600" dirty="0">
                <a:latin typeface="Trebuchet MS" panose="020B0603020202020204" pitchFamily="34" charset="0"/>
              </a:rPr>
              <a:t>위치에 요소를 추가한다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insert_last</a:t>
            </a:r>
            <a:r>
              <a:rPr lang="en-US" altLang="ko-KR" sz="1600" dirty="0">
                <a:latin typeface="Trebuchet MS" panose="020B0603020202020204" pitchFamily="34" charset="0"/>
              </a:rPr>
              <a:t>(list, item) ::= </a:t>
            </a:r>
            <a:r>
              <a:rPr lang="ko-KR" altLang="en-US" sz="1600" dirty="0">
                <a:latin typeface="Trebuchet MS" panose="020B0603020202020204" pitchFamily="34" charset="0"/>
              </a:rPr>
              <a:t>맨 끝에 요소를 추가한다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insert_first</a:t>
            </a:r>
            <a:r>
              <a:rPr lang="en-US" altLang="ko-KR" sz="1600" dirty="0">
                <a:latin typeface="Trebuchet MS" panose="020B0603020202020204" pitchFamily="34" charset="0"/>
              </a:rPr>
              <a:t>(list, item) ::= </a:t>
            </a:r>
            <a:r>
              <a:rPr lang="ko-KR" altLang="en-US" sz="1600" dirty="0">
                <a:latin typeface="Trebuchet MS" panose="020B0603020202020204" pitchFamily="34" charset="0"/>
              </a:rPr>
              <a:t>맨 처음에 요소를 추가한다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delete(list, </a:t>
            </a:r>
            <a:r>
              <a:rPr lang="en-US" altLang="ko-KR" sz="1600" dirty="0" err="1">
                <a:latin typeface="Trebuchet MS" panose="020B0603020202020204" pitchFamily="34" charset="0"/>
              </a:rPr>
              <a:t>pos</a:t>
            </a:r>
            <a:r>
              <a:rPr lang="en-US" altLang="ko-KR" sz="1600" dirty="0">
                <a:latin typeface="Trebuchet MS" panose="020B0603020202020204" pitchFamily="34" charset="0"/>
              </a:rPr>
              <a:t>) ::= </a:t>
            </a:r>
            <a:r>
              <a:rPr lang="en-US" altLang="ko-KR" sz="1600" dirty="0" err="1">
                <a:latin typeface="Trebuchet MS" panose="020B0603020202020204" pitchFamily="34" charset="0"/>
              </a:rPr>
              <a:t>pos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ko-KR" altLang="en-US" sz="1600" dirty="0">
                <a:latin typeface="Trebuchet MS" panose="020B0603020202020204" pitchFamily="34" charset="0"/>
              </a:rPr>
              <a:t>위치의 요소를 제거한다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clear(list) ::= </a:t>
            </a:r>
            <a:r>
              <a:rPr lang="ko-KR" altLang="en-US" sz="1600" dirty="0">
                <a:latin typeface="Trebuchet MS" panose="020B0603020202020204" pitchFamily="34" charset="0"/>
              </a:rPr>
              <a:t>리스트의 모든 요소를 제거한다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get_entry</a:t>
            </a:r>
            <a:r>
              <a:rPr lang="en-US" altLang="ko-KR" sz="1600" dirty="0">
                <a:latin typeface="Trebuchet MS" panose="020B0603020202020204" pitchFamily="34" charset="0"/>
              </a:rPr>
              <a:t>(list, </a:t>
            </a:r>
            <a:r>
              <a:rPr lang="en-US" altLang="ko-KR" sz="1600" dirty="0" err="1">
                <a:latin typeface="Trebuchet MS" panose="020B0603020202020204" pitchFamily="34" charset="0"/>
              </a:rPr>
              <a:t>pos</a:t>
            </a:r>
            <a:r>
              <a:rPr lang="en-US" altLang="ko-KR" sz="1600" dirty="0">
                <a:latin typeface="Trebuchet MS" panose="020B0603020202020204" pitchFamily="34" charset="0"/>
              </a:rPr>
              <a:t>) ::= </a:t>
            </a:r>
            <a:r>
              <a:rPr lang="en-US" altLang="ko-KR" sz="1600" dirty="0" err="1">
                <a:latin typeface="Trebuchet MS" panose="020B0603020202020204" pitchFamily="34" charset="0"/>
              </a:rPr>
              <a:t>pos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ko-KR" altLang="en-US" sz="1600" dirty="0">
                <a:latin typeface="Trebuchet MS" panose="020B0603020202020204" pitchFamily="34" charset="0"/>
              </a:rPr>
              <a:t>위치의 요소를 반환한다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get_length</a:t>
            </a:r>
            <a:r>
              <a:rPr lang="en-US" altLang="ko-KR" sz="1600" dirty="0">
                <a:latin typeface="Trebuchet MS" panose="020B0603020202020204" pitchFamily="34" charset="0"/>
              </a:rPr>
              <a:t>(list) ::= </a:t>
            </a:r>
            <a:r>
              <a:rPr lang="ko-KR" altLang="en-US" sz="1600" dirty="0">
                <a:latin typeface="Trebuchet MS" panose="020B0603020202020204" pitchFamily="34" charset="0"/>
              </a:rPr>
              <a:t>리스트의 길이를 구한다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600" dirty="0">
                <a:latin typeface="Trebuchet MS" panose="020B0603020202020204" pitchFamily="34" charset="0"/>
              </a:rPr>
              <a:t>(list) ::= </a:t>
            </a:r>
            <a:r>
              <a:rPr lang="ko-KR" altLang="en-US" sz="1600" dirty="0">
                <a:latin typeface="Trebuchet MS" panose="020B0603020202020204" pitchFamily="34" charset="0"/>
              </a:rPr>
              <a:t>리스트가 </a:t>
            </a:r>
            <a:r>
              <a:rPr lang="ko-KR" altLang="en-US" sz="1600" dirty="0" err="1">
                <a:latin typeface="Trebuchet MS" panose="020B0603020202020204" pitchFamily="34" charset="0"/>
              </a:rPr>
              <a:t>비었는지를</a:t>
            </a:r>
            <a:r>
              <a:rPr lang="ko-KR" altLang="en-US" sz="1600" dirty="0">
                <a:latin typeface="Trebuchet MS" panose="020B0603020202020204" pitchFamily="34" charset="0"/>
              </a:rPr>
              <a:t> 검사한다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600" dirty="0">
                <a:latin typeface="Trebuchet MS" panose="020B0603020202020204" pitchFamily="34" charset="0"/>
              </a:rPr>
              <a:t>(list) ::= </a:t>
            </a:r>
            <a:r>
              <a:rPr lang="ko-KR" altLang="en-US" sz="1600" dirty="0">
                <a:latin typeface="Trebuchet MS" panose="020B0603020202020204" pitchFamily="34" charset="0"/>
              </a:rPr>
              <a:t>리스트가 꽉 </a:t>
            </a:r>
            <a:r>
              <a:rPr lang="ko-KR" altLang="en-US" sz="1600" dirty="0" err="1">
                <a:latin typeface="Trebuchet MS" panose="020B0603020202020204" pitchFamily="34" charset="0"/>
              </a:rPr>
              <a:t>찼는지를</a:t>
            </a:r>
            <a:r>
              <a:rPr lang="ko-KR" altLang="en-US" sz="1600" dirty="0">
                <a:latin typeface="Trebuchet MS" panose="020B0603020202020204" pitchFamily="34" charset="0"/>
              </a:rPr>
              <a:t> 검사한다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print_list</a:t>
            </a:r>
            <a:r>
              <a:rPr lang="en-US" altLang="ko-KR" sz="1600" dirty="0">
                <a:latin typeface="Trebuchet MS" panose="020B0603020202020204" pitchFamily="34" charset="0"/>
              </a:rPr>
              <a:t>(list) ::= </a:t>
            </a:r>
            <a:r>
              <a:rPr lang="ko-KR" altLang="en-US" sz="1600" dirty="0">
                <a:latin typeface="Trebuchet MS" panose="020B0603020202020204" pitchFamily="34" charset="0"/>
              </a:rPr>
              <a:t>리스트의 모든 요소를 표시한다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  <a:endParaRPr lang="en-US" altLang="ko-KR" sz="1600" dirty="0" smtClean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Lab: 2</a:t>
            </a:r>
            <a:r>
              <a:rPr lang="ko-KR" altLang="en-US" dirty="0"/>
              <a:t>개의 리스트를 합하는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607795"/>
            <a:ext cx="7740650" cy="738664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30-&gt;20-&gt;10-&gt;NULL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50-&gt;40-&gt;NULL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30-&gt;20-&gt;10-&gt;50-&gt;40-&gt;NULL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3023955"/>
            <a:ext cx="59055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70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01570" y="1853825"/>
            <a:ext cx="7605713" cy="329320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concat_list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*head1,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*head2)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if (head1 == NULL) return head2;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else if (head2 == NULL) return head2;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else 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*p;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p = head1;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while (p-&gt;link != NULL)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	p = p-&gt;link;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p-&gt;link = head2;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return head1;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0107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Lab: </a:t>
            </a:r>
            <a:r>
              <a:rPr lang="ko-KR" altLang="en-US" dirty="0"/>
              <a:t>리스트를 역순으로 만드는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607795"/>
            <a:ext cx="7740650" cy="523220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30-&gt;20-&gt;10-&gt;NULL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10-&gt;20-&gt;30-&gt;NULL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662237"/>
            <a:ext cx="79819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995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01570" y="1853825"/>
            <a:ext cx="7605713" cy="403187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reverse(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*head)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순회 포인터로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p, q, r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을 사용</a:t>
            </a:r>
          </a:p>
          <a:p>
            <a:pPr algn="just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*p, *q, *r;</a:t>
            </a:r>
          </a:p>
          <a:p>
            <a:pPr algn="just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p = head;         // p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는 역순으로 만들 리스트</a:t>
            </a:r>
          </a:p>
          <a:p>
            <a:pPr algn="just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q = NULL;        // q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는 역순으로 만들 노드</a:t>
            </a:r>
          </a:p>
          <a:p>
            <a:pPr algn="just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while (p != NULL) 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r = q;          // r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은 역순으로 된 리스트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.    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	// r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은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q, q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p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를 차례로 따라간다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q = p;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p = p-&gt;link;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q-&gt;link = r;      // q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의 링크 방향을 바꾼다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return q;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24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연결리스트의 응용</a:t>
            </a:r>
            <a:r>
              <a:rPr lang="en-US" altLang="ko-KR" smtClean="0"/>
              <a:t>: </a:t>
            </a:r>
            <a:r>
              <a:rPr lang="ko-KR" altLang="en-US" smtClean="0"/>
              <a:t>다항식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다항식을 컴퓨터로 처리하기 위한 자료구조</a:t>
            </a:r>
          </a:p>
          <a:p>
            <a:pPr lvl="1" eaLnBrk="1" hangingPunct="1"/>
            <a:r>
              <a:rPr lang="ko-KR" altLang="en-US" dirty="0" smtClean="0"/>
              <a:t>다항식의 덧셈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뺄셈</a:t>
            </a:r>
            <a:r>
              <a:rPr lang="en-US" altLang="ko-KR" dirty="0" smtClean="0"/>
              <a:t>…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하나의 다항식을 하나의 연결리스트로 표현</a:t>
            </a:r>
          </a:p>
          <a:p>
            <a:pPr lvl="1" eaLnBrk="1" hangingPunct="1"/>
            <a:r>
              <a:rPr lang="en-US" altLang="ko-KR" dirty="0" smtClean="0"/>
              <a:t>A=3x</a:t>
            </a:r>
            <a:r>
              <a:rPr lang="en-US" altLang="ko-KR" baseline="30000" dirty="0" smtClean="0"/>
              <a:t>12</a:t>
            </a:r>
            <a:r>
              <a:rPr lang="en-US" altLang="ko-KR" dirty="0" smtClean="0"/>
              <a:t>+2x</a:t>
            </a:r>
            <a:r>
              <a:rPr lang="en-US" altLang="ko-KR" baseline="30000" dirty="0" smtClean="0"/>
              <a:t>8</a:t>
            </a:r>
            <a:r>
              <a:rPr lang="en-US" altLang="ko-KR" dirty="0" smtClean="0"/>
              <a:t>+1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grpSp>
        <p:nvGrpSpPr>
          <p:cNvPr id="44036" name="Group 29"/>
          <p:cNvGrpSpPr>
            <a:grpSpLocks/>
          </p:cNvGrpSpPr>
          <p:nvPr/>
        </p:nvGrpSpPr>
        <p:grpSpPr bwMode="auto">
          <a:xfrm>
            <a:off x="1241630" y="3969060"/>
            <a:ext cx="5514975" cy="484187"/>
            <a:chOff x="174" y="1131"/>
            <a:chExt cx="4267" cy="377"/>
          </a:xfrm>
        </p:grpSpPr>
        <p:sp>
          <p:nvSpPr>
            <p:cNvPr id="44038" name="AutoShape 4"/>
            <p:cNvSpPr>
              <a:spLocks noChangeArrowheads="1"/>
            </p:cNvSpPr>
            <p:nvPr/>
          </p:nvSpPr>
          <p:spPr bwMode="auto">
            <a:xfrm>
              <a:off x="174" y="1131"/>
              <a:ext cx="349" cy="31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Lucida Console" pitchFamily="49" charset="0"/>
                  <a:ea typeface="굴림" pitchFamily="50" charset="-127"/>
                </a:rPr>
                <a:t>A </a:t>
              </a:r>
            </a:p>
          </p:txBody>
        </p:sp>
        <p:grpSp>
          <p:nvGrpSpPr>
            <p:cNvPr id="44039" name="Group 5"/>
            <p:cNvGrpSpPr>
              <a:grpSpLocks/>
            </p:cNvGrpSpPr>
            <p:nvPr/>
          </p:nvGrpSpPr>
          <p:grpSpPr bwMode="auto">
            <a:xfrm>
              <a:off x="918" y="1153"/>
              <a:ext cx="1230" cy="308"/>
              <a:chOff x="1014" y="3483"/>
              <a:chExt cx="1230" cy="308"/>
            </a:xfrm>
          </p:grpSpPr>
          <p:sp>
            <p:nvSpPr>
              <p:cNvPr id="44056" name="AutoShape 6"/>
              <p:cNvSpPr>
                <a:spLocks noChangeArrowheads="1"/>
              </p:cNvSpPr>
              <p:nvPr/>
            </p:nvSpPr>
            <p:spPr bwMode="auto">
              <a:xfrm>
                <a:off x="1014" y="3483"/>
                <a:ext cx="383" cy="308"/>
              </a:xfrm>
              <a:prstGeom prst="cube">
                <a:avLst>
                  <a:gd name="adj" fmla="val 25000"/>
                </a:avLst>
              </a:prstGeom>
              <a:solidFill>
                <a:srgbClr val="CCFF33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200">
                    <a:latin typeface="Lucida Console" pitchFamily="49" charset="0"/>
                    <a:ea typeface="굴림" pitchFamily="50" charset="-127"/>
                  </a:rPr>
                  <a:t>3</a:t>
                </a:r>
              </a:p>
            </p:txBody>
          </p:sp>
          <p:sp>
            <p:nvSpPr>
              <p:cNvPr id="44057" name="AutoShape 7"/>
              <p:cNvSpPr>
                <a:spLocks noChangeArrowheads="1"/>
              </p:cNvSpPr>
              <p:nvPr/>
            </p:nvSpPr>
            <p:spPr bwMode="auto">
              <a:xfrm>
                <a:off x="1319" y="3483"/>
                <a:ext cx="383" cy="308"/>
              </a:xfrm>
              <a:prstGeom prst="cube">
                <a:avLst>
                  <a:gd name="adj" fmla="val 25000"/>
                </a:avLst>
              </a:prstGeom>
              <a:solidFill>
                <a:srgbClr val="CCFF33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200">
                    <a:latin typeface="Lucida Console" pitchFamily="49" charset="0"/>
                    <a:ea typeface="굴림" pitchFamily="50" charset="-127"/>
                  </a:rPr>
                  <a:t>12</a:t>
                </a:r>
              </a:p>
            </p:txBody>
          </p:sp>
          <p:sp>
            <p:nvSpPr>
              <p:cNvPr id="44058" name="AutoShape 8"/>
              <p:cNvSpPr>
                <a:spLocks noChangeArrowheads="1"/>
              </p:cNvSpPr>
              <p:nvPr/>
            </p:nvSpPr>
            <p:spPr bwMode="auto">
              <a:xfrm>
                <a:off x="1624" y="3483"/>
                <a:ext cx="383" cy="308"/>
              </a:xfrm>
              <a:prstGeom prst="cube">
                <a:avLst>
                  <a:gd name="adj" fmla="val 25000"/>
                </a:avLst>
              </a:prstGeom>
              <a:solidFill>
                <a:srgbClr val="CCFF33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endParaRPr lang="ko-KR" altLang="ko-KR" sz="1200">
                  <a:latin typeface="Lucida Console" pitchFamily="49" charset="0"/>
                  <a:ea typeface="굴림" pitchFamily="50" charset="-127"/>
                </a:endParaRPr>
              </a:p>
            </p:txBody>
          </p:sp>
          <p:grpSp>
            <p:nvGrpSpPr>
              <p:cNvPr id="44059" name="Group 9"/>
              <p:cNvGrpSpPr>
                <a:grpSpLocks/>
              </p:cNvGrpSpPr>
              <p:nvPr/>
            </p:nvGrpSpPr>
            <p:grpSpPr bwMode="auto">
              <a:xfrm>
                <a:off x="1748" y="3581"/>
                <a:ext cx="496" cy="134"/>
                <a:chOff x="3581" y="1032"/>
                <a:chExt cx="591" cy="134"/>
              </a:xfrm>
            </p:grpSpPr>
            <p:sp>
              <p:nvSpPr>
                <p:cNvPr id="44060" name="Freeform 10"/>
                <p:cNvSpPr>
                  <a:spLocks/>
                </p:cNvSpPr>
                <p:nvPr/>
              </p:nvSpPr>
              <p:spPr bwMode="auto">
                <a:xfrm>
                  <a:off x="3624" y="1032"/>
                  <a:ext cx="467" cy="90"/>
                </a:xfrm>
                <a:custGeom>
                  <a:avLst/>
                  <a:gdLst>
                    <a:gd name="T0" fmla="*/ 0 w 467"/>
                    <a:gd name="T1" fmla="*/ 90 h 90"/>
                    <a:gd name="T2" fmla="*/ 467 w 467"/>
                    <a:gd name="T3" fmla="*/ 54 h 90"/>
                    <a:gd name="T4" fmla="*/ 0 60000 65536"/>
                    <a:gd name="T5" fmla="*/ 0 60000 65536"/>
                    <a:gd name="T6" fmla="*/ 0 w 467"/>
                    <a:gd name="T7" fmla="*/ 0 h 90"/>
                    <a:gd name="T8" fmla="*/ 467 w 467"/>
                    <a:gd name="T9" fmla="*/ 90 h 9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67" h="90">
                      <a:moveTo>
                        <a:pt x="0" y="90"/>
                      </a:moveTo>
                      <a:cubicBezTo>
                        <a:pt x="144" y="13"/>
                        <a:pt x="313" y="0"/>
                        <a:pt x="467" y="54"/>
                      </a:cubicBezTo>
                    </a:path>
                  </a:pathLst>
                </a:cu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061" name="Freeform 11"/>
                <p:cNvSpPr>
                  <a:spLocks/>
                </p:cNvSpPr>
                <p:nvPr/>
              </p:nvSpPr>
              <p:spPr bwMode="auto">
                <a:xfrm>
                  <a:off x="3581" y="1078"/>
                  <a:ext cx="87" cy="88"/>
                </a:xfrm>
                <a:custGeom>
                  <a:avLst/>
                  <a:gdLst>
                    <a:gd name="T0" fmla="*/ 66 w 101"/>
                    <a:gd name="T1" fmla="*/ 22 h 101"/>
                    <a:gd name="T2" fmla="*/ 22 w 101"/>
                    <a:gd name="T3" fmla="*/ 9 h 101"/>
                    <a:gd name="T4" fmla="*/ 8 w 101"/>
                    <a:gd name="T5" fmla="*/ 54 h 101"/>
                    <a:gd name="T6" fmla="*/ 8 w 101"/>
                    <a:gd name="T7" fmla="*/ 54 h 101"/>
                    <a:gd name="T8" fmla="*/ 53 w 101"/>
                    <a:gd name="T9" fmla="*/ 68 h 101"/>
                    <a:gd name="T10" fmla="*/ 66 w 101"/>
                    <a:gd name="T11" fmla="*/ 22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1"/>
                    <a:gd name="T19" fmla="*/ 0 h 101"/>
                    <a:gd name="T20" fmla="*/ 101 w 101"/>
                    <a:gd name="T21" fmla="*/ 101 h 10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1" h="101">
                      <a:moveTo>
                        <a:pt x="89" y="29"/>
                      </a:moveTo>
                      <a:cubicBezTo>
                        <a:pt x="78" y="8"/>
                        <a:pt x="51" y="0"/>
                        <a:pt x="30" y="11"/>
                      </a:cubicBezTo>
                      <a:cubicBezTo>
                        <a:pt x="8" y="23"/>
                        <a:pt x="0" y="49"/>
                        <a:pt x="11" y="71"/>
                      </a:cubicBezTo>
                      <a:cubicBezTo>
                        <a:pt x="11" y="71"/>
                        <a:pt x="11" y="71"/>
                        <a:pt x="11" y="71"/>
                      </a:cubicBezTo>
                      <a:cubicBezTo>
                        <a:pt x="23" y="93"/>
                        <a:pt x="50" y="101"/>
                        <a:pt x="71" y="89"/>
                      </a:cubicBezTo>
                      <a:cubicBezTo>
                        <a:pt x="93" y="78"/>
                        <a:pt x="101" y="51"/>
                        <a:pt x="89" y="29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062" name="Freeform 12"/>
                <p:cNvSpPr>
                  <a:spLocks/>
                </p:cNvSpPr>
                <p:nvPr/>
              </p:nvSpPr>
              <p:spPr bwMode="auto">
                <a:xfrm>
                  <a:off x="4059" y="1034"/>
                  <a:ext cx="113" cy="94"/>
                </a:xfrm>
                <a:custGeom>
                  <a:avLst/>
                  <a:gdLst>
                    <a:gd name="T0" fmla="*/ 40 w 113"/>
                    <a:gd name="T1" fmla="*/ 0 h 94"/>
                    <a:gd name="T2" fmla="*/ 113 w 113"/>
                    <a:gd name="T3" fmla="*/ 88 h 94"/>
                    <a:gd name="T4" fmla="*/ 0 w 113"/>
                    <a:gd name="T5" fmla="*/ 94 h 94"/>
                    <a:gd name="T6" fmla="*/ 40 w 113"/>
                    <a:gd name="T7" fmla="*/ 0 h 9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3"/>
                    <a:gd name="T13" fmla="*/ 0 h 94"/>
                    <a:gd name="T14" fmla="*/ 113 w 113"/>
                    <a:gd name="T15" fmla="*/ 94 h 9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3" h="94">
                      <a:moveTo>
                        <a:pt x="40" y="0"/>
                      </a:moveTo>
                      <a:lnTo>
                        <a:pt x="113" y="88"/>
                      </a:lnTo>
                      <a:lnTo>
                        <a:pt x="0" y="94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44040" name="Group 13"/>
            <p:cNvGrpSpPr>
              <a:grpSpLocks/>
            </p:cNvGrpSpPr>
            <p:nvPr/>
          </p:nvGrpSpPr>
          <p:grpSpPr bwMode="auto">
            <a:xfrm>
              <a:off x="2161" y="1153"/>
              <a:ext cx="1230" cy="308"/>
              <a:chOff x="1014" y="3483"/>
              <a:chExt cx="1230" cy="308"/>
            </a:xfrm>
          </p:grpSpPr>
          <p:sp>
            <p:nvSpPr>
              <p:cNvPr id="44049" name="AutoShape 14"/>
              <p:cNvSpPr>
                <a:spLocks noChangeArrowheads="1"/>
              </p:cNvSpPr>
              <p:nvPr/>
            </p:nvSpPr>
            <p:spPr bwMode="auto">
              <a:xfrm>
                <a:off x="1014" y="3483"/>
                <a:ext cx="383" cy="308"/>
              </a:xfrm>
              <a:prstGeom prst="cube">
                <a:avLst>
                  <a:gd name="adj" fmla="val 25000"/>
                </a:avLst>
              </a:prstGeom>
              <a:solidFill>
                <a:srgbClr val="CCFF33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2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44050" name="AutoShape 15"/>
              <p:cNvSpPr>
                <a:spLocks noChangeArrowheads="1"/>
              </p:cNvSpPr>
              <p:nvPr/>
            </p:nvSpPr>
            <p:spPr bwMode="auto">
              <a:xfrm>
                <a:off x="1319" y="3483"/>
                <a:ext cx="383" cy="308"/>
              </a:xfrm>
              <a:prstGeom prst="cube">
                <a:avLst>
                  <a:gd name="adj" fmla="val 25000"/>
                </a:avLst>
              </a:prstGeom>
              <a:solidFill>
                <a:srgbClr val="CCFF33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200">
                    <a:latin typeface="Lucida Console" pitchFamily="49" charset="0"/>
                    <a:ea typeface="굴림" pitchFamily="50" charset="-127"/>
                  </a:rPr>
                  <a:t>8</a:t>
                </a:r>
              </a:p>
            </p:txBody>
          </p:sp>
          <p:sp>
            <p:nvSpPr>
              <p:cNvPr id="44051" name="AutoShape 16"/>
              <p:cNvSpPr>
                <a:spLocks noChangeArrowheads="1"/>
              </p:cNvSpPr>
              <p:nvPr/>
            </p:nvSpPr>
            <p:spPr bwMode="auto">
              <a:xfrm>
                <a:off x="1624" y="3483"/>
                <a:ext cx="383" cy="308"/>
              </a:xfrm>
              <a:prstGeom prst="cube">
                <a:avLst>
                  <a:gd name="adj" fmla="val 25000"/>
                </a:avLst>
              </a:prstGeom>
              <a:solidFill>
                <a:srgbClr val="CCFF33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endParaRPr lang="ko-KR" altLang="ko-KR" sz="1200">
                  <a:latin typeface="Lucida Console" pitchFamily="49" charset="0"/>
                  <a:ea typeface="굴림" pitchFamily="50" charset="-127"/>
                </a:endParaRPr>
              </a:p>
            </p:txBody>
          </p:sp>
          <p:grpSp>
            <p:nvGrpSpPr>
              <p:cNvPr id="44052" name="Group 17"/>
              <p:cNvGrpSpPr>
                <a:grpSpLocks/>
              </p:cNvGrpSpPr>
              <p:nvPr/>
            </p:nvGrpSpPr>
            <p:grpSpPr bwMode="auto">
              <a:xfrm>
                <a:off x="1748" y="3581"/>
                <a:ext cx="496" cy="134"/>
                <a:chOff x="3581" y="1032"/>
                <a:chExt cx="591" cy="134"/>
              </a:xfrm>
            </p:grpSpPr>
            <p:sp>
              <p:nvSpPr>
                <p:cNvPr id="44053" name="Freeform 18"/>
                <p:cNvSpPr>
                  <a:spLocks/>
                </p:cNvSpPr>
                <p:nvPr/>
              </p:nvSpPr>
              <p:spPr bwMode="auto">
                <a:xfrm>
                  <a:off x="3624" y="1032"/>
                  <a:ext cx="467" cy="90"/>
                </a:xfrm>
                <a:custGeom>
                  <a:avLst/>
                  <a:gdLst>
                    <a:gd name="T0" fmla="*/ 0 w 467"/>
                    <a:gd name="T1" fmla="*/ 90 h 90"/>
                    <a:gd name="T2" fmla="*/ 467 w 467"/>
                    <a:gd name="T3" fmla="*/ 54 h 90"/>
                    <a:gd name="T4" fmla="*/ 0 60000 65536"/>
                    <a:gd name="T5" fmla="*/ 0 60000 65536"/>
                    <a:gd name="T6" fmla="*/ 0 w 467"/>
                    <a:gd name="T7" fmla="*/ 0 h 90"/>
                    <a:gd name="T8" fmla="*/ 467 w 467"/>
                    <a:gd name="T9" fmla="*/ 90 h 9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67" h="90">
                      <a:moveTo>
                        <a:pt x="0" y="90"/>
                      </a:moveTo>
                      <a:cubicBezTo>
                        <a:pt x="144" y="13"/>
                        <a:pt x="313" y="0"/>
                        <a:pt x="467" y="54"/>
                      </a:cubicBezTo>
                    </a:path>
                  </a:pathLst>
                </a:cu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054" name="Freeform 19"/>
                <p:cNvSpPr>
                  <a:spLocks/>
                </p:cNvSpPr>
                <p:nvPr/>
              </p:nvSpPr>
              <p:spPr bwMode="auto">
                <a:xfrm>
                  <a:off x="3581" y="1078"/>
                  <a:ext cx="87" cy="88"/>
                </a:xfrm>
                <a:custGeom>
                  <a:avLst/>
                  <a:gdLst>
                    <a:gd name="T0" fmla="*/ 66 w 101"/>
                    <a:gd name="T1" fmla="*/ 22 h 101"/>
                    <a:gd name="T2" fmla="*/ 22 w 101"/>
                    <a:gd name="T3" fmla="*/ 9 h 101"/>
                    <a:gd name="T4" fmla="*/ 8 w 101"/>
                    <a:gd name="T5" fmla="*/ 54 h 101"/>
                    <a:gd name="T6" fmla="*/ 8 w 101"/>
                    <a:gd name="T7" fmla="*/ 54 h 101"/>
                    <a:gd name="T8" fmla="*/ 53 w 101"/>
                    <a:gd name="T9" fmla="*/ 68 h 101"/>
                    <a:gd name="T10" fmla="*/ 66 w 101"/>
                    <a:gd name="T11" fmla="*/ 22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1"/>
                    <a:gd name="T19" fmla="*/ 0 h 101"/>
                    <a:gd name="T20" fmla="*/ 101 w 101"/>
                    <a:gd name="T21" fmla="*/ 101 h 10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1" h="101">
                      <a:moveTo>
                        <a:pt x="89" y="29"/>
                      </a:moveTo>
                      <a:cubicBezTo>
                        <a:pt x="78" y="8"/>
                        <a:pt x="51" y="0"/>
                        <a:pt x="30" y="11"/>
                      </a:cubicBezTo>
                      <a:cubicBezTo>
                        <a:pt x="8" y="23"/>
                        <a:pt x="0" y="49"/>
                        <a:pt x="11" y="71"/>
                      </a:cubicBezTo>
                      <a:cubicBezTo>
                        <a:pt x="11" y="71"/>
                        <a:pt x="11" y="71"/>
                        <a:pt x="11" y="71"/>
                      </a:cubicBezTo>
                      <a:cubicBezTo>
                        <a:pt x="23" y="93"/>
                        <a:pt x="50" y="101"/>
                        <a:pt x="71" y="89"/>
                      </a:cubicBezTo>
                      <a:cubicBezTo>
                        <a:pt x="93" y="78"/>
                        <a:pt x="101" y="51"/>
                        <a:pt x="89" y="29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055" name="Freeform 20"/>
                <p:cNvSpPr>
                  <a:spLocks/>
                </p:cNvSpPr>
                <p:nvPr/>
              </p:nvSpPr>
              <p:spPr bwMode="auto">
                <a:xfrm>
                  <a:off x="4059" y="1034"/>
                  <a:ext cx="113" cy="94"/>
                </a:xfrm>
                <a:custGeom>
                  <a:avLst/>
                  <a:gdLst>
                    <a:gd name="T0" fmla="*/ 40 w 113"/>
                    <a:gd name="T1" fmla="*/ 0 h 94"/>
                    <a:gd name="T2" fmla="*/ 113 w 113"/>
                    <a:gd name="T3" fmla="*/ 88 h 94"/>
                    <a:gd name="T4" fmla="*/ 0 w 113"/>
                    <a:gd name="T5" fmla="*/ 94 h 94"/>
                    <a:gd name="T6" fmla="*/ 40 w 113"/>
                    <a:gd name="T7" fmla="*/ 0 h 9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3"/>
                    <a:gd name="T13" fmla="*/ 0 h 94"/>
                    <a:gd name="T14" fmla="*/ 113 w 113"/>
                    <a:gd name="T15" fmla="*/ 94 h 9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3" h="94">
                      <a:moveTo>
                        <a:pt x="40" y="0"/>
                      </a:moveTo>
                      <a:lnTo>
                        <a:pt x="113" y="88"/>
                      </a:lnTo>
                      <a:lnTo>
                        <a:pt x="0" y="94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44041" name="AutoShape 21"/>
            <p:cNvSpPr>
              <a:spLocks noChangeArrowheads="1"/>
            </p:cNvSpPr>
            <p:nvPr/>
          </p:nvSpPr>
          <p:spPr bwMode="auto">
            <a:xfrm>
              <a:off x="3405" y="1153"/>
              <a:ext cx="383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4042" name="AutoShape 22"/>
            <p:cNvSpPr>
              <a:spLocks noChangeArrowheads="1"/>
            </p:cNvSpPr>
            <p:nvPr/>
          </p:nvSpPr>
          <p:spPr bwMode="auto">
            <a:xfrm>
              <a:off x="3710" y="1153"/>
              <a:ext cx="383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4043" name="AutoShape 23"/>
            <p:cNvSpPr>
              <a:spLocks noChangeArrowheads="1"/>
            </p:cNvSpPr>
            <p:nvPr/>
          </p:nvSpPr>
          <p:spPr bwMode="auto">
            <a:xfrm>
              <a:off x="4015" y="1153"/>
              <a:ext cx="383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1200">
                <a:latin typeface="Lucida Console" pitchFamily="49" charset="0"/>
                <a:ea typeface="굴림" pitchFamily="50" charset="-127"/>
              </a:endParaRPr>
            </a:p>
          </p:txBody>
        </p:sp>
        <p:grpSp>
          <p:nvGrpSpPr>
            <p:cNvPr id="44044" name="Group 24"/>
            <p:cNvGrpSpPr>
              <a:grpSpLocks/>
            </p:cNvGrpSpPr>
            <p:nvPr/>
          </p:nvGrpSpPr>
          <p:grpSpPr bwMode="auto">
            <a:xfrm>
              <a:off x="389" y="1231"/>
              <a:ext cx="496" cy="134"/>
              <a:chOff x="3581" y="1032"/>
              <a:chExt cx="591" cy="134"/>
            </a:xfrm>
          </p:grpSpPr>
          <p:sp>
            <p:nvSpPr>
              <p:cNvPr id="44046" name="Freeform 25"/>
              <p:cNvSpPr>
                <a:spLocks/>
              </p:cNvSpPr>
              <p:nvPr/>
            </p:nvSpPr>
            <p:spPr bwMode="auto">
              <a:xfrm>
                <a:off x="3624" y="103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047" name="Freeform 26"/>
              <p:cNvSpPr>
                <a:spLocks/>
              </p:cNvSpPr>
              <p:nvPr/>
            </p:nvSpPr>
            <p:spPr bwMode="auto">
              <a:xfrm>
                <a:off x="3581" y="1078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048" name="Freeform 27"/>
              <p:cNvSpPr>
                <a:spLocks/>
              </p:cNvSpPr>
              <p:nvPr/>
            </p:nvSpPr>
            <p:spPr bwMode="auto">
              <a:xfrm>
                <a:off x="4059" y="103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4045" name="Text Box 28"/>
            <p:cNvSpPr txBox="1">
              <a:spLocks noChangeArrowheads="1"/>
            </p:cNvSpPr>
            <p:nvPr/>
          </p:nvSpPr>
          <p:spPr bwMode="auto">
            <a:xfrm>
              <a:off x="4014" y="1294"/>
              <a:ext cx="42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Lucida Console" pitchFamily="49" charset="0"/>
                  <a:ea typeface="굴림" pitchFamily="50" charset="-127"/>
                </a:rPr>
                <a:t>NULL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연결리스트의 응용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다항식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746575" y="1600200"/>
            <a:ext cx="7605713" cy="132343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{	   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노드 타입</a:t>
            </a:r>
          </a:p>
          <a:p>
            <a:pPr algn="just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*link;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3310011"/>
            <a:ext cx="6944117" cy="1830174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7767355" y="259387"/>
            <a:ext cx="810090" cy="76508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29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다항식의 덧셈 구현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</a:t>
            </a:r>
            <a:r>
              <a:rPr lang="ko-KR" altLang="en-US" dirty="0" smtClean="0"/>
              <a:t>개의 다항식을 더하는 덧셈 연산을 구현</a:t>
            </a:r>
          </a:p>
          <a:p>
            <a:pPr lvl="1" eaLnBrk="1" hangingPunct="1"/>
            <a:endParaRPr lang="en-US" altLang="ko-KR" dirty="0" smtClean="0"/>
          </a:p>
          <a:p>
            <a:r>
              <a:rPr lang="en-US" altLang="ko-KR" dirty="0" smtClean="0"/>
              <a:t>A=3x</a:t>
            </a:r>
            <a:r>
              <a:rPr lang="en-US" altLang="ko-KR" baseline="30000" dirty="0" smtClean="0"/>
              <a:t>12</a:t>
            </a:r>
            <a:r>
              <a:rPr lang="en-US" altLang="ko-KR" dirty="0" smtClean="0"/>
              <a:t>+2x</a:t>
            </a:r>
            <a:r>
              <a:rPr lang="en-US" altLang="ko-KR" baseline="30000" dirty="0" smtClean="0"/>
              <a:t>8</a:t>
            </a:r>
            <a:r>
              <a:rPr lang="en-US" altLang="ko-KR" dirty="0" smtClean="0"/>
              <a:t>+1, B=8x</a:t>
            </a:r>
            <a:r>
              <a:rPr lang="en-US" altLang="ko-KR" baseline="30000" dirty="0" smtClean="0"/>
              <a:t>12</a:t>
            </a:r>
            <a:r>
              <a:rPr lang="en-US" altLang="ko-KR" dirty="0" smtClean="0"/>
              <a:t>-3x</a:t>
            </a:r>
            <a:r>
              <a:rPr lang="en-US" altLang="ko-KR" baseline="30000" dirty="0" smtClean="0"/>
              <a:t>10</a:t>
            </a:r>
            <a:r>
              <a:rPr lang="en-US" altLang="ko-KR" dirty="0" smtClean="0"/>
              <a:t>+10x</a:t>
            </a:r>
            <a:r>
              <a:rPr lang="en-US" altLang="ko-KR" baseline="30000" dirty="0" smtClean="0"/>
              <a:t>6</a:t>
            </a:r>
            <a:r>
              <a:rPr lang="ko-KR" altLang="en-US" dirty="0" smtClean="0"/>
              <a:t>이면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A+B=11x</a:t>
            </a:r>
            <a:r>
              <a:rPr lang="en-US" altLang="ko-KR" baseline="30000" dirty="0" smtClean="0">
                <a:solidFill>
                  <a:srgbClr val="FF0000"/>
                </a:solidFill>
              </a:rPr>
              <a:t>12</a:t>
            </a:r>
            <a:r>
              <a:rPr lang="en-US" altLang="ko-KR" dirty="0" smtClean="0">
                <a:solidFill>
                  <a:srgbClr val="FF0000"/>
                </a:solidFill>
              </a:rPr>
              <a:t>-3x</a:t>
            </a:r>
            <a:r>
              <a:rPr lang="en-US" altLang="ko-KR" baseline="30000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>
                <a:solidFill>
                  <a:srgbClr val="FF0000"/>
                </a:solidFill>
              </a:rPr>
              <a:t>+2x</a:t>
            </a:r>
            <a:r>
              <a:rPr lang="en-US" altLang="ko-KR" baseline="30000" dirty="0" smtClean="0">
                <a:solidFill>
                  <a:srgbClr val="FF0000"/>
                </a:solidFill>
              </a:rPr>
              <a:t>8</a:t>
            </a:r>
            <a:r>
              <a:rPr lang="en-US" altLang="ko-KR" dirty="0" smtClean="0">
                <a:solidFill>
                  <a:srgbClr val="FF0000"/>
                </a:solidFill>
              </a:rPr>
              <a:t>+10x</a:t>
            </a:r>
            <a:r>
              <a:rPr lang="en-US" altLang="ko-KR" baseline="30000" dirty="0" smtClean="0">
                <a:solidFill>
                  <a:srgbClr val="FF0000"/>
                </a:solidFill>
              </a:rPr>
              <a:t>6</a:t>
            </a:r>
            <a:r>
              <a:rPr lang="en-US" altLang="ko-KR" dirty="0" smtClean="0">
                <a:solidFill>
                  <a:srgbClr val="FF0000"/>
                </a:solidFill>
              </a:rPr>
              <a:t>+1</a:t>
            </a:r>
          </a:p>
        </p:txBody>
      </p:sp>
      <p:sp>
        <p:nvSpPr>
          <p:cNvPr id="4" name="타원 3"/>
          <p:cNvSpPr/>
          <p:nvPr/>
        </p:nvSpPr>
        <p:spPr>
          <a:xfrm>
            <a:off x="7767355" y="259387"/>
            <a:ext cx="810090" cy="76508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다항식의 덧셈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1943835"/>
            <a:ext cx="6324600" cy="401002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7767355" y="259387"/>
            <a:ext cx="810090" cy="76508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다항식의 덧셈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1763815"/>
            <a:ext cx="6219825" cy="406717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7767355" y="259387"/>
            <a:ext cx="810090" cy="76508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다항식의 덧셈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1853825"/>
            <a:ext cx="6591300" cy="401002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7767355" y="259387"/>
            <a:ext cx="810090" cy="76508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8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리스트 구현 방법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16605" y="1943835"/>
            <a:ext cx="7115175" cy="237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 노드의 개념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988840"/>
            <a:ext cx="7410450" cy="21907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7767355" y="259387"/>
            <a:ext cx="810090" cy="76508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6699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프로그램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31800" y="1898650"/>
            <a:ext cx="8054975" cy="418576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{ //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노드 타입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*link;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>
              <a:defRPr/>
            </a:pPr>
            <a:endParaRPr lang="en-US" altLang="ko-KR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연결 리스트 헤더</a:t>
            </a:r>
          </a:p>
          <a:p>
            <a:pPr>
              <a:defRPr/>
            </a:pP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ListType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{ //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리스트 헤더 타입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size;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*head;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*tail;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ListType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>
              <a:defRPr/>
            </a:pPr>
            <a:endParaRPr lang="en-US" altLang="ko-KR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오류 함수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void error(char *message)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fprintf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stderr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, "%s\n", message);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exit(1);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5" name="타원 4"/>
          <p:cNvSpPr/>
          <p:nvPr/>
        </p:nvSpPr>
        <p:spPr>
          <a:xfrm>
            <a:off x="7767355" y="259387"/>
            <a:ext cx="810090" cy="76508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프로그램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566555" y="458670"/>
            <a:ext cx="8054975" cy="612475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// 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리스트 헤더 생성 함수</a:t>
            </a:r>
          </a:p>
          <a:p>
            <a:pPr>
              <a:defRPr/>
            </a:pP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ListType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* create()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ListType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= 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ListType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ListType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));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-&gt;size = 0;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-&gt;head =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-&gt;tail = NULL;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return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>
              <a:defRPr/>
            </a:pPr>
            <a:endParaRPr lang="en-US" altLang="ko-KR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는 연결 리스트의 헤더를 가리키는 포인터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는 계수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는 지수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insert_last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ListType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*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* temp =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));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if (temp == NULL) error("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메모리 할당 에러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");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temp-&gt;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temp-&gt;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temp-&gt;link = NULL;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-&gt;tail == NULL) 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-&gt;head =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-&gt;tail = temp;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else 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-&gt;tail-&gt;link = temp;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-&gt;tail = temp;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-&gt;size++;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5" name="타원 4"/>
          <p:cNvSpPr/>
          <p:nvPr/>
        </p:nvSpPr>
        <p:spPr>
          <a:xfrm>
            <a:off x="7767355" y="259387"/>
            <a:ext cx="810090" cy="76508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프로그램</a:t>
            </a:r>
          </a:p>
        </p:txBody>
      </p:sp>
      <p:sp>
        <p:nvSpPr>
          <p:cNvPr id="50179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522288" y="1584325"/>
            <a:ext cx="8054975" cy="483209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// list3 = list1 + list2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void 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poly_add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ListType</a:t>
            </a:r>
            <a:r>
              <a:rPr lang="en-US" altLang="ko-KR" sz="1400" dirty="0">
                <a:latin typeface="Trebuchet MS" pitchFamily="34" charset="0"/>
                <a:ea typeface="+mn-ea"/>
              </a:rPr>
              <a:t>* plist1, 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ListType</a:t>
            </a:r>
            <a:r>
              <a:rPr lang="en-US" altLang="ko-KR" sz="1400" dirty="0">
                <a:latin typeface="Trebuchet MS" pitchFamily="34" charset="0"/>
                <a:ea typeface="+mn-ea"/>
              </a:rPr>
              <a:t>* plist2, 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ListType</a:t>
            </a:r>
            <a:r>
              <a:rPr lang="en-US" altLang="ko-KR" sz="1400" dirty="0">
                <a:latin typeface="Trebuchet MS" pitchFamily="34" charset="0"/>
                <a:ea typeface="+mn-ea"/>
              </a:rPr>
              <a:t>* plist3)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ListNode</a:t>
            </a:r>
            <a:r>
              <a:rPr lang="en-US" altLang="ko-KR" sz="1400" dirty="0">
                <a:latin typeface="Trebuchet MS" pitchFamily="34" charset="0"/>
                <a:ea typeface="+mn-ea"/>
              </a:rPr>
              <a:t>* a = plist1-&gt;head;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ListNode</a:t>
            </a:r>
            <a:r>
              <a:rPr lang="en-US" altLang="ko-KR" sz="1400" dirty="0">
                <a:latin typeface="Trebuchet MS" pitchFamily="34" charset="0"/>
                <a:ea typeface="+mn-ea"/>
              </a:rPr>
              <a:t>* b = plist2-&gt;head;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int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 sum;</a:t>
            </a:r>
          </a:p>
          <a:p>
            <a:pPr>
              <a:defRPr/>
            </a:pPr>
            <a:endParaRPr lang="en-US" altLang="ko-KR" sz="1400" dirty="0">
              <a:latin typeface="Trebuchet MS" pitchFamily="34" charset="0"/>
              <a:ea typeface="+mn-ea"/>
            </a:endParaRP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while (a &amp;&amp; b) {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	if (a-&gt;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expon</a:t>
            </a:r>
            <a:r>
              <a:rPr lang="en-US" altLang="ko-KR" sz="1400" dirty="0">
                <a:latin typeface="Trebuchet MS" pitchFamily="34" charset="0"/>
                <a:ea typeface="+mn-ea"/>
              </a:rPr>
              <a:t> == b-&gt;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expon</a:t>
            </a:r>
            <a:r>
              <a:rPr lang="en-US" altLang="ko-KR" sz="1400" dirty="0">
                <a:latin typeface="Trebuchet MS" pitchFamily="34" charset="0"/>
                <a:ea typeface="+mn-ea"/>
              </a:rPr>
              <a:t>) {   // a</a:t>
            </a:r>
            <a:r>
              <a:rPr lang="ko-KR" altLang="en-US" sz="1400" dirty="0">
                <a:latin typeface="Trebuchet MS" pitchFamily="34" charset="0"/>
                <a:ea typeface="+mn-ea"/>
              </a:rPr>
              <a:t>의 차수 </a:t>
            </a:r>
            <a:r>
              <a:rPr lang="en-US" altLang="ko-KR" sz="1400" dirty="0">
                <a:latin typeface="Trebuchet MS" pitchFamily="34" charset="0"/>
                <a:ea typeface="+mn-ea"/>
              </a:rPr>
              <a:t>&gt; b</a:t>
            </a:r>
            <a:r>
              <a:rPr lang="ko-KR" altLang="en-US" sz="1400" dirty="0">
                <a:latin typeface="Trebuchet MS" pitchFamily="34" charset="0"/>
                <a:ea typeface="+mn-ea"/>
              </a:rPr>
              <a:t>의 차수</a:t>
            </a:r>
          </a:p>
          <a:p>
            <a:pPr>
              <a:defRPr/>
            </a:pPr>
            <a:r>
              <a:rPr lang="ko-KR" altLang="en-US" sz="1400" dirty="0">
                <a:latin typeface="Trebuchet MS" pitchFamily="34" charset="0"/>
                <a:ea typeface="+mn-ea"/>
              </a:rPr>
              <a:t>			</a:t>
            </a:r>
            <a:r>
              <a:rPr lang="en-US" altLang="ko-KR" sz="1400" dirty="0">
                <a:latin typeface="Trebuchet MS" pitchFamily="34" charset="0"/>
                <a:ea typeface="+mn-ea"/>
              </a:rPr>
              <a:t>sum = a-&gt;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coef</a:t>
            </a:r>
            <a:r>
              <a:rPr lang="en-US" altLang="ko-KR" sz="1400" dirty="0">
                <a:latin typeface="Trebuchet MS" pitchFamily="34" charset="0"/>
                <a:ea typeface="+mn-ea"/>
              </a:rPr>
              <a:t> + b-&gt;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coef</a:t>
            </a:r>
            <a:r>
              <a:rPr lang="en-US" altLang="ko-KR" sz="1400" dirty="0">
                <a:latin typeface="Trebuchet MS" pitchFamily="34" charset="0"/>
                <a:ea typeface="+mn-ea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		if (sum != 0) 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insert_last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(plist3, sum, a-&gt;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expon</a:t>
            </a:r>
            <a:r>
              <a:rPr lang="en-US" altLang="ko-KR" sz="1400" dirty="0">
                <a:latin typeface="Trebuchet MS" pitchFamily="34" charset="0"/>
                <a:ea typeface="+mn-ea"/>
              </a:rPr>
              <a:t>);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		a = a-&gt;link; b = b-&gt;link;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	}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	else if (a-&gt;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expon</a:t>
            </a:r>
            <a:r>
              <a:rPr lang="en-US" altLang="ko-KR" sz="1400" dirty="0">
                <a:latin typeface="Trebuchet MS" pitchFamily="34" charset="0"/>
                <a:ea typeface="+mn-ea"/>
              </a:rPr>
              <a:t> &gt; b-&gt;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expon</a:t>
            </a:r>
            <a:r>
              <a:rPr lang="en-US" altLang="ko-KR" sz="1400" dirty="0">
                <a:latin typeface="Trebuchet MS" pitchFamily="34" charset="0"/>
                <a:ea typeface="+mn-ea"/>
              </a:rPr>
              <a:t>) {  // a</a:t>
            </a:r>
            <a:r>
              <a:rPr lang="ko-KR" altLang="en-US" sz="1400" dirty="0">
                <a:latin typeface="Trebuchet MS" pitchFamily="34" charset="0"/>
                <a:ea typeface="+mn-ea"/>
              </a:rPr>
              <a:t>의 차수 </a:t>
            </a:r>
            <a:r>
              <a:rPr lang="en-US" altLang="ko-KR" sz="1400" dirty="0">
                <a:latin typeface="Trebuchet MS" pitchFamily="34" charset="0"/>
                <a:ea typeface="+mn-ea"/>
              </a:rPr>
              <a:t>== b</a:t>
            </a:r>
            <a:r>
              <a:rPr lang="ko-KR" altLang="en-US" sz="1400" dirty="0">
                <a:latin typeface="Trebuchet MS" pitchFamily="34" charset="0"/>
                <a:ea typeface="+mn-ea"/>
              </a:rPr>
              <a:t>의 차수 </a:t>
            </a:r>
          </a:p>
          <a:p>
            <a:pPr>
              <a:defRPr/>
            </a:pPr>
            <a:r>
              <a:rPr lang="ko-KR" altLang="en-US" sz="1400" dirty="0">
                <a:latin typeface="Trebuchet MS" pitchFamily="34" charset="0"/>
                <a:ea typeface="+mn-ea"/>
              </a:rPr>
              <a:t>		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insert_last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(plist3, a-&gt;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coef</a:t>
            </a:r>
            <a:r>
              <a:rPr lang="en-US" altLang="ko-KR" sz="1400" dirty="0">
                <a:latin typeface="Trebuchet MS" pitchFamily="34" charset="0"/>
                <a:ea typeface="+mn-ea"/>
              </a:rPr>
              <a:t>, a-&gt;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expon</a:t>
            </a:r>
            <a:r>
              <a:rPr lang="en-US" altLang="ko-KR" sz="1400" dirty="0">
                <a:latin typeface="Trebuchet MS" pitchFamily="34" charset="0"/>
                <a:ea typeface="+mn-ea"/>
              </a:rPr>
              <a:t>);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		a = a-&gt;link;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	}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	else {					// a</a:t>
            </a:r>
            <a:r>
              <a:rPr lang="ko-KR" altLang="en-US" sz="1400" dirty="0">
                <a:latin typeface="Trebuchet MS" pitchFamily="34" charset="0"/>
                <a:ea typeface="+mn-ea"/>
              </a:rPr>
              <a:t>의 차수 </a:t>
            </a:r>
            <a:r>
              <a:rPr lang="en-US" altLang="ko-KR" sz="1400" dirty="0">
                <a:latin typeface="Trebuchet MS" pitchFamily="34" charset="0"/>
                <a:ea typeface="+mn-ea"/>
              </a:rPr>
              <a:t>&lt; b</a:t>
            </a:r>
            <a:r>
              <a:rPr lang="ko-KR" altLang="en-US" sz="1400" dirty="0">
                <a:latin typeface="Trebuchet MS" pitchFamily="34" charset="0"/>
                <a:ea typeface="+mn-ea"/>
              </a:rPr>
              <a:t>의 차수</a:t>
            </a:r>
          </a:p>
          <a:p>
            <a:pPr>
              <a:defRPr/>
            </a:pPr>
            <a:r>
              <a:rPr lang="ko-KR" altLang="en-US" sz="1400" dirty="0">
                <a:latin typeface="Trebuchet MS" pitchFamily="34" charset="0"/>
                <a:ea typeface="+mn-ea"/>
              </a:rPr>
              <a:t>		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insert_last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(plist3, b-&gt;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coef</a:t>
            </a:r>
            <a:r>
              <a:rPr lang="en-US" altLang="ko-KR" sz="1400" dirty="0">
                <a:latin typeface="Trebuchet MS" pitchFamily="34" charset="0"/>
                <a:ea typeface="+mn-ea"/>
              </a:rPr>
              <a:t>, b-&gt;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expon</a:t>
            </a:r>
            <a:r>
              <a:rPr lang="en-US" altLang="ko-KR" sz="1400" dirty="0">
                <a:latin typeface="Trebuchet MS" pitchFamily="34" charset="0"/>
                <a:ea typeface="+mn-ea"/>
              </a:rPr>
              <a:t>);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		b = b-&gt;link;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	}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}</a:t>
            </a:r>
          </a:p>
        </p:txBody>
      </p:sp>
      <p:sp>
        <p:nvSpPr>
          <p:cNvPr id="5" name="타원 4"/>
          <p:cNvSpPr/>
          <p:nvPr/>
        </p:nvSpPr>
        <p:spPr>
          <a:xfrm>
            <a:off x="7767355" y="259387"/>
            <a:ext cx="810090" cy="76508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프로그램</a:t>
            </a:r>
          </a:p>
        </p:txBody>
      </p:sp>
      <p:sp>
        <p:nvSpPr>
          <p:cNvPr id="5120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522288" y="1584325"/>
            <a:ext cx="8054975" cy="418576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// a</a:t>
            </a:r>
            <a:r>
              <a:rPr lang="ko-KR" altLang="en-US" sz="1400" dirty="0">
                <a:latin typeface="Trebuchet MS" pitchFamily="34" charset="0"/>
                <a:ea typeface="+mn-ea"/>
              </a:rPr>
              <a:t>나 </a:t>
            </a:r>
            <a:r>
              <a:rPr lang="en-US" altLang="ko-KR" sz="1400" dirty="0">
                <a:latin typeface="Trebuchet MS" pitchFamily="34" charset="0"/>
                <a:ea typeface="+mn-ea"/>
              </a:rPr>
              <a:t>b</a:t>
            </a:r>
            <a:r>
              <a:rPr lang="ko-KR" altLang="en-US" sz="1400" dirty="0">
                <a:latin typeface="Trebuchet MS" pitchFamily="34" charset="0"/>
                <a:ea typeface="+mn-ea"/>
              </a:rPr>
              <a:t>중의 하나가 먼저 끝나게 되면 남아있는 항들을 모두 </a:t>
            </a:r>
          </a:p>
          <a:p>
            <a:pPr>
              <a:defRPr/>
            </a:pPr>
            <a:r>
              <a:rPr lang="ko-KR" altLang="en-US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>
                <a:latin typeface="Trebuchet MS" pitchFamily="34" charset="0"/>
                <a:ea typeface="+mn-ea"/>
              </a:rPr>
              <a:t>// </a:t>
            </a:r>
            <a:r>
              <a:rPr lang="ko-KR" altLang="en-US" sz="1400" dirty="0">
                <a:latin typeface="Trebuchet MS" pitchFamily="34" charset="0"/>
                <a:ea typeface="+mn-ea"/>
              </a:rPr>
              <a:t>결과 다항식으로 복사</a:t>
            </a:r>
          </a:p>
          <a:p>
            <a:pPr>
              <a:defRPr/>
            </a:pPr>
            <a:r>
              <a:rPr lang="ko-KR" altLang="en-US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>
                <a:latin typeface="Trebuchet MS" pitchFamily="34" charset="0"/>
                <a:ea typeface="+mn-ea"/>
              </a:rPr>
              <a:t>for (; a != NULL; a = a-&gt;link)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insert_last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(plist3, a-&gt;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coef</a:t>
            </a:r>
            <a:r>
              <a:rPr lang="en-US" altLang="ko-KR" sz="1400" dirty="0">
                <a:latin typeface="Trebuchet MS" pitchFamily="34" charset="0"/>
                <a:ea typeface="+mn-ea"/>
              </a:rPr>
              <a:t>, a-&gt;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expon</a:t>
            </a:r>
            <a:r>
              <a:rPr lang="en-US" altLang="ko-KR" sz="1400" dirty="0">
                <a:latin typeface="Trebuchet MS" pitchFamily="34" charset="0"/>
                <a:ea typeface="+mn-ea"/>
              </a:rPr>
              <a:t>);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for (; b != NULL; b = b-&gt;link)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insert_last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(plist3, b-&gt;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coef</a:t>
            </a:r>
            <a:r>
              <a:rPr lang="en-US" altLang="ko-KR" sz="1400" dirty="0">
                <a:latin typeface="Trebuchet MS" pitchFamily="34" charset="0"/>
                <a:ea typeface="+mn-ea"/>
              </a:rPr>
              <a:t>, b-&gt;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expon</a:t>
            </a:r>
            <a:r>
              <a:rPr lang="en-US" altLang="ko-KR" sz="1400" dirty="0">
                <a:latin typeface="Trebuchet MS" pitchFamily="34" charset="0"/>
                <a:ea typeface="+mn-ea"/>
              </a:rPr>
              <a:t>);</a:t>
            </a:r>
          </a:p>
          <a:p>
            <a:pPr>
              <a:defRPr/>
            </a:pPr>
            <a:r>
              <a:rPr lang="en-US" altLang="ko-KR" sz="1400" dirty="0" smtClean="0">
                <a:latin typeface="Trebuchet MS" pitchFamily="34" charset="0"/>
                <a:ea typeface="+mn-ea"/>
              </a:rPr>
              <a:t>}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//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//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void 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poly_print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ListType</a:t>
            </a:r>
            <a:r>
              <a:rPr lang="en-US" altLang="ko-KR" sz="1400" dirty="0">
                <a:latin typeface="Trebuchet MS" pitchFamily="34" charset="0"/>
                <a:ea typeface="+mn-ea"/>
              </a:rPr>
              <a:t>* 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plist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ListNode</a:t>
            </a:r>
            <a:r>
              <a:rPr lang="en-US" altLang="ko-KR" sz="1400" dirty="0">
                <a:latin typeface="Trebuchet MS" pitchFamily="34" charset="0"/>
                <a:ea typeface="+mn-ea"/>
              </a:rPr>
              <a:t>* p = 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plist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-&gt;head;</a:t>
            </a:r>
          </a:p>
          <a:p>
            <a:pPr>
              <a:defRPr/>
            </a:pPr>
            <a:endParaRPr lang="en-US" altLang="ko-KR" sz="1400" dirty="0">
              <a:latin typeface="Trebuchet MS" pitchFamily="34" charset="0"/>
              <a:ea typeface="+mn-ea"/>
            </a:endParaRP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printf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("polynomial = ");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for (; p; p = p-&gt;link) {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printf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("%d^%d + ", p-&gt;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coef</a:t>
            </a:r>
            <a:r>
              <a:rPr lang="en-US" altLang="ko-KR" sz="1400" dirty="0">
                <a:latin typeface="Trebuchet MS" pitchFamily="34" charset="0"/>
                <a:ea typeface="+mn-ea"/>
              </a:rPr>
              <a:t>, p-&gt;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expon</a:t>
            </a:r>
            <a:r>
              <a:rPr lang="en-US" altLang="ko-KR" sz="1400" dirty="0">
                <a:latin typeface="Trebuchet MS" pitchFamily="34" charset="0"/>
                <a:ea typeface="+mn-ea"/>
              </a:rPr>
              <a:t>);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}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printf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("\n");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}</a:t>
            </a:r>
          </a:p>
        </p:txBody>
      </p:sp>
      <p:sp>
        <p:nvSpPr>
          <p:cNvPr id="5" name="타원 4"/>
          <p:cNvSpPr/>
          <p:nvPr/>
        </p:nvSpPr>
        <p:spPr>
          <a:xfrm>
            <a:off x="7767355" y="259387"/>
            <a:ext cx="810090" cy="76508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프로그램</a:t>
            </a:r>
          </a:p>
        </p:txBody>
      </p:sp>
      <p:sp>
        <p:nvSpPr>
          <p:cNvPr id="5222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661860" y="239102"/>
            <a:ext cx="8054975" cy="63401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//</a:t>
            </a:r>
          </a:p>
          <a:p>
            <a:pPr>
              <a:defRPr/>
            </a:pPr>
            <a:r>
              <a:rPr lang="en-US" altLang="ko-KR" sz="1400" dirty="0" err="1">
                <a:latin typeface="Trebuchet MS" pitchFamily="34" charset="0"/>
                <a:ea typeface="+mn-ea"/>
              </a:rPr>
              <a:t>int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 main(void)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ListType</a:t>
            </a:r>
            <a:r>
              <a:rPr lang="en-US" altLang="ko-KR" sz="1400" dirty="0">
                <a:latin typeface="Trebuchet MS" pitchFamily="34" charset="0"/>
                <a:ea typeface="+mn-ea"/>
              </a:rPr>
              <a:t> *list1, *list2, *list3;</a:t>
            </a:r>
          </a:p>
          <a:p>
            <a:pPr>
              <a:defRPr/>
            </a:pPr>
            <a:endParaRPr lang="en-US" altLang="ko-KR" sz="1400" dirty="0">
              <a:latin typeface="Trebuchet MS" pitchFamily="34" charset="0"/>
              <a:ea typeface="+mn-ea"/>
            </a:endParaRP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// </a:t>
            </a:r>
            <a:r>
              <a:rPr lang="ko-KR" altLang="en-US" sz="1400" dirty="0">
                <a:latin typeface="Trebuchet MS" pitchFamily="34" charset="0"/>
                <a:ea typeface="+mn-ea"/>
              </a:rPr>
              <a:t>연결 리스트 헤더 생성</a:t>
            </a:r>
          </a:p>
          <a:p>
            <a:pPr>
              <a:defRPr/>
            </a:pPr>
            <a:r>
              <a:rPr lang="ko-KR" altLang="en-US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>
                <a:latin typeface="Trebuchet MS" pitchFamily="34" charset="0"/>
                <a:ea typeface="+mn-ea"/>
              </a:rPr>
              <a:t>list1 = create();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list2 = create();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list3 = create();</a:t>
            </a:r>
          </a:p>
          <a:p>
            <a:pPr>
              <a:defRPr/>
            </a:pPr>
            <a:endParaRPr lang="en-US" altLang="ko-KR" sz="1400" dirty="0">
              <a:latin typeface="Trebuchet MS" pitchFamily="34" charset="0"/>
              <a:ea typeface="+mn-ea"/>
            </a:endParaRP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// </a:t>
            </a:r>
            <a:r>
              <a:rPr lang="ko-KR" altLang="en-US" sz="1400" dirty="0">
                <a:latin typeface="Trebuchet MS" pitchFamily="34" charset="0"/>
                <a:ea typeface="+mn-ea"/>
              </a:rPr>
              <a:t>다항식 </a:t>
            </a:r>
            <a:r>
              <a:rPr lang="en-US" altLang="ko-KR" sz="1400" dirty="0">
                <a:latin typeface="Trebuchet MS" pitchFamily="34" charset="0"/>
                <a:ea typeface="+mn-ea"/>
              </a:rPr>
              <a:t>1</a:t>
            </a:r>
            <a:r>
              <a:rPr lang="ko-KR" altLang="en-US" sz="1400" dirty="0">
                <a:latin typeface="Trebuchet MS" pitchFamily="34" charset="0"/>
                <a:ea typeface="+mn-ea"/>
              </a:rPr>
              <a:t>을 생성 </a:t>
            </a:r>
          </a:p>
          <a:p>
            <a:pPr>
              <a:defRPr/>
            </a:pPr>
            <a:r>
              <a:rPr lang="ko-KR" altLang="en-US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insert_last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(list1, 3, 12);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insert_last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(list1, 2, 8);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insert_last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(list1, 1, 0);</a:t>
            </a:r>
          </a:p>
          <a:p>
            <a:pPr>
              <a:defRPr/>
            </a:pPr>
            <a:endParaRPr lang="en-US" altLang="ko-KR" sz="1400" dirty="0">
              <a:latin typeface="Trebuchet MS" pitchFamily="34" charset="0"/>
              <a:ea typeface="+mn-ea"/>
            </a:endParaRP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// </a:t>
            </a:r>
            <a:r>
              <a:rPr lang="ko-KR" altLang="en-US" sz="1400" dirty="0">
                <a:latin typeface="Trebuchet MS" pitchFamily="34" charset="0"/>
                <a:ea typeface="+mn-ea"/>
              </a:rPr>
              <a:t>다항식 </a:t>
            </a:r>
            <a:r>
              <a:rPr lang="en-US" altLang="ko-KR" sz="1400" dirty="0">
                <a:latin typeface="Trebuchet MS" pitchFamily="34" charset="0"/>
                <a:ea typeface="+mn-ea"/>
              </a:rPr>
              <a:t>2</a:t>
            </a:r>
            <a:r>
              <a:rPr lang="ko-KR" altLang="en-US" sz="1400" dirty="0">
                <a:latin typeface="Trebuchet MS" pitchFamily="34" charset="0"/>
                <a:ea typeface="+mn-ea"/>
              </a:rPr>
              <a:t>를 생성 </a:t>
            </a:r>
          </a:p>
          <a:p>
            <a:pPr>
              <a:defRPr/>
            </a:pPr>
            <a:r>
              <a:rPr lang="ko-KR" altLang="en-US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insert_last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(list2, 8, 12);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insert_last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(list2, -3, 10);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insert_last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(list2, 10, 6);</a:t>
            </a:r>
          </a:p>
          <a:p>
            <a:pPr>
              <a:defRPr/>
            </a:pPr>
            <a:endParaRPr lang="en-US" altLang="ko-KR" sz="1400" dirty="0">
              <a:latin typeface="Trebuchet MS" pitchFamily="34" charset="0"/>
              <a:ea typeface="+mn-ea"/>
            </a:endParaRP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poly_print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(list1);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poly_print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(list2);</a:t>
            </a:r>
          </a:p>
          <a:p>
            <a:pPr>
              <a:defRPr/>
            </a:pPr>
            <a:endParaRPr lang="en-US" altLang="ko-KR" sz="1400" dirty="0">
              <a:latin typeface="Trebuchet MS" pitchFamily="34" charset="0"/>
              <a:ea typeface="+mn-ea"/>
            </a:endParaRP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// </a:t>
            </a:r>
            <a:r>
              <a:rPr lang="ko-KR" altLang="en-US" sz="1400" dirty="0">
                <a:latin typeface="Trebuchet MS" pitchFamily="34" charset="0"/>
                <a:ea typeface="+mn-ea"/>
              </a:rPr>
              <a:t>다항식 </a:t>
            </a:r>
            <a:r>
              <a:rPr lang="en-US" altLang="ko-KR" sz="1400" dirty="0">
                <a:latin typeface="Trebuchet MS" pitchFamily="34" charset="0"/>
                <a:ea typeface="+mn-ea"/>
              </a:rPr>
              <a:t>3 = </a:t>
            </a:r>
            <a:r>
              <a:rPr lang="ko-KR" altLang="en-US" sz="1400" dirty="0">
                <a:latin typeface="Trebuchet MS" pitchFamily="34" charset="0"/>
                <a:ea typeface="+mn-ea"/>
              </a:rPr>
              <a:t>다항식 </a:t>
            </a:r>
            <a:r>
              <a:rPr lang="en-US" altLang="ko-KR" sz="1400" dirty="0">
                <a:latin typeface="Trebuchet MS" pitchFamily="34" charset="0"/>
                <a:ea typeface="+mn-ea"/>
              </a:rPr>
              <a:t>1 + </a:t>
            </a:r>
            <a:r>
              <a:rPr lang="ko-KR" altLang="en-US" sz="1400" dirty="0">
                <a:latin typeface="Trebuchet MS" pitchFamily="34" charset="0"/>
                <a:ea typeface="+mn-ea"/>
              </a:rPr>
              <a:t>다항식 </a:t>
            </a:r>
            <a:r>
              <a:rPr lang="en-US" altLang="ko-KR" sz="1400" dirty="0">
                <a:latin typeface="Trebuchet MS" pitchFamily="34" charset="0"/>
                <a:ea typeface="+mn-ea"/>
              </a:rPr>
              <a:t>2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poly_add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(list1, list2, list3);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poly_print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(list3);</a:t>
            </a:r>
          </a:p>
          <a:p>
            <a:pPr>
              <a:defRPr/>
            </a:pPr>
            <a:endParaRPr lang="en-US" altLang="ko-KR" sz="1400" dirty="0">
              <a:latin typeface="Trebuchet MS" pitchFamily="34" charset="0"/>
              <a:ea typeface="+mn-ea"/>
            </a:endParaRP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free(list1); free(list2); free(list3);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}</a:t>
            </a:r>
          </a:p>
        </p:txBody>
      </p:sp>
      <p:sp>
        <p:nvSpPr>
          <p:cNvPr id="5" name="타원 4"/>
          <p:cNvSpPr/>
          <p:nvPr/>
        </p:nvSpPr>
        <p:spPr>
          <a:xfrm>
            <a:off x="7767355" y="259387"/>
            <a:ext cx="810090" cy="76508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607795"/>
            <a:ext cx="7740650" cy="830997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polynomial = 3^12 + 2^8 + 1^0 +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polynomial = 8^12 + -3^10 + 10^6 +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polynomial = 11^12 + -3^10 + 2^8 + 10^6 + 1^0 +</a:t>
            </a:r>
          </a:p>
        </p:txBody>
      </p:sp>
      <p:sp>
        <p:nvSpPr>
          <p:cNvPr id="5" name="타원 4"/>
          <p:cNvSpPr/>
          <p:nvPr/>
        </p:nvSpPr>
        <p:spPr>
          <a:xfrm>
            <a:off x="7767355" y="259387"/>
            <a:ext cx="810090" cy="76508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1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배열로 구현된 리스트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배열을 이용하여 리스트를 구현하면 순차적인 메모리 </a:t>
            </a:r>
            <a:r>
              <a:rPr lang="ko-KR" altLang="en-US" dirty="0" smtClean="0"/>
              <a:t>공간이 할당되므로</a:t>
            </a:r>
            <a:r>
              <a:rPr lang="en-US" altLang="ko-KR" dirty="0"/>
              <a:t>, </a:t>
            </a:r>
            <a:r>
              <a:rPr lang="ko-KR" altLang="en-US" dirty="0"/>
              <a:t>이것을 리스트의 순차적 표현</a:t>
            </a:r>
            <a:r>
              <a:rPr lang="en-US" altLang="ko-KR" dirty="0"/>
              <a:t>(sequential </a:t>
            </a:r>
            <a:r>
              <a:rPr lang="en-US" altLang="ko-KR" dirty="0" smtClean="0"/>
              <a:t>representation)</a:t>
            </a:r>
            <a:r>
              <a:rPr lang="ko-KR" altLang="en-US" dirty="0" smtClean="0"/>
              <a:t>이라고 한다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40" y="3309937"/>
            <a:ext cx="3333750" cy="107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ArrayListType</a:t>
            </a:r>
            <a:r>
              <a:rPr lang="ko-KR" altLang="en-US" smtClean="0"/>
              <a:t>의 구현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37918" y="1640036"/>
            <a:ext cx="8102860" cy="1815882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#define MAX_LIST_SIZE 100 // </a:t>
            </a:r>
            <a:r>
              <a:rPr lang="ko-KR" altLang="en-US" sz="1400" dirty="0">
                <a:latin typeface="Trebuchet MS" panose="020B0603020202020204" pitchFamily="34" charset="0"/>
              </a:rPr>
              <a:t>리스트의 </a:t>
            </a:r>
            <a:r>
              <a:rPr lang="ko-KR" altLang="en-US" sz="1400" dirty="0" err="1">
                <a:latin typeface="Trebuchet MS" panose="020B0603020202020204" pitchFamily="34" charset="0"/>
              </a:rPr>
              <a:t>최대크기</a:t>
            </a:r>
            <a:endParaRPr lang="ko-KR" altLang="en-US" sz="14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400" dirty="0" smtClean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 err="1" smtClean="0">
                <a:latin typeface="Trebuchet MS" panose="020B0603020202020204" pitchFamily="34" charset="0"/>
              </a:rPr>
              <a:t>typedef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element; // </a:t>
            </a:r>
            <a:r>
              <a:rPr lang="ko-KR" altLang="en-US" sz="1400" dirty="0">
                <a:latin typeface="Trebuchet MS" panose="020B0603020202020204" pitchFamily="34" charset="0"/>
              </a:rPr>
              <a:t>항목의 정의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400" dirty="0" smtClean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 err="1" smtClean="0">
                <a:latin typeface="Trebuchet MS" panose="020B0603020202020204" pitchFamily="34" charset="0"/>
              </a:rPr>
              <a:t>typedef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	element </a:t>
            </a:r>
            <a:r>
              <a:rPr lang="en-US" altLang="ko-KR" sz="1400" dirty="0">
                <a:latin typeface="Trebuchet MS" panose="020B0603020202020204" pitchFamily="34" charset="0"/>
              </a:rPr>
              <a:t>array[MAX_LIST_SIZE]; // </a:t>
            </a:r>
            <a:r>
              <a:rPr lang="ko-KR" altLang="en-US" sz="1400" dirty="0">
                <a:latin typeface="Trebuchet MS" panose="020B0603020202020204" pitchFamily="34" charset="0"/>
              </a:rPr>
              <a:t>배열 정의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 smtClean="0">
                <a:latin typeface="Trebuchet MS" panose="020B0603020202020204" pitchFamily="34" charset="0"/>
              </a:rPr>
              <a:t>int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>
                <a:latin typeface="Trebuchet MS" panose="020B0603020202020204" pitchFamily="34" charset="0"/>
              </a:rPr>
              <a:t>size; // </a:t>
            </a:r>
            <a:r>
              <a:rPr lang="ko-KR" altLang="en-US" sz="1400" dirty="0">
                <a:latin typeface="Trebuchet MS" panose="020B0603020202020204" pitchFamily="34" charset="0"/>
              </a:rPr>
              <a:t>현재 리스트에 저장된 항목들의 개수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 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  <a:endParaRPr lang="en-US" altLang="ko-KR" sz="1400" dirty="0" smtClean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ArrayListType</a:t>
            </a:r>
            <a:r>
              <a:rPr lang="ko-KR" altLang="en-US" smtClean="0"/>
              <a:t>의 구현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21550" y="1219200"/>
            <a:ext cx="8102860" cy="5047536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오류 처리 함수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error(char *message)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fprintf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stderr</a:t>
            </a:r>
            <a:r>
              <a:rPr lang="en-US" altLang="ko-KR" sz="1400" dirty="0">
                <a:latin typeface="Trebuchet MS" panose="020B0603020202020204" pitchFamily="34" charset="0"/>
              </a:rPr>
              <a:t>, "%s\n", message);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exit(1);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리스트 초기화 함수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init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400" dirty="0">
                <a:latin typeface="Trebuchet MS" panose="020B0603020202020204" pitchFamily="34" charset="0"/>
              </a:rPr>
              <a:t> *L)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L-&gt;size = 0;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리스트가 비어 있으면 </a:t>
            </a:r>
            <a:r>
              <a:rPr lang="en-US" altLang="ko-KR" sz="1400" dirty="0">
                <a:latin typeface="Trebuchet MS" panose="020B0603020202020204" pitchFamily="34" charset="0"/>
              </a:rPr>
              <a:t>1</a:t>
            </a:r>
            <a:r>
              <a:rPr lang="ko-KR" altLang="en-US" sz="1400" dirty="0">
                <a:latin typeface="Trebuchet MS" panose="020B0603020202020204" pitchFamily="34" charset="0"/>
              </a:rPr>
              <a:t>을 반환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그렇지 않으면 </a:t>
            </a:r>
            <a:r>
              <a:rPr lang="en-US" altLang="ko-KR" sz="1400" dirty="0">
                <a:latin typeface="Trebuchet MS" panose="020B0603020202020204" pitchFamily="34" charset="0"/>
              </a:rPr>
              <a:t>0</a:t>
            </a:r>
            <a:r>
              <a:rPr lang="ko-KR" altLang="en-US" sz="1400" dirty="0">
                <a:latin typeface="Trebuchet MS" panose="020B0603020202020204" pitchFamily="34" charset="0"/>
              </a:rPr>
              <a:t>을 반환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400" dirty="0">
                <a:latin typeface="Trebuchet MS" panose="020B0603020202020204" pitchFamily="34" charset="0"/>
              </a:rPr>
              <a:t> *L)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L-&gt;size == 0;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리스트가 가득 차 있으면 </a:t>
            </a:r>
            <a:r>
              <a:rPr lang="en-US" altLang="ko-KR" sz="1400" dirty="0">
                <a:latin typeface="Trebuchet MS" panose="020B0603020202020204" pitchFamily="34" charset="0"/>
              </a:rPr>
              <a:t>1</a:t>
            </a:r>
            <a:r>
              <a:rPr lang="ko-KR" altLang="en-US" sz="1400" dirty="0">
                <a:latin typeface="Trebuchet MS" panose="020B0603020202020204" pitchFamily="34" charset="0"/>
              </a:rPr>
              <a:t>을 반환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그렇지 많으면 </a:t>
            </a:r>
            <a:r>
              <a:rPr lang="en-US" altLang="ko-KR" sz="1400" dirty="0">
                <a:latin typeface="Trebuchet MS" panose="020B0603020202020204" pitchFamily="34" charset="0"/>
              </a:rPr>
              <a:t>1</a:t>
            </a:r>
            <a:r>
              <a:rPr lang="ko-KR" altLang="en-US" sz="1400" dirty="0">
                <a:latin typeface="Trebuchet MS" panose="020B0603020202020204" pitchFamily="34" charset="0"/>
              </a:rPr>
              <a:t>을 반환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400" dirty="0">
                <a:latin typeface="Trebuchet MS" panose="020B0603020202020204" pitchFamily="34" charset="0"/>
              </a:rPr>
              <a:t> *L)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L-&gt;size == MAX_LIST_SIZE;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40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11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ArrayListType</a:t>
            </a:r>
            <a:r>
              <a:rPr lang="ko-KR" altLang="en-US" smtClean="0"/>
              <a:t>의 구현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6097" y="1673805"/>
            <a:ext cx="8102860" cy="3108543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element </a:t>
            </a:r>
            <a:r>
              <a:rPr lang="en-US" altLang="ko-KR" sz="1400" dirty="0" err="1">
                <a:latin typeface="Trebuchet MS" panose="020B0603020202020204" pitchFamily="34" charset="0"/>
              </a:rPr>
              <a:t>get_entry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400" dirty="0">
                <a:latin typeface="Trebuchet MS" panose="020B0603020202020204" pitchFamily="34" charset="0"/>
              </a:rPr>
              <a:t> *L,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pos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pos</a:t>
            </a:r>
            <a:r>
              <a:rPr lang="en-US" altLang="ko-KR" sz="1400" dirty="0">
                <a:latin typeface="Trebuchet MS" panose="020B0603020202020204" pitchFamily="34" charset="0"/>
              </a:rPr>
              <a:t> &lt; 0 || </a:t>
            </a:r>
            <a:r>
              <a:rPr lang="en-US" altLang="ko-KR" sz="1400" dirty="0" err="1">
                <a:latin typeface="Trebuchet MS" panose="020B0603020202020204" pitchFamily="34" charset="0"/>
              </a:rPr>
              <a:t>pos</a:t>
            </a:r>
            <a:r>
              <a:rPr lang="en-US" altLang="ko-KR" sz="1400" dirty="0">
                <a:latin typeface="Trebuchet MS" panose="020B0603020202020204" pitchFamily="34" charset="0"/>
              </a:rPr>
              <a:t> &gt;= L-&gt;size)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위치 오류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L-&gt;array[</a:t>
            </a:r>
            <a:r>
              <a:rPr lang="en-US" altLang="ko-KR" sz="1400" dirty="0" err="1">
                <a:latin typeface="Trebuchet MS" panose="020B0603020202020204" pitchFamily="34" charset="0"/>
              </a:rPr>
              <a:t>pos</a:t>
            </a:r>
            <a:r>
              <a:rPr lang="en-US" altLang="ko-KR" sz="1400" dirty="0">
                <a:latin typeface="Trebuchet MS" panose="020B0603020202020204" pitchFamily="34" charset="0"/>
              </a:rPr>
              <a:t>];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리스트 출력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print_list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400" dirty="0">
                <a:latin typeface="Trebuchet MS" panose="020B0603020202020204" pitchFamily="34" charset="0"/>
              </a:rPr>
              <a:t> *L)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&lt;L-&gt;size;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("%d-&gt;", L-&gt;array[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]);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("\n");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40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5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제03장 선택과반복(강의)</Template>
  <TotalTime>15236</TotalTime>
  <Words>983</Words>
  <Application>Microsoft Office PowerPoint</Application>
  <PresentationFormat>화면 슬라이드 쇼(4:3)</PresentationFormat>
  <Paragraphs>545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7" baseType="lpstr">
      <vt:lpstr>HY얕은샘물M</vt:lpstr>
      <vt:lpstr>굴림</vt:lpstr>
      <vt:lpstr>바탕</vt:lpstr>
      <vt:lpstr>한양해서</vt:lpstr>
      <vt:lpstr>Arial</vt:lpstr>
      <vt:lpstr>Lucida Console</vt:lpstr>
      <vt:lpstr>Trebuchet MS</vt:lpstr>
      <vt:lpstr>Tw Cen MT</vt:lpstr>
      <vt:lpstr>Wingdings</vt:lpstr>
      <vt:lpstr>Wingdings 2</vt:lpstr>
      <vt:lpstr>가을</vt:lpstr>
      <vt:lpstr>6장 연결 리스트 I</vt:lpstr>
      <vt:lpstr>리스트란?</vt:lpstr>
      <vt:lpstr>리스트의 기본 연산</vt:lpstr>
      <vt:lpstr>리스트 ADT</vt:lpstr>
      <vt:lpstr>리스트 구현 방법</vt:lpstr>
      <vt:lpstr>배열로 구현된 리스트</vt:lpstr>
      <vt:lpstr>ArrayListType의 구현</vt:lpstr>
      <vt:lpstr>ArrayListType의 구현</vt:lpstr>
      <vt:lpstr>ArrayListType의 구현</vt:lpstr>
      <vt:lpstr>ArrayListType의 구현</vt:lpstr>
      <vt:lpstr>ArrayListType의 구현</vt:lpstr>
      <vt:lpstr>ArrayListType의 구현</vt:lpstr>
      <vt:lpstr>ArrayListType의 구현</vt:lpstr>
      <vt:lpstr>실행결과</vt:lpstr>
      <vt:lpstr>연결된 표현</vt:lpstr>
      <vt:lpstr>삽입과 삭제</vt:lpstr>
      <vt:lpstr>연결된 표현의 장단점</vt:lpstr>
      <vt:lpstr>노드의 구조</vt:lpstr>
      <vt:lpstr>헤드 포인터와 노드의 생성</vt:lpstr>
      <vt:lpstr>연결 리스트의 종류</vt:lpstr>
      <vt:lpstr>단순 연결 리스트</vt:lpstr>
      <vt:lpstr>노드의 정의</vt:lpstr>
      <vt:lpstr>리스트의 생성</vt:lpstr>
      <vt:lpstr>2번째 노드 생성</vt:lpstr>
      <vt:lpstr>노드의 연결</vt:lpstr>
      <vt:lpstr>단순 연결 리스트의 연산</vt:lpstr>
      <vt:lpstr>단순 연결 리스트(삽입연산)</vt:lpstr>
      <vt:lpstr>단순 연결 리스트(삽입연산)</vt:lpstr>
      <vt:lpstr>단순 연결 리스트(삭제연산)</vt:lpstr>
      <vt:lpstr>단순 연결 리스트(삭제연산)</vt:lpstr>
      <vt:lpstr>방문 연산 코드</vt:lpstr>
      <vt:lpstr>테스트 프로그램</vt:lpstr>
      <vt:lpstr>실행결과</vt:lpstr>
      <vt:lpstr>Lab: 단어들을 저장하고 있는 연결리스트</vt:lpstr>
      <vt:lpstr>Solution </vt:lpstr>
      <vt:lpstr>Solution </vt:lpstr>
      <vt:lpstr>Solution </vt:lpstr>
      <vt:lpstr>Lab: 특정한 값을 탐색하는 함수</vt:lpstr>
      <vt:lpstr>Solution </vt:lpstr>
      <vt:lpstr>Lab: 2개의 리스트를 합하는 함수</vt:lpstr>
      <vt:lpstr>Solution </vt:lpstr>
      <vt:lpstr>Lab: 리스트를 역순으로 만드는 연산</vt:lpstr>
      <vt:lpstr>Solution </vt:lpstr>
      <vt:lpstr>연결리스트의 응용: 다항식</vt:lpstr>
      <vt:lpstr>연결리스트의 응용: 다항식</vt:lpstr>
      <vt:lpstr>다항식의 덧셈 구현</vt:lpstr>
      <vt:lpstr>다항식의 덧셈</vt:lpstr>
      <vt:lpstr>다항식의 덧셈</vt:lpstr>
      <vt:lpstr>다항식의 덧셈</vt:lpstr>
      <vt:lpstr>헤더 노드의 개념</vt:lpstr>
      <vt:lpstr>다항식 프로그램</vt:lpstr>
      <vt:lpstr>다항식 프로그램</vt:lpstr>
      <vt:lpstr>다항식 프로그램</vt:lpstr>
      <vt:lpstr>다항식 프로그램</vt:lpstr>
      <vt:lpstr>다항식 프로그램</vt:lpstr>
      <vt:lpstr>실행결과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fille1803@gmail.com</cp:lastModifiedBy>
  <cp:revision>189</cp:revision>
  <dcterms:created xsi:type="dcterms:W3CDTF">2004-02-19T02:52:38Z</dcterms:created>
  <dcterms:modified xsi:type="dcterms:W3CDTF">2019-12-29T12:42:52Z</dcterms:modified>
</cp:coreProperties>
</file>