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53"/>
  </p:notesMasterIdLst>
  <p:sldIdLst>
    <p:sldId id="292" r:id="rId2"/>
    <p:sldId id="357" r:id="rId3"/>
    <p:sldId id="498" r:id="rId4"/>
    <p:sldId id="458" r:id="rId5"/>
    <p:sldId id="497" r:id="rId6"/>
    <p:sldId id="459" r:id="rId7"/>
    <p:sldId id="471" r:id="rId8"/>
    <p:sldId id="460" r:id="rId9"/>
    <p:sldId id="499" r:id="rId10"/>
    <p:sldId id="461" r:id="rId11"/>
    <p:sldId id="501" r:id="rId12"/>
    <p:sldId id="462" r:id="rId13"/>
    <p:sldId id="502" r:id="rId14"/>
    <p:sldId id="463" r:id="rId15"/>
    <p:sldId id="464" r:id="rId16"/>
    <p:sldId id="504" r:id="rId17"/>
    <p:sldId id="465" r:id="rId18"/>
    <p:sldId id="472" r:id="rId19"/>
    <p:sldId id="466" r:id="rId20"/>
    <p:sldId id="467" r:id="rId21"/>
    <p:sldId id="505" r:id="rId22"/>
    <p:sldId id="468" r:id="rId23"/>
    <p:sldId id="473" r:id="rId24"/>
    <p:sldId id="474" r:id="rId25"/>
    <p:sldId id="475" r:id="rId26"/>
    <p:sldId id="506" r:id="rId27"/>
    <p:sldId id="507" r:id="rId28"/>
    <p:sldId id="508" r:id="rId29"/>
    <p:sldId id="476" r:id="rId30"/>
    <p:sldId id="469" r:id="rId31"/>
    <p:sldId id="509" r:id="rId32"/>
    <p:sldId id="470" r:id="rId33"/>
    <p:sldId id="510" r:id="rId34"/>
    <p:sldId id="511" r:id="rId35"/>
    <p:sldId id="512" r:id="rId36"/>
    <p:sldId id="513" r:id="rId37"/>
    <p:sldId id="514" r:id="rId38"/>
    <p:sldId id="515" r:id="rId39"/>
    <p:sldId id="516" r:id="rId40"/>
    <p:sldId id="488" r:id="rId41"/>
    <p:sldId id="489" r:id="rId42"/>
    <p:sldId id="490" r:id="rId43"/>
    <p:sldId id="517" r:id="rId44"/>
    <p:sldId id="491" r:id="rId45"/>
    <p:sldId id="518" r:id="rId46"/>
    <p:sldId id="519" r:id="rId47"/>
    <p:sldId id="520" r:id="rId48"/>
    <p:sldId id="521" r:id="rId49"/>
    <p:sldId id="522" r:id="rId50"/>
    <p:sldId id="523" r:id="rId51"/>
    <p:sldId id="524" r:id="rId5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E1C48F"/>
    <a:srgbClr val="3366FF"/>
    <a:srgbClr val="3399FF"/>
    <a:srgbClr val="FF3300"/>
    <a:srgbClr val="FF66CC"/>
    <a:srgbClr val="00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75494" autoAdjust="0"/>
  </p:normalViewPr>
  <p:slideViewPr>
    <p:cSldViewPr>
      <p:cViewPr varScale="1">
        <p:scale>
          <a:sx n="87" d="100"/>
          <a:sy n="87" d="100"/>
        </p:scale>
        <p:origin x="2328" y="84"/>
      </p:cViewPr>
      <p:guideLst>
        <p:guide orient="horz" pos="2472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39FEC-1C77-4D4C-9A37-F3B2CB37C01D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F4466-D8D1-4CC6-A875-CAC3AC319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8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줄서기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주어진 자원 한정적</a:t>
            </a:r>
            <a:r>
              <a:rPr lang="en-US" altLang="ko-KR" baseline="0" dirty="0" smtClean="0"/>
              <a:t>..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공평하게 나누자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/>
              <a:t>Cpu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매우 비쌈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자원이 한정적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어떻게 효율적으로 사용</a:t>
            </a:r>
            <a:r>
              <a:rPr lang="en-US" altLang="ko-KR" baseline="0" dirty="0" smtClean="0">
                <a:sym typeface="Wingdings" panose="05000000000000000000" pitchFamily="2" charset="2"/>
              </a:rPr>
              <a:t>? 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cpu</a:t>
            </a:r>
            <a:r>
              <a:rPr lang="en-US" altLang="ko-KR" baseline="0" dirty="0" smtClean="0">
                <a:sym typeface="Wingdings" panose="05000000000000000000" pitchFamily="2" charset="2"/>
              </a:rPr>
              <a:t> </a:t>
            </a:r>
            <a:r>
              <a:rPr lang="ko-KR" altLang="en-US" baseline="0" dirty="0" smtClean="0">
                <a:sym typeface="Wingdings" panose="05000000000000000000" pitchFamily="2" charset="2"/>
              </a:rPr>
              <a:t>스케줄링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/>
              <a:t>먼저</a:t>
            </a:r>
            <a:r>
              <a:rPr lang="ko-KR" altLang="en-US" baseline="0" dirty="0" smtClean="0"/>
              <a:t> 들어와서 먼저 나감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선입선출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우선순위 큐</a:t>
            </a:r>
            <a:endParaRPr lang="en-US" altLang="ko-KR" baseline="0" dirty="0" smtClean="0"/>
          </a:p>
          <a:p>
            <a:r>
              <a:rPr lang="ko-KR" altLang="en-US" baseline="0" dirty="0" smtClean="0"/>
              <a:t>선입선출 아님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우선순위가 높은 것이 가장 먼저</a:t>
            </a:r>
            <a:r>
              <a:rPr lang="en-US" altLang="ko-KR" baseline="0" dirty="0" smtClean="0">
                <a:sym typeface="Wingdings" panose="05000000000000000000" pitchFamily="2" charset="2"/>
              </a:rPr>
              <a:t>!!</a:t>
            </a: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예</a:t>
            </a:r>
            <a:r>
              <a:rPr lang="en-US" altLang="ko-KR" baseline="0" dirty="0" smtClean="0">
                <a:sym typeface="Wingdings" panose="05000000000000000000" pitchFamily="2" charset="2"/>
              </a:rPr>
              <a:t>) </a:t>
            </a:r>
            <a:r>
              <a:rPr lang="ko-KR" altLang="en-US" baseline="0" dirty="0" smtClean="0">
                <a:sym typeface="Wingdings" panose="05000000000000000000" pitchFamily="2" charset="2"/>
              </a:rPr>
              <a:t>은행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baseline="0" dirty="0" smtClean="0">
                <a:sym typeface="Wingdings" panose="05000000000000000000" pitchFamily="2" charset="2"/>
              </a:rPr>
              <a:t>     </a:t>
            </a:r>
            <a:r>
              <a:rPr lang="ko-KR" altLang="en-US" baseline="0" dirty="0" smtClean="0">
                <a:sym typeface="Wingdings" panose="05000000000000000000" pitchFamily="2" charset="2"/>
              </a:rPr>
              <a:t>신용도가 높은 회원은 번호표를 뽑지 않고 먼저 서비스를 받음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F4466-D8D1-4CC6-A875-CAC3AC3197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725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스택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나중에 </a:t>
            </a:r>
            <a:r>
              <a:rPr lang="ko-KR" altLang="en-US" dirty="0" err="1" smtClean="0"/>
              <a:t>들어온게</a:t>
            </a:r>
            <a:r>
              <a:rPr lang="ko-KR" altLang="en-US" dirty="0" smtClean="0"/>
              <a:t> 먼저 나감</a:t>
            </a:r>
            <a:r>
              <a:rPr lang="en-US" altLang="ko-KR" dirty="0" smtClean="0"/>
              <a:t>.(</a:t>
            </a:r>
            <a:r>
              <a:rPr lang="ko-KR" altLang="en-US" dirty="0" smtClean="0"/>
              <a:t>지역변수는 스택에 저장됨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자료구조에 스택 큐 우선순위큐가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우리는 우선순위큐만 배운다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응용분야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가지는 모두 우선순위큐를 사용함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우선순위가 높은 큐를 먼저 처리함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응용분야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시험문제에 냄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F4466-D8D1-4CC6-A875-CAC3AC3197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01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Abstract : </a:t>
            </a:r>
            <a:r>
              <a:rPr lang="ko-KR" altLang="en-US" dirty="0" smtClean="0"/>
              <a:t>추상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&lt;-&gt; </a:t>
            </a:r>
            <a:r>
              <a:rPr lang="ko-KR" altLang="en-US" baseline="0" dirty="0" smtClean="0">
                <a:sym typeface="Wingdings" panose="05000000000000000000" pitchFamily="2" charset="2"/>
              </a:rPr>
              <a:t>상세화</a:t>
            </a:r>
            <a:r>
              <a:rPr lang="en-US" altLang="ko-KR" baseline="0" dirty="0" smtClean="0">
                <a:sym typeface="Wingdings" panose="05000000000000000000" pitchFamily="2" charset="2"/>
              </a:rPr>
              <a:t>(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코딩작업</a:t>
            </a:r>
            <a:r>
              <a:rPr lang="en-US" altLang="ko-KR" baseline="0" dirty="0" smtClean="0">
                <a:sym typeface="Wingdings" panose="05000000000000000000" pitchFamily="2" charset="2"/>
              </a:rPr>
              <a:t>)</a:t>
            </a:r>
            <a:endParaRPr lang="en-US" altLang="ko-KR" baseline="0" dirty="0" smtClean="0"/>
          </a:p>
          <a:p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Type</a:t>
            </a:r>
            <a:r>
              <a:rPr lang="en-US" altLang="ko-KR" baseline="0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Adt</a:t>
            </a:r>
            <a:r>
              <a:rPr lang="ko-KR" altLang="en-US" dirty="0" smtClean="0"/>
              <a:t>를 잘 뽑아낸다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잘 설계했다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이걸 가지고 코딩 작업을 했다</a:t>
            </a:r>
            <a:r>
              <a:rPr lang="en-US" altLang="ko-KR" dirty="0" smtClean="0">
                <a:sym typeface="Wingdings" panose="05000000000000000000" pitchFamily="2" charset="2"/>
              </a:rPr>
              <a:t>.(</a:t>
            </a:r>
            <a:r>
              <a:rPr lang="ko-KR" altLang="en-US" dirty="0" smtClean="0">
                <a:sym typeface="Wingdings" panose="05000000000000000000" pitchFamily="2" charset="2"/>
              </a:rPr>
              <a:t>상세화 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코딩만으로 먹고 사려고</a:t>
            </a:r>
            <a:r>
              <a:rPr lang="ko-KR" altLang="en-US" baseline="0" dirty="0" smtClean="0">
                <a:sym typeface="Wingdings" panose="05000000000000000000" pitchFamily="2" charset="2"/>
              </a:rPr>
              <a:t> 하면 정말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안됌</a:t>
            </a:r>
            <a:r>
              <a:rPr lang="en-US" altLang="ko-KR" baseline="0" dirty="0" smtClean="0">
                <a:sym typeface="Wingdings" panose="05000000000000000000" pitchFamily="2" charset="2"/>
              </a:rPr>
              <a:t>. </a:t>
            </a:r>
            <a:r>
              <a:rPr lang="ko-KR" altLang="en-US" baseline="0" dirty="0" smtClean="0">
                <a:sym typeface="Wingdings" panose="05000000000000000000" pitchFamily="2" charset="2"/>
              </a:rPr>
              <a:t>전체 소프트웨어 개발의 </a:t>
            </a:r>
            <a:r>
              <a:rPr lang="en-US" altLang="ko-KR" baseline="0" dirty="0" smtClean="0">
                <a:sym typeface="Wingdings" panose="05000000000000000000" pitchFamily="2" charset="2"/>
              </a:rPr>
              <a:t>20%</a:t>
            </a:r>
            <a:r>
              <a:rPr lang="ko-KR" altLang="en-US" baseline="0" dirty="0" smtClean="0">
                <a:sym typeface="Wingdings" panose="05000000000000000000" pitchFamily="2" charset="2"/>
              </a:rPr>
              <a:t>밖에 안되기 때문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 smtClean="0"/>
              <a:t>따라서 설계도 잘하고 </a:t>
            </a:r>
            <a:r>
              <a:rPr lang="ko-KR" altLang="en-US" dirty="0" err="1" smtClean="0"/>
              <a:t>상세화도</a:t>
            </a:r>
            <a:r>
              <a:rPr lang="ko-KR" altLang="en-US" dirty="0" smtClean="0"/>
              <a:t> 잘 할 줄 알아야 함</a:t>
            </a:r>
            <a:r>
              <a:rPr lang="en-US" altLang="ko-KR" dirty="0" smtClean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 smtClean="0"/>
              <a:t>필수적인 관점에서의 </a:t>
            </a:r>
            <a:r>
              <a:rPr lang="en-US" altLang="ko-KR" dirty="0" err="1" smtClean="0"/>
              <a:t>adt</a:t>
            </a:r>
            <a:r>
              <a:rPr lang="ko-KR" altLang="en-US" dirty="0" smtClean="0"/>
              <a:t>이므로 이것 외에도 많이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F4466-D8D1-4CC6-A875-CAC3AC3197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7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Adt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가장 핵심적인 것은 데이터를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넣고</a:t>
            </a:r>
            <a:r>
              <a:rPr lang="en-US" altLang="ko-KR" dirty="0" smtClean="0"/>
              <a:t>” “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＂</a:t>
            </a:r>
            <a:r>
              <a:rPr lang="ko-KR" altLang="en-US" dirty="0" smtClean="0"/>
              <a:t>하는 것이다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F4466-D8D1-4CC6-A875-CAC3AC3197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887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히프트리</a:t>
            </a:r>
            <a:r>
              <a:rPr lang="en-US" altLang="ko-KR" dirty="0" smtClean="0"/>
              <a:t>(heap tree) 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배열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교재선택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힙트리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분할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9 7 6 5 4 3 2 1 3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데이터값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  <a:p>
            <a:r>
              <a:rPr lang="en-US" altLang="ko-KR" dirty="0" smtClean="0"/>
              <a:t>1 2 3 4 5 6 7 8 9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sym typeface="Wingdings" panose="05000000000000000000" pitchFamily="2" charset="2"/>
              </a:rPr>
              <a:t>인덱스번호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배열만 가지고 트리를 역으로 그릴</a:t>
            </a:r>
            <a:r>
              <a:rPr lang="ko-KR" altLang="en-US" baseline="0" dirty="0" smtClean="0">
                <a:sym typeface="Wingdings" panose="05000000000000000000" pitchFamily="2" charset="2"/>
              </a:rPr>
              <a:t> 줄 알아야함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F4466-D8D1-4CC6-A875-CAC3AC3197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4575A7-AB4F-4012-B21C-740707A9BD2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8916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C3535-8AA2-4883-9710-896CC78B02F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003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E211C4FF-A39C-4F20-A770-73666B7B1C6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9091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4542B-4224-4F22-BA60-FB6D6231FAE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401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5D40E5-7EA6-4149-BB93-FBC6DDCEE70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75575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817533-6DEF-4A8C-9561-3AC688A2BDA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8659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14C5F8E-4E32-4D13-9295-ABBDD92D597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209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77FA35C-D19D-4336-A51C-A7F1EE88DCD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2049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5BCBADD-BAEF-4C69-9B2A-63E02D4A56E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BF10D9-565C-4413-B51A-ECA438DFE49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73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56DE93-5EAB-4053-8B21-3F2E7041FC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408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8B23C99-4FB3-4A35-90FD-16DF91FAAA0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57648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14542B-4224-4F22-BA60-FB6D6231FAE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4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53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+mj-ea"/>
              </a:rPr>
              <a:t>9</a:t>
            </a:r>
            <a:r>
              <a:rPr lang="ko-KR" altLang="en-US" smtClean="0">
                <a:latin typeface="+mj-ea"/>
              </a:rPr>
              <a:t>장 </a:t>
            </a:r>
            <a:r>
              <a:rPr lang="ko-KR" altLang="en-US" dirty="0" smtClean="0">
                <a:latin typeface="+mj-ea"/>
              </a:rPr>
              <a:t>우선순위 큐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히프의 높이</a:t>
            </a:r>
          </a:p>
        </p:txBody>
      </p:sp>
      <p:sp>
        <p:nvSpPr>
          <p:cNvPr id="9219" name="AutoShape 3"/>
          <p:cNvSpPr>
            <a:spLocks noGrp="1" noChangeAspect="1" noChangeArrowheads="1"/>
          </p:cNvSpPr>
          <p:nvPr>
            <p:ph sz="quarter" idx="1"/>
          </p:nvPr>
        </p:nvSpPr>
        <p:spPr>
          <a:xfrm>
            <a:off x="457200" y="166052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n</a:t>
            </a:r>
            <a:r>
              <a:rPr lang="ko-KR" altLang="en-US" smtClean="0"/>
              <a:t>개의 노드를 가지고 있는 히프의 높이는 </a:t>
            </a:r>
            <a:r>
              <a:rPr lang="en-US" altLang="ko-KR" smtClean="0"/>
              <a:t>O(logn) </a:t>
            </a:r>
          </a:p>
          <a:p>
            <a:pPr lvl="1" eaLnBrk="1" hangingPunct="1"/>
            <a:r>
              <a:rPr lang="ko-KR" altLang="en-US" smtClean="0"/>
              <a:t>히프는 완전이진트리</a:t>
            </a:r>
          </a:p>
          <a:p>
            <a:pPr lvl="1" eaLnBrk="1" hangingPunct="1"/>
            <a:r>
              <a:rPr lang="ko-KR" altLang="en-US" smtClean="0"/>
              <a:t>마지막 레벨 </a:t>
            </a:r>
            <a:r>
              <a:rPr lang="en-US" altLang="ko-KR" smtClean="0"/>
              <a:t>h</a:t>
            </a:r>
            <a:r>
              <a:rPr lang="ko-KR" altLang="en-US" smtClean="0"/>
              <a:t>을 제외하고는 각 레벨 </a:t>
            </a:r>
            <a:r>
              <a:rPr lang="en-US" altLang="ko-KR" smtClean="0"/>
              <a:t>i</a:t>
            </a:r>
            <a:r>
              <a:rPr lang="ko-KR" altLang="en-US" smtClean="0"/>
              <a:t>에 </a:t>
            </a:r>
            <a:r>
              <a:rPr lang="en-US" altLang="ko-KR" smtClean="0"/>
              <a:t>2</a:t>
            </a:r>
            <a:r>
              <a:rPr lang="en-US" altLang="ko-KR" baseline="30000" smtClean="0"/>
              <a:t>i-1</a:t>
            </a:r>
            <a:r>
              <a:rPr lang="ko-KR" altLang="en-US" smtClean="0"/>
              <a:t>개의 노드 존재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63" y="3338513"/>
            <a:ext cx="29432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2276475" y="3608388"/>
            <a:ext cx="43195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2276475" y="3946525"/>
            <a:ext cx="43195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2276475" y="4329113"/>
            <a:ext cx="43195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2276475" y="4689475"/>
            <a:ext cx="43195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158875" y="3249613"/>
            <a:ext cx="145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200" dirty="0"/>
              <a:t>깊이   노드의 개수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158875" y="3473450"/>
            <a:ext cx="1204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/>
              <a:t>  1         1=2</a:t>
            </a:r>
            <a:r>
              <a:rPr lang="en-US" altLang="ko-KR" sz="1200" baseline="30000"/>
              <a:t>0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58875" y="3786188"/>
            <a:ext cx="12049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/>
              <a:t>  2         2=2</a:t>
            </a:r>
            <a:r>
              <a:rPr lang="en-US" altLang="ko-KR" sz="1200" baseline="30000"/>
              <a:t>1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158875" y="4149725"/>
            <a:ext cx="11541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/>
              <a:t>  3        4=2</a:t>
            </a:r>
            <a:r>
              <a:rPr lang="en-US" altLang="ko-KR" sz="1200" baseline="30000"/>
              <a:t>2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1158875" y="4554538"/>
            <a:ext cx="895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/>
              <a:t>  4        3</a:t>
            </a:r>
            <a:endParaRPr lang="en-US" altLang="ko-KR" sz="1200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히프의 구현방법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히프는</a:t>
            </a:r>
            <a:r>
              <a:rPr lang="ko-KR" altLang="en-US" dirty="0" smtClean="0"/>
              <a:t> 배열을 이용하여 구현</a:t>
            </a:r>
          </a:p>
          <a:p>
            <a:pPr lvl="1" eaLnBrk="1" hangingPunct="1"/>
            <a:r>
              <a:rPr lang="ko-KR" altLang="en-US" dirty="0" err="1" smtClean="0"/>
              <a:t>완전이진트리이므로</a:t>
            </a:r>
            <a:r>
              <a:rPr lang="ko-KR" altLang="en-US" dirty="0" smtClean="0"/>
              <a:t> 각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번호를 붙일 수 있다</a:t>
            </a:r>
          </a:p>
          <a:p>
            <a:pPr lvl="1" eaLnBrk="1" hangingPunct="1"/>
            <a:r>
              <a:rPr lang="ko-KR" altLang="en-US" dirty="0" smtClean="0"/>
              <a:t>이 번호를 배열의 인덱스라고 생각</a:t>
            </a:r>
          </a:p>
          <a:p>
            <a:pPr marL="0" indent="0" eaLnBrk="1" hangingPunct="1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3113965"/>
            <a:ext cx="5355595" cy="26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히프의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구현방법</a:t>
            </a:r>
            <a:endParaRPr lang="ko-KR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부모노드와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자식노드를</a:t>
            </a:r>
            <a:r>
              <a:rPr lang="ko-KR" altLang="en-US" dirty="0" smtClean="0"/>
              <a:t> 찾기가 쉽다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왼쪽 자식의 인덱스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부모의 인덱스</a:t>
            </a:r>
            <a:r>
              <a:rPr lang="en-US" altLang="ko-KR" dirty="0" smtClean="0"/>
              <a:t>)*2 </a:t>
            </a:r>
          </a:p>
          <a:p>
            <a:pPr lvl="1" eaLnBrk="1" hangingPunct="1"/>
            <a:r>
              <a:rPr lang="ko-KR" altLang="en-US" dirty="0" smtClean="0"/>
              <a:t>오른쪽 자식의 인덱스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부모의 인덱스</a:t>
            </a:r>
            <a:r>
              <a:rPr lang="en-US" altLang="ko-KR" dirty="0" smtClean="0"/>
              <a:t>)*2 + 1 </a:t>
            </a:r>
          </a:p>
          <a:p>
            <a:pPr lvl="1" eaLnBrk="1" hangingPunct="1"/>
            <a:r>
              <a:rPr lang="ko-KR" altLang="en-US" dirty="0" smtClean="0"/>
              <a:t>부모의 인덱스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자식의 인덱스</a:t>
            </a:r>
            <a:r>
              <a:rPr lang="en-US" altLang="ko-KR" dirty="0" smtClean="0"/>
              <a:t>)/2 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3383995"/>
            <a:ext cx="3749545" cy="338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히프의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5616" y="1718810"/>
            <a:ext cx="8158481" cy="315163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MAX_ELEMENT 200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key;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 smtClean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typedef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element heap[MAX_ELEMENT];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</a:rPr>
              <a:t>HeapType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HeapType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heap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;		// 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정적 메모리 할당 사용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HeapType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*heap = create();	// 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동적 메모리 할당 사용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13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3" y="2916238"/>
            <a:ext cx="4868498" cy="2773195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히프에서의 삽입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히프에</a:t>
            </a:r>
            <a:r>
              <a:rPr lang="ko-KR" altLang="en-US" dirty="0" smtClean="0"/>
              <a:t> 있어서 삽입 연산은 회사에서 신입 사원이 들어오면 일단 말단 위치에 앉힌 다음에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신입 사원의 능력을 봐서 위로 승진시키는 것과 </a:t>
            </a:r>
            <a:r>
              <a:rPr lang="ko-KR" altLang="en-US" dirty="0" err="1" smtClean="0"/>
              <a:t>비슷</a:t>
            </a:r>
            <a:r>
              <a:rPr lang="ko-KR" altLang="en-US" dirty="0" smtClean="0"/>
              <a:t> </a:t>
            </a:r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927100" y="2916238"/>
            <a:ext cx="3078163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lang="ko-KR" altLang="en-US" dirty="0" err="1">
                <a:latin typeface="+mn-lt"/>
              </a:rPr>
              <a:t>히프에</a:t>
            </a:r>
            <a:r>
              <a:rPr lang="ko-KR" altLang="en-US" dirty="0">
                <a:latin typeface="+mn-lt"/>
              </a:rPr>
              <a:t> 새로운 요소가 들어 오면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일단 새로운 </a:t>
            </a:r>
            <a:r>
              <a:rPr lang="ko-KR" altLang="en-US" dirty="0" err="1">
                <a:latin typeface="+mn-lt"/>
              </a:rPr>
              <a:t>노드를</a:t>
            </a:r>
            <a:r>
              <a:rPr lang="ko-KR" altLang="en-US" dirty="0">
                <a:latin typeface="+mn-lt"/>
              </a:rPr>
              <a:t> </a:t>
            </a:r>
            <a:r>
              <a:rPr lang="ko-KR" altLang="en-US" dirty="0" err="1">
                <a:latin typeface="+mn-lt"/>
              </a:rPr>
              <a:t>히프의</a:t>
            </a:r>
            <a:r>
              <a:rPr lang="ko-KR" altLang="en-US" dirty="0">
                <a:latin typeface="+mn-lt"/>
              </a:rPr>
              <a:t> 마지막 </a:t>
            </a:r>
            <a:r>
              <a:rPr lang="ko-KR" altLang="en-US" dirty="0" err="1">
                <a:latin typeface="+mn-lt"/>
              </a:rPr>
              <a:t>노드에</a:t>
            </a:r>
            <a:r>
              <a:rPr lang="ko-KR" altLang="en-US" dirty="0">
                <a:latin typeface="+mn-lt"/>
              </a:rPr>
              <a:t> 이어서 삽입</a:t>
            </a:r>
          </a:p>
          <a:p>
            <a:pPr eaLnBrk="1" hangingPunct="1">
              <a:buFontTx/>
              <a:buAutoNum type="arabicParenBoth"/>
            </a:pPr>
            <a:endParaRPr lang="ko-KR" altLang="en-US" dirty="0">
              <a:latin typeface="+mn-lt"/>
            </a:endParaRPr>
          </a:p>
          <a:p>
            <a:pPr eaLnBrk="1" hangingPunct="1">
              <a:buFontTx/>
              <a:buAutoNum type="arabicParenBoth"/>
            </a:pPr>
            <a:r>
              <a:rPr lang="ko-KR" altLang="en-US" dirty="0">
                <a:latin typeface="+mn-lt"/>
              </a:rPr>
              <a:t>삽입 후에 새로운 </a:t>
            </a:r>
            <a:r>
              <a:rPr lang="ko-KR" altLang="en-US" dirty="0" err="1">
                <a:latin typeface="+mn-lt"/>
              </a:rPr>
              <a:t>노드를</a:t>
            </a:r>
            <a:r>
              <a:rPr lang="ko-KR" altLang="en-US" dirty="0">
                <a:latin typeface="+mn-lt"/>
              </a:rPr>
              <a:t> 부모 </a:t>
            </a:r>
            <a:r>
              <a:rPr lang="ko-KR" altLang="en-US" dirty="0" err="1">
                <a:latin typeface="+mn-lt"/>
              </a:rPr>
              <a:t>노드들과</a:t>
            </a:r>
            <a:r>
              <a:rPr lang="ko-KR" altLang="en-US" dirty="0">
                <a:latin typeface="+mn-lt"/>
              </a:rPr>
              <a:t> 교환해서 </a:t>
            </a:r>
            <a:r>
              <a:rPr lang="ko-KR" altLang="en-US" dirty="0" err="1">
                <a:latin typeface="+mn-lt"/>
              </a:rPr>
              <a:t>히프의</a:t>
            </a:r>
            <a:r>
              <a:rPr lang="ko-KR" altLang="en-US" dirty="0">
                <a:latin typeface="+mn-lt"/>
              </a:rPr>
              <a:t> 성질을 만족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upheap </a:t>
            </a:r>
            <a:r>
              <a:rPr lang="ko-KR" altLang="en-US" smtClean="0"/>
              <a:t>연산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71600" y="3834045"/>
            <a:ext cx="6849470" cy="24473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1610925"/>
            <a:ext cx="3071465" cy="208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upheap </a:t>
            </a:r>
            <a:r>
              <a:rPr lang="ko-KR" altLang="en-US" smtClean="0"/>
              <a:t>연산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21" y="1763815"/>
            <a:ext cx="6907730" cy="248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upheap </a:t>
            </a:r>
            <a:r>
              <a:rPr lang="ko-KR" altLang="en-US" smtClean="0"/>
              <a:t>알고리즘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925513" y="1908175"/>
            <a:ext cx="7291387" cy="233294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>
                <a:latin typeface="Trebuchet MS" panose="020B0603020202020204" pitchFamily="34" charset="0"/>
                <a:ea typeface="HY엽서M" pitchFamily="18" charset="-127"/>
              </a:rPr>
              <a:t>insert_max_heap(A, key)</a:t>
            </a: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/>
            </a:r>
            <a:b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</a:br>
            <a:endParaRPr lang="en-US" altLang="ko-KR" sz="1400">
              <a:latin typeface="Trebuchet MS" panose="020B0603020202020204" pitchFamily="34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heap_size ← heap_size + 1;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i ← heap_size;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A[i] ← key;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</a:t>
            </a:r>
            <a:r>
              <a:rPr lang="en-US" altLang="ko-KR" sz="1400" b="1">
                <a:latin typeface="Trebuchet MS" panose="020B0603020202020204" pitchFamily="34" charset="0"/>
                <a:ea typeface="HY엽서M" pitchFamily="18" charset="-127"/>
              </a:rPr>
              <a:t>while</a:t>
            </a: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i ≠ 1 </a:t>
            </a:r>
            <a:r>
              <a:rPr lang="en-US" altLang="ko-KR" sz="1400" b="1">
                <a:latin typeface="Trebuchet MS" panose="020B0603020202020204" pitchFamily="34" charset="0"/>
                <a:ea typeface="HY엽서M" pitchFamily="18" charset="-127"/>
              </a:rPr>
              <a:t>and</a:t>
            </a: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A[i] &gt; A[PARENT(i)] </a:t>
            </a:r>
            <a:r>
              <a:rPr lang="en-US" altLang="ko-KR" sz="1400" b="1">
                <a:latin typeface="Trebuchet MS" panose="020B0603020202020204" pitchFamily="34" charset="0"/>
                <a:ea typeface="HY엽서M" pitchFamily="18" charset="-127"/>
              </a:rPr>
              <a:t>do</a:t>
            </a: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 		A[i] ↔ A[PARENT];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 		i ← PARENT(i);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삽입 프로그램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925513" y="1908175"/>
            <a:ext cx="7291387" cy="35702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//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현재 요소의 개수가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heap_size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인 </a:t>
            </a:r>
            <a:r>
              <a:rPr lang="ko-KR" altLang="en-US" sz="1600" dirty="0" err="1">
                <a:solidFill>
                  <a:srgbClr val="000000"/>
                </a:solidFill>
                <a:latin typeface="+mn-lt"/>
              </a:rPr>
              <a:t>히프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h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에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item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을 삽입한다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//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삽입 함수</a:t>
            </a:r>
          </a:p>
          <a:p>
            <a:pPr algn="just" eaLnBrk="1" hangingPunct="1"/>
            <a:r>
              <a:rPr lang="en-US" altLang="ko-KR" sz="1600" dirty="0">
                <a:solidFill>
                  <a:srgbClr val="0000FF"/>
                </a:solidFill>
                <a:latin typeface="+mn-lt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insert_max_heap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HeapType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*h, element item) </a:t>
            </a:r>
          </a:p>
          <a:p>
            <a:pPr algn="just" eaLnBrk="1" hangingPunct="1"/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+mn-lt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+mn-lt"/>
            </a:endParaRP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; </a:t>
            </a: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= ++(h-&gt;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heap_size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); </a:t>
            </a:r>
          </a:p>
          <a:p>
            <a:pPr algn="just" eaLnBrk="1" hangingPunct="1"/>
            <a:endParaRPr lang="ko-KR" altLang="en-US" sz="1600" dirty="0">
              <a:solidFill>
                <a:srgbClr val="000000"/>
              </a:solidFill>
              <a:latin typeface="+mn-lt"/>
            </a:endParaRPr>
          </a:p>
          <a:p>
            <a:pPr algn="just" eaLnBrk="1" hangingPunct="1"/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// 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트리를 거슬러 올라가면서 부모 노드와 비교하는 과정</a:t>
            </a: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+mn-lt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((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!= 1) &amp;&amp; (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item.key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&gt; h-&gt;heap[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/2].key)) </a:t>
            </a:r>
            <a:r>
              <a:rPr lang="en-US" altLang="ko-KR" sz="1600" dirty="0" smtClean="0">
                <a:solidFill>
                  <a:srgbClr val="000000"/>
                </a:solidFill>
                <a:latin typeface="+mn-lt"/>
              </a:rPr>
              <a:t>{</a:t>
            </a:r>
            <a:endParaRPr lang="en-US" altLang="ko-KR" sz="1600" dirty="0">
              <a:solidFill>
                <a:srgbClr val="000000"/>
              </a:solidFill>
              <a:latin typeface="+mn-lt"/>
            </a:endParaRP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	   h-&gt;heap[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] = h-&gt;heap[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/2]; </a:t>
            </a: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/= 2; </a:t>
            </a:r>
          </a:p>
          <a:p>
            <a:pPr algn="just" eaLnBrk="1" hangingPunct="1"/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altLang="ko-KR" sz="1600" dirty="0" smtClean="0">
                <a:solidFill>
                  <a:srgbClr val="000000"/>
                </a:solidFill>
                <a:latin typeface="+mn-lt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+mn-lt"/>
            </a:endParaRPr>
          </a:p>
          <a:p>
            <a:pPr algn="just" eaLnBrk="1" hangingPunct="1"/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h-&gt;heap[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] = item;     //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새로운 노드를 삽입</a:t>
            </a:r>
          </a:p>
          <a:p>
            <a:pPr algn="just" eaLnBrk="1" hangingPunct="1"/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 smtClean="0">
                <a:latin typeface="+mn-lt"/>
              </a:rPr>
              <a:t>}</a:t>
            </a:r>
            <a:endParaRPr lang="en-US" altLang="ko-KR" sz="1400" dirty="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005" y="3277077"/>
            <a:ext cx="4742170" cy="2807217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히프에서의 삭제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457200" y="16605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/>
              <a:t>최대 </a:t>
            </a:r>
            <a:r>
              <a:rPr lang="ko-KR" altLang="en-US" dirty="0" err="1"/>
              <a:t>히프에서의</a:t>
            </a:r>
            <a:r>
              <a:rPr lang="ko-KR" altLang="en-US" dirty="0"/>
              <a:t> 삭제는 가장 큰 </a:t>
            </a:r>
            <a:r>
              <a:rPr lang="ko-KR" altLang="en-US" dirty="0" err="1"/>
              <a:t>키값을</a:t>
            </a:r>
            <a:r>
              <a:rPr lang="ko-KR" altLang="en-US" dirty="0"/>
              <a:t> 가진 </a:t>
            </a:r>
            <a:r>
              <a:rPr lang="ko-KR" altLang="en-US" dirty="0" err="1"/>
              <a:t>노드를</a:t>
            </a:r>
            <a:r>
              <a:rPr lang="ko-KR" altLang="en-US" dirty="0"/>
              <a:t> 삭제하는 것을 의미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따라서 루트 </a:t>
            </a:r>
            <a:r>
              <a:rPr lang="ko-KR" altLang="en-US" dirty="0" err="1"/>
              <a:t>노드가</a:t>
            </a:r>
            <a:r>
              <a:rPr lang="ko-KR" altLang="en-US" dirty="0"/>
              <a:t> 삭제된다</a:t>
            </a:r>
            <a:r>
              <a:rPr lang="en-US" altLang="ko-KR" dirty="0"/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/>
              <a:t>삭제 연산은 회사에서 사장의 자리가 비게 되면 먼저 제일 말단 사원을 </a:t>
            </a:r>
            <a:endParaRPr lang="en-US" altLang="ko-KR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dirty="0"/>
              <a:t>	</a:t>
            </a:r>
            <a:r>
              <a:rPr lang="ko-KR" altLang="en-US" dirty="0"/>
              <a:t>사장 자리로 올린 다음에</a:t>
            </a:r>
            <a:r>
              <a:rPr lang="en-US" altLang="ko-KR" dirty="0"/>
              <a:t>, </a:t>
            </a:r>
            <a:r>
              <a:rPr lang="ko-KR" altLang="en-US" dirty="0"/>
              <a:t>능력에 따라 강등시키는 것과 비슷하다</a:t>
            </a:r>
            <a:r>
              <a:rPr lang="en-US" altLang="ko-KR" dirty="0"/>
              <a:t>. 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746125" y="3789363"/>
            <a:ext cx="373538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lang="ko-KR" altLang="en-US" dirty="0"/>
              <a:t>루트 </a:t>
            </a:r>
            <a:r>
              <a:rPr lang="ko-KR" altLang="en-US" dirty="0" err="1"/>
              <a:t>노드를</a:t>
            </a:r>
            <a:r>
              <a:rPr lang="ko-KR" altLang="en-US" dirty="0"/>
              <a:t> 삭제한다</a:t>
            </a:r>
          </a:p>
          <a:p>
            <a:pPr eaLnBrk="1" hangingPunct="1">
              <a:buFontTx/>
              <a:buAutoNum type="arabicParenBoth"/>
            </a:pPr>
            <a:r>
              <a:rPr lang="ko-KR" altLang="en-US" dirty="0"/>
              <a:t>마지막 </a:t>
            </a:r>
            <a:r>
              <a:rPr lang="ko-KR" altLang="en-US" dirty="0" err="1"/>
              <a:t>노드를</a:t>
            </a:r>
            <a:r>
              <a:rPr lang="ko-KR" altLang="en-US" dirty="0"/>
              <a:t> 루트 </a:t>
            </a:r>
            <a:r>
              <a:rPr lang="ko-KR" altLang="en-US" dirty="0" err="1"/>
              <a:t>노드로</a:t>
            </a:r>
            <a:r>
              <a:rPr lang="ko-KR" altLang="en-US" dirty="0"/>
              <a:t> </a:t>
            </a:r>
            <a:endParaRPr lang="en-US" altLang="ko-KR" dirty="0"/>
          </a:p>
          <a:p>
            <a:pPr eaLnBrk="1" hangingPunct="1"/>
            <a:r>
              <a:rPr lang="en-US" altLang="ko-KR" dirty="0"/>
              <a:t>	</a:t>
            </a:r>
            <a:r>
              <a:rPr lang="ko-KR" altLang="en-US" dirty="0"/>
              <a:t>이동한다</a:t>
            </a:r>
            <a:r>
              <a:rPr lang="en-US" altLang="ko-KR" dirty="0"/>
              <a:t>.</a:t>
            </a:r>
          </a:p>
          <a:p>
            <a:pPr eaLnBrk="1" hangingPunct="1">
              <a:buFontTx/>
              <a:buAutoNum type="arabicParenBoth"/>
            </a:pPr>
            <a:r>
              <a:rPr lang="ko-KR" altLang="en-US" dirty="0"/>
              <a:t>루트에서부터 단말 </a:t>
            </a:r>
            <a:r>
              <a:rPr lang="ko-KR" altLang="en-US" dirty="0" err="1"/>
              <a:t>노드까지의</a:t>
            </a:r>
            <a:r>
              <a:rPr lang="ko-KR" altLang="en-US" dirty="0"/>
              <a:t> 경로에 있는 </a:t>
            </a:r>
            <a:r>
              <a:rPr lang="ko-KR" altLang="en-US" dirty="0" err="1"/>
              <a:t>노드들을</a:t>
            </a:r>
            <a:r>
              <a:rPr lang="ko-KR" altLang="en-US" dirty="0"/>
              <a:t> 교환하여 </a:t>
            </a:r>
            <a:r>
              <a:rPr lang="ko-KR" altLang="en-US" dirty="0" err="1"/>
              <a:t>히프</a:t>
            </a:r>
            <a:r>
              <a:rPr lang="ko-KR" altLang="en-US" dirty="0"/>
              <a:t> 성질을 만족시킨다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 큐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64513" cy="1558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0" lang="ko-KR" altLang="en-US" dirty="0" smtClean="0">
                <a:latin typeface="+mn-lt"/>
              </a:rPr>
              <a:t>우선순위 큐</a:t>
            </a:r>
            <a:r>
              <a:rPr kumimoji="0" lang="en-US" altLang="ko-KR" dirty="0" smtClean="0">
                <a:latin typeface="+mn-lt"/>
              </a:rPr>
              <a:t>(priority queue): </a:t>
            </a:r>
            <a:r>
              <a:rPr kumimoji="0" lang="ko-KR" altLang="en-US" dirty="0" smtClean="0">
                <a:latin typeface="+mn-lt"/>
              </a:rPr>
              <a:t>우선순위를 가진 항목들을 저장하는 큐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ko-KR" dirty="0" smtClean="0">
                <a:latin typeface="+mn-lt"/>
              </a:rPr>
              <a:t>FIFO </a:t>
            </a:r>
            <a:r>
              <a:rPr kumimoji="0" lang="ko-KR" altLang="en-US" dirty="0" smtClean="0">
                <a:latin typeface="+mn-lt"/>
              </a:rPr>
              <a:t>순서가 아니라 우선 순위가 높은 데이터가 먼저 나가게 된다</a:t>
            </a:r>
            <a:r>
              <a:rPr kumimoji="0" lang="en-US" altLang="ko-KR" dirty="0" smtClean="0">
                <a:latin typeface="+mn-lt"/>
              </a:rPr>
              <a:t>. </a:t>
            </a:r>
          </a:p>
        </p:txBody>
      </p:sp>
      <p:sp>
        <p:nvSpPr>
          <p:cNvPr id="4101" name="Rectangle 21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665" y="3536550"/>
            <a:ext cx="5829300" cy="269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downheap </a:t>
            </a:r>
            <a:r>
              <a:rPr lang="ko-KR" altLang="en-US" smtClean="0"/>
              <a:t>알고리즘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1" y="1579485"/>
            <a:ext cx="3060340" cy="20804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84" y="4008020"/>
            <a:ext cx="5971654" cy="2035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downheap </a:t>
            </a:r>
            <a:r>
              <a:rPr lang="ko-KR" altLang="en-US" smtClean="0"/>
              <a:t>알고리즘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673805"/>
            <a:ext cx="6209320" cy="20907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25" y="3924055"/>
            <a:ext cx="6615734" cy="22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downheap </a:t>
            </a:r>
            <a:r>
              <a:rPr lang="ko-KR" altLang="en-US" smtClean="0"/>
              <a:t>알고리즘 </a:t>
            </a:r>
          </a:p>
        </p:txBody>
      </p:sp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835025" y="1628775"/>
            <a:ext cx="7291388" cy="41640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delete_max_heap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(A):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item ← A[1];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A[1] ← A[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heap_size←heap_size-1;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 ← 2;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while 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 ≤ 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 do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	if 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 &lt; 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 and A[i+1] &gt; A[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]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		then largest ← i+1;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		else largest ← 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	if A[PARENT(largest)] &gt; A[largest]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		then 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	A[PARENT(largest)] ↔ A[largest];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 ← CHILD(largest);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return item;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삭제 프로그램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927100" y="1042988"/>
            <a:ext cx="7291388" cy="52641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삭제 함수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element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delete_max_heap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*h) </a:t>
            </a:r>
          </a:p>
          <a:p>
            <a:pPr algn="just" eaLnBrk="1" hangingPunct="1"/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parent, child; 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element item, temp;</a:t>
            </a:r>
          </a:p>
          <a:p>
            <a:pPr algn="just" eaLnBrk="1" hangingPunct="1"/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item = h-&gt;heap[1];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temp = h-&gt;heap[(h-&gt;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)--];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parent = 1;	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child = 2;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 child &lt;= h-&gt;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) {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현재 노드의 </a:t>
            </a:r>
            <a:r>
              <a:rPr lang="ko-KR" altLang="en-US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자식노드중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더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큰 </a:t>
            </a:r>
            <a:r>
              <a:rPr lang="ko-KR" altLang="en-US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자식노드를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찾는다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.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 ( child &lt; h-&gt;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) &amp;&amp; 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    (h-&gt;heap[child].key) &lt; h-&gt;heap[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child+1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].key)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    child++;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temp.key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&gt;= h-&gt;heap[child].key )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;</a:t>
            </a:r>
          </a:p>
          <a:p>
            <a:pPr algn="just" eaLnBrk="1" hangingPunct="1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한단계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아래로 이동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h-&gt;heap[parent] = h-&gt;heap[child];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parent = child;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child *= 2;</a:t>
            </a:r>
          </a:p>
          <a:p>
            <a:pPr algn="just" eaLnBrk="1" hangingPunct="1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h-&gt;heap[parent] = temp;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item;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smtClean="0">
                <a:latin typeface="Trebuchet MS" panose="020B0603020202020204" pitchFamily="34" charset="0"/>
                <a:ea typeface="휴먼명조" pitchFamily="2" charset="-127"/>
              </a:rPr>
              <a:t>}</a:t>
            </a:r>
            <a:endParaRPr lang="en-US" altLang="ko-KR" sz="1400" b="1" dirty="0">
              <a:latin typeface="Trebuchet MS" panose="020B0603020202020204" pitchFamily="34" charset="0"/>
              <a:ea typeface="HY엽서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전체 프로그램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939800" y="1584325"/>
            <a:ext cx="7291388" cy="4832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stdio.h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&gt;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stdlib.h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&gt;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#define MAX_ELEMENT 200</a:t>
            </a:r>
          </a:p>
          <a:p>
            <a:pPr algn="just" eaLnBrk="1" hangingPunct="1"/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{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key;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 element;</a:t>
            </a:r>
          </a:p>
          <a:p>
            <a:pPr algn="just" eaLnBrk="1" hangingPunct="1"/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{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element heap[MAX_ELEMENT];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;</a:t>
            </a:r>
          </a:p>
          <a:p>
            <a:pPr algn="just" eaLnBrk="1" hangingPunct="1"/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생성 함수</a:t>
            </a:r>
          </a:p>
          <a:p>
            <a:pPr algn="just" eaLnBrk="1" hangingPunct="1"/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* create()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return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*)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malloc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));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초기화 함수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void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init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* h)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h-&gt;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= 0;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전체 프로그램</a:t>
            </a: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939800" y="1584325"/>
            <a:ext cx="7291388" cy="31085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현재 요소의 개수가 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인 </a:t>
            </a:r>
            <a:r>
              <a:rPr lang="ko-KR" altLang="en-US" sz="1400" dirty="0" err="1">
                <a:latin typeface="Trebuchet MS" panose="020B0603020202020204" pitchFamily="34" charset="0"/>
                <a:ea typeface="휴먼명조" pitchFamily="2" charset="-127"/>
              </a:rPr>
              <a:t>히프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h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에 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item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을 삽입한다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.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삽입 함수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insert_max_heap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* h, element item)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{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= ++(h-&gt;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);</a:t>
            </a:r>
          </a:p>
          <a:p>
            <a:pPr algn="just" eaLnBrk="1" hangingPunct="1"/>
            <a:endParaRPr lang="en-US" altLang="ko-KR" sz="1400" dirty="0"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//  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트리를 거슬러 올라가면서 부모 노드와 비교하는 과정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while ((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!= 1) &amp;&amp; (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item.key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&gt; h-&gt;heap[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/ 2].key)) {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	h-&gt;heap[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] = h-&gt;heap[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/ 2];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/= 2;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}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h-&gt;heap[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] = item;     // 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새로운 노드를 삽입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}</a:t>
            </a: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전체 프로그램</a:t>
            </a: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836585" y="1358770"/>
            <a:ext cx="7291388" cy="526297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삭제 함수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delete_max_heap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HeapType</a:t>
            </a:r>
            <a:r>
              <a:rPr lang="en-US" altLang="ko-KR" sz="1400" dirty="0">
                <a:latin typeface="Trebuchet MS" panose="020B0603020202020204" pitchFamily="34" charset="0"/>
              </a:rPr>
              <a:t>* h)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parent, child;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element item, temp;</a:t>
            </a:r>
          </a:p>
          <a:p>
            <a:pPr algn="just"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item = h-&gt;heap[1];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temp = h-&gt;heap[(h-&gt;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</a:rPr>
              <a:t>)--];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parent = 1;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child = 2;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while (child &lt;= h-&gt;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</a:rPr>
              <a:t>) {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// </a:t>
            </a:r>
            <a:r>
              <a:rPr lang="ko-KR" altLang="en-US" sz="1400" dirty="0">
                <a:latin typeface="Trebuchet MS" panose="020B0603020202020204" pitchFamily="34" charset="0"/>
              </a:rPr>
              <a:t>현재 노드의 </a:t>
            </a:r>
            <a:r>
              <a:rPr lang="ko-KR" altLang="en-US" sz="1400" dirty="0" err="1">
                <a:latin typeface="Trebuchet MS" panose="020B0603020202020204" pitchFamily="34" charset="0"/>
              </a:rPr>
              <a:t>자식노드</a:t>
            </a:r>
            <a:r>
              <a:rPr lang="ko-KR" altLang="en-US" sz="1400" dirty="0">
                <a:latin typeface="Trebuchet MS" panose="020B0603020202020204" pitchFamily="34" charset="0"/>
              </a:rPr>
              <a:t> 중 더 작은 </a:t>
            </a:r>
            <a:r>
              <a:rPr lang="ko-KR" altLang="en-US" sz="1400" dirty="0" err="1">
                <a:latin typeface="Trebuchet MS" panose="020B0603020202020204" pitchFamily="34" charset="0"/>
              </a:rPr>
              <a:t>자식노드를</a:t>
            </a:r>
            <a:r>
              <a:rPr lang="ko-KR" altLang="en-US" sz="1400" dirty="0">
                <a:latin typeface="Trebuchet MS" panose="020B0603020202020204" pitchFamily="34" charset="0"/>
              </a:rPr>
              <a:t> 찾는다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if ((child &lt; h-&gt;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</a:rPr>
              <a:t>) &amp;&amp;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	(h-&gt;heap[child].key) &lt; h-&gt;heap[child + 1].key)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	child++;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temp.key</a:t>
            </a:r>
            <a:r>
              <a:rPr lang="en-US" altLang="ko-KR" sz="1400" dirty="0">
                <a:latin typeface="Trebuchet MS" panose="020B0603020202020204" pitchFamily="34" charset="0"/>
              </a:rPr>
              <a:t> &gt;= h-&gt;heap[child].key) break;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// </a:t>
            </a:r>
            <a:r>
              <a:rPr lang="ko-KR" altLang="en-US" sz="1400" dirty="0">
                <a:latin typeface="Trebuchet MS" panose="020B0603020202020204" pitchFamily="34" charset="0"/>
              </a:rPr>
              <a:t>한 단계 아래로 이동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h-&gt;heap[parent] = h-&gt;heap[child];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parent = child;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child *= 2;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h-&gt;heap[parent] = temp;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return item;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977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전체 프로그램</a:t>
            </a: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836585" y="1358770"/>
            <a:ext cx="7291388" cy="547842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element e1 = { 10 }, e2 = { 5 }, e3 = { 30 };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element e4, e5, e6;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HeapType</a:t>
            </a:r>
            <a:r>
              <a:rPr lang="en-US" altLang="ko-KR" sz="1400" dirty="0">
                <a:latin typeface="Trebuchet MS" panose="020B0603020202020204" pitchFamily="34" charset="0"/>
              </a:rPr>
              <a:t>* heap;</a:t>
            </a:r>
          </a:p>
          <a:p>
            <a:pPr algn="just"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heap = create(); 	// </a:t>
            </a:r>
            <a:r>
              <a:rPr lang="ko-KR" altLang="en-US" sz="1400" dirty="0" err="1">
                <a:latin typeface="Trebuchet MS" panose="020B0603020202020204" pitchFamily="34" charset="0"/>
              </a:rPr>
              <a:t>히프</a:t>
            </a:r>
            <a:r>
              <a:rPr lang="ko-KR" altLang="en-US" sz="1400" dirty="0">
                <a:latin typeface="Trebuchet MS" panose="020B0603020202020204" pitchFamily="34" charset="0"/>
              </a:rPr>
              <a:t> 생성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(heap);	// </a:t>
            </a:r>
            <a:r>
              <a:rPr lang="ko-KR" altLang="en-US" sz="1400" dirty="0">
                <a:latin typeface="Trebuchet MS" panose="020B0603020202020204" pitchFamily="34" charset="0"/>
              </a:rPr>
              <a:t>초기화</a:t>
            </a:r>
          </a:p>
          <a:p>
            <a:pPr algn="just" eaLnBrk="1" hangingPunct="1"/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삽입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(heap, e1);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(heap, e2);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(heap, e3);</a:t>
            </a:r>
          </a:p>
          <a:p>
            <a:pPr algn="just"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// </a:t>
            </a:r>
            <a:r>
              <a:rPr lang="ko-KR" altLang="en-US" sz="1400" dirty="0">
                <a:latin typeface="Trebuchet MS" panose="020B0603020202020204" pitchFamily="34" charset="0"/>
              </a:rPr>
              <a:t>삭제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e4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("&lt; %d &gt; ", e4.key);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e5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("&lt; %d &gt; ", e5.key);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e6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("&lt; %d &gt; \n", e6.key);</a:t>
            </a:r>
          </a:p>
          <a:p>
            <a:pPr algn="just"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free(heap);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44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12648" y="1600200"/>
            <a:ext cx="8153400" cy="1815882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&lt; 30 &gt; &lt; 10 &gt; &lt; 5 </a:t>
            </a:r>
            <a:r>
              <a:rPr lang="en-US" altLang="ko-KR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 eaLnBrk="1" hangingPunct="1"/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just" eaLnBrk="1" hangingPunct="1"/>
            <a:endParaRPr lang="en-US" altLang="ko-KR" sz="14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just" eaLnBrk="1" hangingPunct="1"/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just" eaLnBrk="1" hangingPunct="1"/>
            <a:endParaRPr lang="en-US" altLang="ko-KR" sz="14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just" eaLnBrk="1" hangingPunct="1"/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just" eaLnBrk="1" hangingPunct="1"/>
            <a:endParaRPr lang="en-US" altLang="ko-KR" sz="14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just" eaLnBrk="1" hangingPunct="1"/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62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히프의 복잡도 분석</a:t>
            </a:r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fontAlgn="base" hangingPunct="1"/>
            <a:r>
              <a:rPr lang="ko-KR" altLang="en-US" dirty="0" smtClean="0"/>
              <a:t>삽입 연산에서 최악의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루트 노드까지 올라가야 하므로 트리의 높이에 해당하는 비교 연산 및 이동 연산이 필요하다</a:t>
            </a:r>
            <a:r>
              <a:rPr lang="en-US" altLang="ko-KR" dirty="0" smtClean="0"/>
              <a:t>. -&gt;O(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)</a:t>
            </a:r>
          </a:p>
          <a:p>
            <a:pPr eaLnBrk="1" fontAlgn="base" hangingPunct="1"/>
            <a:endParaRPr lang="en-US" altLang="ko-KR" dirty="0" smtClean="0"/>
          </a:p>
          <a:p>
            <a:pPr eaLnBrk="1" fontAlgn="base" hangingPunct="1"/>
            <a:r>
              <a:rPr lang="ko-KR" altLang="en-US" dirty="0" smtClean="0"/>
              <a:t>삭제도 최악의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아래 레벨까지 내려가야 하므로 역시 트리의 높이 만큼의 시간이 걸린다</a:t>
            </a:r>
            <a:r>
              <a:rPr lang="en-US" altLang="ko-KR" dirty="0" smtClean="0"/>
              <a:t>. -&gt;O(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 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가장 일반적인 큐</a:t>
            </a:r>
            <a:r>
              <a:rPr lang="en-US" altLang="ko-KR" dirty="0"/>
              <a:t>: </a:t>
            </a:r>
            <a:r>
              <a:rPr lang="ko-KR" altLang="en-US" dirty="0" err="1"/>
              <a:t>스택이나</a:t>
            </a:r>
            <a:r>
              <a:rPr lang="ko-KR" altLang="en-US" dirty="0"/>
              <a:t> </a:t>
            </a:r>
            <a:r>
              <a:rPr lang="en-US" altLang="ko-KR" dirty="0"/>
              <a:t>FIFO </a:t>
            </a:r>
            <a:r>
              <a:rPr lang="ko-KR" altLang="en-US" dirty="0"/>
              <a:t>큐를 우선순위 큐로 구현할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응용분야</a:t>
            </a:r>
            <a:r>
              <a:rPr lang="en-US" altLang="ko-KR" dirty="0" smtClean="0"/>
              <a:t>:</a:t>
            </a:r>
          </a:p>
          <a:p>
            <a:pPr lvl="1" fontAlgn="t">
              <a:lnSpc>
                <a:spcPct val="90000"/>
              </a:lnSpc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ko-KR" altLang="en-US" sz="1600" dirty="0"/>
              <a:t>시뮬레이션 시스템</a:t>
            </a:r>
            <a:r>
              <a:rPr lang="en-US" altLang="ko-KR" sz="1600" dirty="0"/>
              <a:t>(</a:t>
            </a:r>
            <a:r>
              <a:rPr lang="ko-KR" altLang="en-US" sz="1600" dirty="0"/>
              <a:t>여기서의 우선 순위는 대개 사건의 시각이다</a:t>
            </a:r>
            <a:r>
              <a:rPr lang="en-US" altLang="ko-KR" sz="1600" dirty="0"/>
              <a:t>.)</a:t>
            </a:r>
          </a:p>
          <a:p>
            <a:pPr lvl="1" fontAlgn="t">
              <a:lnSpc>
                <a:spcPct val="90000"/>
              </a:lnSpc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ko-KR" altLang="en-US" sz="1600" dirty="0" smtClean="0"/>
              <a:t>네트워크 </a:t>
            </a:r>
            <a:r>
              <a:rPr lang="ko-KR" altLang="en-US" sz="1600" dirty="0" err="1"/>
              <a:t>트래픽</a:t>
            </a:r>
            <a:r>
              <a:rPr lang="ko-KR" altLang="en-US" sz="1600" dirty="0"/>
              <a:t> 제어</a:t>
            </a:r>
          </a:p>
          <a:p>
            <a:pPr lvl="1" fontAlgn="t">
              <a:lnSpc>
                <a:spcPct val="90000"/>
              </a:lnSpc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ko-KR" altLang="en-US" sz="1600" dirty="0"/>
              <a:t>운영 체제에서의 작업 </a:t>
            </a:r>
            <a:r>
              <a:rPr lang="ko-KR" altLang="en-US" sz="1600" dirty="0" err="1"/>
              <a:t>스케쥴링</a:t>
            </a:r>
            <a:endParaRPr lang="ko-KR" altLang="en-US" sz="16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101" name="Rectangle 21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75375" name="Group 2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67845"/>
              </p:ext>
            </p:extLst>
          </p:nvPr>
        </p:nvGraphicFramePr>
        <p:xfrm>
          <a:off x="2231740" y="2618910"/>
          <a:ext cx="3690937" cy="15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자료구조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삭제되는 요소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스택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가장 최근에 들어온 데이터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큐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가장 먼저 들어온 데이터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우선순위큐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가장 우선순위가 높은  데이터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19" name="Rectangle 272"/>
          <p:cNvSpPr>
            <a:spLocks noChangeArrowheads="1"/>
          </p:cNvSpPr>
          <p:nvPr/>
        </p:nvSpPr>
        <p:spPr bwMode="auto">
          <a:xfrm>
            <a:off x="566738" y="4598988"/>
            <a:ext cx="38798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kumimoji="0" lang="ko-KR" altLang="en-US" sz="1600" dirty="0"/>
          </a:p>
        </p:txBody>
      </p:sp>
      <p:sp>
        <p:nvSpPr>
          <p:cNvPr id="2" name="포인트가 5개인 별 1"/>
          <p:cNvSpPr/>
          <p:nvPr/>
        </p:nvSpPr>
        <p:spPr>
          <a:xfrm>
            <a:off x="131504" y="4439128"/>
            <a:ext cx="810090" cy="810232"/>
          </a:xfrm>
          <a:prstGeom prst="star5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2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 정렬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ko-KR" altLang="en-US" smtClean="0">
                <a:latin typeface="Lucida Console" pitchFamily="49" charset="0"/>
              </a:rPr>
              <a:t>히프를 이용하면 정렬 가능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먼저 정렬해야 할 </a:t>
            </a:r>
            <a:r>
              <a:rPr lang="en-US" altLang="ko-KR" smtClean="0">
                <a:latin typeface="Lucida Console" pitchFamily="49" charset="0"/>
              </a:rPr>
              <a:t>n</a:t>
            </a:r>
            <a:r>
              <a:rPr lang="ko-KR" altLang="en-US" smtClean="0">
                <a:latin typeface="Lucida Console" pitchFamily="49" charset="0"/>
              </a:rPr>
              <a:t>개의 요소들을 최대 히프에 삽입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한번에 하나씩 요소를 히프에서 삭제하여 저장하면 된다</a:t>
            </a:r>
            <a:r>
              <a:rPr lang="en-US" altLang="ko-KR" smtClean="0">
                <a:latin typeface="Lucida Console" pitchFamily="49" charset="0"/>
              </a:rPr>
              <a:t>. 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삭제되는 요소들은 값이 증가되는 순서</a:t>
            </a:r>
            <a:r>
              <a:rPr lang="en-US" altLang="ko-KR" smtClean="0">
                <a:latin typeface="Lucida Console" pitchFamily="49" charset="0"/>
              </a:rPr>
              <a:t>(</a:t>
            </a:r>
            <a:r>
              <a:rPr lang="ko-KR" altLang="en-US" smtClean="0">
                <a:latin typeface="Lucida Console" pitchFamily="49" charset="0"/>
              </a:rPr>
              <a:t>최소히프의 경우</a:t>
            </a:r>
            <a:r>
              <a:rPr lang="en-US" altLang="ko-KR" smtClean="0">
                <a:latin typeface="Lucida Console" pitchFamily="49" charset="0"/>
              </a:rPr>
              <a:t>)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하나의 요소를 히프에 삽입하거나 삭제할 때 시간이 </a:t>
            </a:r>
            <a:r>
              <a:rPr lang="en-US" altLang="ko-KR" smtClean="0">
                <a:latin typeface="Lucida Console" pitchFamily="49" charset="0"/>
              </a:rPr>
              <a:t>O(logn) </a:t>
            </a:r>
            <a:r>
              <a:rPr lang="ko-KR" altLang="en-US" smtClean="0">
                <a:latin typeface="Lucida Console" pitchFamily="49" charset="0"/>
              </a:rPr>
              <a:t>만큼 </a:t>
            </a:r>
            <a:endParaRPr lang="en-US" altLang="ko-KR" smtClean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latin typeface="Lucida Console" pitchFamily="49" charset="0"/>
              </a:rPr>
              <a:t>	</a:t>
            </a:r>
            <a:r>
              <a:rPr lang="ko-KR" altLang="en-US" smtClean="0">
                <a:latin typeface="Lucida Console" pitchFamily="49" charset="0"/>
              </a:rPr>
              <a:t>소요되고 요소의 개수가 </a:t>
            </a:r>
            <a:r>
              <a:rPr lang="en-US" altLang="ko-KR" smtClean="0">
                <a:latin typeface="Lucida Console" pitchFamily="49" charset="0"/>
              </a:rPr>
              <a:t>n</a:t>
            </a:r>
            <a:r>
              <a:rPr lang="ko-KR" altLang="en-US" smtClean="0">
                <a:latin typeface="Lucida Console" pitchFamily="49" charset="0"/>
              </a:rPr>
              <a:t>개이므로 전체적으로 </a:t>
            </a:r>
            <a:r>
              <a:rPr lang="en-US" altLang="ko-KR" smtClean="0">
                <a:latin typeface="Lucida Console" pitchFamily="49" charset="0"/>
              </a:rPr>
              <a:t>O(nlogn)</a:t>
            </a:r>
            <a:r>
              <a:rPr lang="ko-KR" altLang="en-US" smtClean="0">
                <a:latin typeface="Lucida Console" pitchFamily="49" charset="0"/>
              </a:rPr>
              <a:t>시간이</a:t>
            </a:r>
            <a:endParaRPr lang="en-US" altLang="ko-KR" smtClean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latin typeface="Lucida Console" pitchFamily="49" charset="0"/>
              </a:rPr>
              <a:t>	</a:t>
            </a:r>
            <a:r>
              <a:rPr lang="ko-KR" altLang="en-US" smtClean="0">
                <a:latin typeface="Lucida Console" pitchFamily="49" charset="0"/>
              </a:rPr>
              <a:t>걸린다</a:t>
            </a:r>
            <a:r>
              <a:rPr lang="en-US" altLang="ko-KR" smtClean="0">
                <a:latin typeface="Lucida Console" pitchFamily="49" charset="0"/>
              </a:rPr>
              <a:t>. (</a:t>
            </a:r>
            <a:r>
              <a:rPr lang="ko-KR" altLang="en-US" smtClean="0">
                <a:latin typeface="Lucida Console" pitchFamily="49" charset="0"/>
              </a:rPr>
              <a:t>빠른편</a:t>
            </a:r>
            <a:r>
              <a:rPr lang="en-US" altLang="ko-KR" smtClean="0">
                <a:latin typeface="Lucida Console" pitchFamily="49" charset="0"/>
              </a:rPr>
              <a:t>)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히프 정렬이 최대로 유용한 경우는 전체 자료를 정렬하는 것이 아니라 가장 큰 값 몇 개만 필요할 때이다</a:t>
            </a:r>
            <a:r>
              <a:rPr lang="en-US" altLang="ko-KR" smtClean="0">
                <a:latin typeface="Lucida Console" pitchFamily="49" charset="0"/>
              </a:rPr>
              <a:t>. 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이렇게 히프를 사용하는 정렬 알고리즘을 </a:t>
            </a:r>
            <a:r>
              <a:rPr lang="ko-KR" altLang="en-US" smtClean="0">
                <a:solidFill>
                  <a:srgbClr val="FF3300"/>
                </a:solidFill>
                <a:latin typeface="Lucida Console" pitchFamily="49" charset="0"/>
              </a:rPr>
              <a:t>히프 정렬</a:t>
            </a:r>
            <a:r>
              <a:rPr lang="ko-KR" altLang="en-US" smtClean="0">
                <a:latin typeface="Lucida Console" pitchFamily="49" charset="0"/>
              </a:rPr>
              <a:t>이라고 한다</a:t>
            </a:r>
            <a:r>
              <a:rPr lang="en-US" altLang="ko-KR" smtClean="0">
                <a:latin typeface="Lucida Console" pitchFamily="49" charset="0"/>
              </a:rPr>
              <a:t>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 정렬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 smtClean="0">
                <a:latin typeface="Lucida Console" pitchFamily="49" charset="0"/>
              </a:rPr>
              <a:t>히프를</a:t>
            </a:r>
            <a:r>
              <a:rPr lang="ko-KR" altLang="en-US" dirty="0" smtClean="0">
                <a:latin typeface="Lucida Console" pitchFamily="49" charset="0"/>
              </a:rPr>
              <a:t> 이용하면 정렬 가능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05" y="2390775"/>
            <a:ext cx="38576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08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 정렬 프로그램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791580" y="723900"/>
            <a:ext cx="7291388" cy="586314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#include &lt;</a:t>
            </a:r>
            <a:r>
              <a:rPr lang="en-US" altLang="ko-KR" sz="1500" dirty="0" err="1">
                <a:latin typeface="+mn-lt"/>
              </a:rPr>
              <a:t>stdio.h</a:t>
            </a:r>
            <a:r>
              <a:rPr lang="en-US" altLang="ko-KR" sz="1500" dirty="0">
                <a:latin typeface="+mn-lt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#include &lt;</a:t>
            </a:r>
            <a:r>
              <a:rPr lang="en-US" altLang="ko-KR" sz="1500" dirty="0" err="1">
                <a:latin typeface="+mn-lt"/>
              </a:rPr>
              <a:t>stdlib.h</a:t>
            </a:r>
            <a:r>
              <a:rPr lang="en-US" altLang="ko-KR" sz="1500" dirty="0">
                <a:latin typeface="+mn-lt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....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// </a:t>
            </a:r>
            <a:r>
              <a:rPr lang="ko-KR" altLang="en-US" sz="1500" dirty="0">
                <a:latin typeface="+mn-lt"/>
              </a:rPr>
              <a:t>앞의 최대 </a:t>
            </a:r>
            <a:r>
              <a:rPr lang="ko-KR" altLang="en-US" sz="1500" dirty="0" err="1">
                <a:latin typeface="+mn-lt"/>
              </a:rPr>
              <a:t>히프</a:t>
            </a:r>
            <a:r>
              <a:rPr lang="ko-KR" altLang="en-US" sz="1500" dirty="0">
                <a:latin typeface="+mn-lt"/>
              </a:rPr>
              <a:t> 코드를 여기에 추가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....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// </a:t>
            </a:r>
            <a:r>
              <a:rPr lang="ko-KR" altLang="en-US" sz="1500" dirty="0">
                <a:latin typeface="+mn-lt"/>
              </a:rPr>
              <a:t>우선 순위 큐인 </a:t>
            </a:r>
            <a:r>
              <a:rPr lang="ko-KR" altLang="en-US" sz="1500" dirty="0" err="1">
                <a:latin typeface="+mn-lt"/>
              </a:rPr>
              <a:t>히프를</a:t>
            </a:r>
            <a:r>
              <a:rPr lang="ko-KR" altLang="en-US" sz="1500" dirty="0">
                <a:latin typeface="+mn-lt"/>
              </a:rPr>
              <a:t> 이용한 정렬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void </a:t>
            </a:r>
            <a:r>
              <a:rPr lang="en-US" altLang="ko-KR" sz="1500" dirty="0" err="1">
                <a:latin typeface="+mn-lt"/>
              </a:rPr>
              <a:t>heap_sort</a:t>
            </a:r>
            <a:r>
              <a:rPr lang="en-US" altLang="ko-KR" sz="1500" dirty="0">
                <a:latin typeface="+mn-lt"/>
              </a:rPr>
              <a:t>(element a[], 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n)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HeapType</a:t>
            </a:r>
            <a:r>
              <a:rPr lang="en-US" altLang="ko-KR" sz="1500" dirty="0">
                <a:latin typeface="+mn-lt"/>
              </a:rPr>
              <a:t>* h;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500" dirty="0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h = create();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init</a:t>
            </a:r>
            <a:r>
              <a:rPr lang="en-US" altLang="ko-KR" sz="1500" dirty="0">
                <a:latin typeface="+mn-lt"/>
              </a:rPr>
              <a:t>(h);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for (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= 0;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&lt;n;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</a:t>
            </a:r>
            <a:r>
              <a:rPr lang="en-US" altLang="ko-KR" sz="1500" dirty="0" err="1">
                <a:latin typeface="+mn-lt"/>
              </a:rPr>
              <a:t>insert_max_heap</a:t>
            </a:r>
            <a:r>
              <a:rPr lang="en-US" altLang="ko-KR" sz="1500" dirty="0">
                <a:latin typeface="+mn-lt"/>
              </a:rPr>
              <a:t>(h, a[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]);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for (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= (n - 1);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&gt;= 0;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--)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a[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] = </a:t>
            </a:r>
            <a:r>
              <a:rPr lang="en-US" altLang="ko-KR" sz="1500" dirty="0" err="1">
                <a:latin typeface="+mn-lt"/>
              </a:rPr>
              <a:t>delete_max_heap</a:t>
            </a:r>
            <a:r>
              <a:rPr lang="en-US" altLang="ko-KR" sz="1500" dirty="0">
                <a:latin typeface="+mn-lt"/>
              </a:rPr>
              <a:t>(h);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free(h);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 정렬 프로그램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701570" y="1538790"/>
            <a:ext cx="7291388" cy="30931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#define SIZE 8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element list[SIZE] = { 23, 56, 11, 9, 56, 99, 27, 34 };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heap_sort</a:t>
            </a:r>
            <a:r>
              <a:rPr lang="en-US" altLang="ko-KR" sz="1500" dirty="0">
                <a:latin typeface="+mn-lt"/>
              </a:rPr>
              <a:t>(list, SIZE);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for (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= 0;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&lt; SIZE;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</a:t>
            </a:r>
            <a:r>
              <a:rPr lang="en-US" altLang="ko-KR" sz="1500" dirty="0" err="1">
                <a:latin typeface="+mn-lt"/>
              </a:rPr>
              <a:t>printf</a:t>
            </a:r>
            <a:r>
              <a:rPr lang="en-US" altLang="ko-KR" sz="1500" dirty="0">
                <a:latin typeface="+mn-lt"/>
              </a:rPr>
              <a:t>("%d ", list[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].key);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printf</a:t>
            </a:r>
            <a:r>
              <a:rPr lang="en-US" altLang="ko-KR" sz="1500" dirty="0">
                <a:latin typeface="+mn-lt"/>
              </a:rPr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}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3955" y="4824155"/>
            <a:ext cx="7279003" cy="307777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9 11 23 27 34 56 56 99</a:t>
            </a:r>
          </a:p>
        </p:txBody>
      </p:sp>
    </p:spTree>
    <p:extLst>
      <p:ext uri="{BB962C8B-B14F-4D97-AF65-F5344CB8AC3E}">
        <p14:creationId xmlns:p14="http://schemas.microsoft.com/office/powerpoint/2010/main" val="4263420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머쉰</a:t>
            </a:r>
            <a:r>
              <a:rPr lang="ko-KR" altLang="en-US" dirty="0" smtClean="0"/>
              <a:t> </a:t>
            </a:r>
            <a:r>
              <a:rPr lang="ko-KR" altLang="en-US" dirty="0"/>
              <a:t>스케줄링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46275" y="2400300"/>
            <a:ext cx="5486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74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LPT(longest processing time first)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42" y="1617186"/>
            <a:ext cx="8070014" cy="845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5" y="2573905"/>
            <a:ext cx="7875875" cy="14804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60" y="4165275"/>
            <a:ext cx="7939480" cy="150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73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LPT(longest processing time first)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808820"/>
            <a:ext cx="8198914" cy="15516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9" y="3654025"/>
            <a:ext cx="8137202" cy="156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25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LPT</a:t>
            </a:r>
            <a:endParaRPr lang="ko-KR" altLang="en-US" dirty="0" smtClean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836585" y="1718810"/>
            <a:ext cx="7291388" cy="33239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#define JOBS 7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#define MACHINES 3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500" dirty="0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jobs[JOBS] = { 8, 7, 6, 5, 3, 2, 1 };	// </a:t>
            </a:r>
            <a:r>
              <a:rPr lang="ko-KR" altLang="en-US" sz="1500" dirty="0">
                <a:latin typeface="+mn-lt"/>
              </a:rPr>
              <a:t>작업은 정렬되어 있다고 가정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500" dirty="0">
                <a:latin typeface="+mn-lt"/>
              </a:rPr>
              <a:t>	</a:t>
            </a:r>
            <a:r>
              <a:rPr lang="en-US" altLang="ko-KR" sz="1500" dirty="0">
                <a:latin typeface="+mn-lt"/>
              </a:rPr>
              <a:t>element m = { 0, 0 };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HeapType</a:t>
            </a:r>
            <a:r>
              <a:rPr lang="en-US" altLang="ko-KR" sz="1500" dirty="0">
                <a:latin typeface="+mn-lt"/>
              </a:rPr>
              <a:t>* h;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h = create();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init</a:t>
            </a:r>
            <a:r>
              <a:rPr lang="en-US" altLang="ko-KR" sz="1500" dirty="0">
                <a:latin typeface="+mn-lt"/>
              </a:rPr>
              <a:t>(h);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2058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LPT</a:t>
            </a:r>
            <a:endParaRPr lang="ko-KR" altLang="en-US" dirty="0" smtClean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746575" y="1219200"/>
            <a:ext cx="7291388" cy="52168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// </a:t>
            </a:r>
            <a:r>
              <a:rPr lang="ko-KR" altLang="en-US" sz="1500" dirty="0">
                <a:latin typeface="+mn-lt"/>
              </a:rPr>
              <a:t>여기서 </a:t>
            </a:r>
            <a:r>
              <a:rPr lang="en-US" altLang="ko-KR" sz="1500" dirty="0">
                <a:latin typeface="+mn-lt"/>
              </a:rPr>
              <a:t>avail </a:t>
            </a:r>
            <a:r>
              <a:rPr lang="ko-KR" altLang="en-US" sz="1500" dirty="0">
                <a:latin typeface="+mn-lt"/>
              </a:rPr>
              <a:t>값은 기계가 사용 가능하게 되는 시간이다</a:t>
            </a:r>
            <a:r>
              <a:rPr lang="en-US" altLang="ko-KR" sz="1500" dirty="0">
                <a:latin typeface="+mn-lt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for (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= 0;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&lt;MACHINES;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m.id =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+ 1;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</a:t>
            </a:r>
            <a:r>
              <a:rPr lang="en-US" altLang="ko-KR" sz="1500" dirty="0" err="1">
                <a:latin typeface="+mn-lt"/>
              </a:rPr>
              <a:t>m.avail</a:t>
            </a:r>
            <a:r>
              <a:rPr lang="en-US" altLang="ko-KR" sz="1500" dirty="0">
                <a:latin typeface="+mn-lt"/>
              </a:rPr>
              <a:t>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</a:t>
            </a:r>
            <a:r>
              <a:rPr lang="en-US" altLang="ko-KR" sz="1500" dirty="0" err="1">
                <a:latin typeface="+mn-lt"/>
              </a:rPr>
              <a:t>insert_min_heap</a:t>
            </a:r>
            <a:r>
              <a:rPr lang="en-US" altLang="ko-KR" sz="1500" dirty="0">
                <a:latin typeface="+mn-lt"/>
              </a:rPr>
              <a:t>(h, m);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// </a:t>
            </a:r>
            <a:r>
              <a:rPr lang="ko-KR" altLang="en-US" sz="1500" dirty="0">
                <a:latin typeface="+mn-lt"/>
              </a:rPr>
              <a:t>최소 </a:t>
            </a:r>
            <a:r>
              <a:rPr lang="ko-KR" altLang="en-US" sz="1500" dirty="0" err="1">
                <a:latin typeface="+mn-lt"/>
              </a:rPr>
              <a:t>히프에서</a:t>
            </a:r>
            <a:r>
              <a:rPr lang="ko-KR" altLang="en-US" sz="1500" dirty="0">
                <a:latin typeface="+mn-lt"/>
              </a:rPr>
              <a:t> 기계를 꺼내서 작업을 할당하고 사용가능 시간을 증가 시킨 후에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500" dirty="0">
                <a:latin typeface="+mn-lt"/>
              </a:rPr>
              <a:t>	</a:t>
            </a:r>
            <a:r>
              <a:rPr lang="en-US" altLang="ko-KR" sz="1500" dirty="0">
                <a:latin typeface="+mn-lt"/>
              </a:rPr>
              <a:t>// </a:t>
            </a:r>
            <a:r>
              <a:rPr lang="ko-KR" altLang="en-US" sz="1500" dirty="0">
                <a:latin typeface="+mn-lt"/>
              </a:rPr>
              <a:t>다시 최소 </a:t>
            </a:r>
            <a:r>
              <a:rPr lang="ko-KR" altLang="en-US" sz="1500" dirty="0" err="1">
                <a:latin typeface="+mn-lt"/>
              </a:rPr>
              <a:t>히프에</a:t>
            </a:r>
            <a:r>
              <a:rPr lang="ko-KR" altLang="en-US" sz="1500" dirty="0">
                <a:latin typeface="+mn-lt"/>
              </a:rPr>
              <a:t> 추가한다</a:t>
            </a:r>
            <a:r>
              <a:rPr lang="en-US" altLang="ko-KR" sz="1500" dirty="0">
                <a:latin typeface="+mn-lt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for (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= 0;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&lt; JOBS;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m = </a:t>
            </a:r>
            <a:r>
              <a:rPr lang="en-US" altLang="ko-KR" sz="1500" dirty="0" err="1">
                <a:latin typeface="+mn-lt"/>
              </a:rPr>
              <a:t>delete_min_heap</a:t>
            </a:r>
            <a:r>
              <a:rPr lang="en-US" altLang="ko-KR" sz="1500" dirty="0">
                <a:latin typeface="+mn-lt"/>
              </a:rPr>
              <a:t>(h);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</a:t>
            </a:r>
            <a:r>
              <a:rPr lang="en-US" altLang="ko-KR" sz="1500" dirty="0" err="1">
                <a:latin typeface="+mn-lt"/>
              </a:rPr>
              <a:t>printf</a:t>
            </a:r>
            <a:r>
              <a:rPr lang="en-US" altLang="ko-KR" sz="1500" dirty="0">
                <a:latin typeface="+mn-lt"/>
              </a:rPr>
              <a:t>("JOB %d</a:t>
            </a:r>
            <a:r>
              <a:rPr lang="ko-KR" altLang="en-US" sz="1500" dirty="0">
                <a:latin typeface="+mn-lt"/>
              </a:rPr>
              <a:t>을 시간</a:t>
            </a:r>
            <a:r>
              <a:rPr lang="en-US" altLang="ko-KR" sz="1500" dirty="0">
                <a:latin typeface="+mn-lt"/>
              </a:rPr>
              <a:t>=%d</a:t>
            </a:r>
            <a:r>
              <a:rPr lang="ko-KR" altLang="en-US" sz="1500" dirty="0">
                <a:latin typeface="+mn-lt"/>
              </a:rPr>
              <a:t>부터 시간</a:t>
            </a:r>
            <a:r>
              <a:rPr lang="en-US" altLang="ko-KR" sz="1500" dirty="0">
                <a:latin typeface="+mn-lt"/>
              </a:rPr>
              <a:t>=%d</a:t>
            </a:r>
            <a:r>
              <a:rPr lang="ko-KR" altLang="en-US" sz="1500" dirty="0">
                <a:latin typeface="+mn-lt"/>
              </a:rPr>
              <a:t>까지 기계 </a:t>
            </a:r>
            <a:r>
              <a:rPr lang="en-US" altLang="ko-KR" sz="1500" dirty="0">
                <a:latin typeface="+mn-lt"/>
              </a:rPr>
              <a:t>%d</a:t>
            </a:r>
            <a:r>
              <a:rPr lang="ko-KR" altLang="en-US" sz="1500" dirty="0">
                <a:latin typeface="+mn-lt"/>
              </a:rPr>
              <a:t>번에 할당한다</a:t>
            </a:r>
            <a:r>
              <a:rPr lang="en-US" altLang="ko-KR" sz="1500" dirty="0">
                <a:latin typeface="+mn-lt"/>
              </a:rPr>
              <a:t>. \n",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	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, </a:t>
            </a:r>
            <a:r>
              <a:rPr lang="en-US" altLang="ko-KR" sz="1500" dirty="0" err="1">
                <a:latin typeface="+mn-lt"/>
              </a:rPr>
              <a:t>m.avail</a:t>
            </a:r>
            <a:r>
              <a:rPr lang="en-US" altLang="ko-KR" sz="1500" dirty="0">
                <a:latin typeface="+mn-lt"/>
              </a:rPr>
              <a:t>, </a:t>
            </a:r>
            <a:r>
              <a:rPr lang="en-US" altLang="ko-KR" sz="1500" dirty="0" err="1">
                <a:latin typeface="+mn-lt"/>
              </a:rPr>
              <a:t>m.avail</a:t>
            </a:r>
            <a:r>
              <a:rPr lang="en-US" altLang="ko-KR" sz="1500" dirty="0">
                <a:latin typeface="+mn-lt"/>
              </a:rPr>
              <a:t> + jobs[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] - 1, m.id);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</a:t>
            </a:r>
            <a:r>
              <a:rPr lang="en-US" altLang="ko-KR" sz="1500" dirty="0" err="1">
                <a:latin typeface="+mn-lt"/>
              </a:rPr>
              <a:t>m.avail</a:t>
            </a:r>
            <a:r>
              <a:rPr lang="en-US" altLang="ko-KR" sz="1500" dirty="0">
                <a:latin typeface="+mn-lt"/>
              </a:rPr>
              <a:t> += jobs[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</a:t>
            </a:r>
            <a:r>
              <a:rPr lang="en-US" altLang="ko-KR" sz="1500" dirty="0" err="1">
                <a:latin typeface="+mn-lt"/>
              </a:rPr>
              <a:t>insert_min_heap</a:t>
            </a:r>
            <a:r>
              <a:rPr lang="en-US" altLang="ko-KR" sz="1500" dirty="0">
                <a:latin typeface="+mn-lt"/>
              </a:rPr>
              <a:t>(h, m);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3139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LPT</a:t>
            </a:r>
            <a:endParaRPr lang="ko-KR" altLang="en-US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91580" y="1673805"/>
            <a:ext cx="7279003" cy="1600438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JOB 0</a:t>
            </a:r>
            <a:r>
              <a:rPr lang="ko-KR" altLang="en-US" sz="1400" dirty="0">
                <a:solidFill>
                  <a:schemeClr val="bg1"/>
                </a:solidFill>
              </a:rPr>
              <a:t>을 시간</a:t>
            </a:r>
            <a:r>
              <a:rPr lang="en-US" altLang="ko-KR" sz="1400" dirty="0">
                <a:solidFill>
                  <a:schemeClr val="bg1"/>
                </a:solidFill>
              </a:rPr>
              <a:t>=0</a:t>
            </a:r>
            <a:r>
              <a:rPr lang="ko-KR" altLang="en-US" sz="1400" dirty="0">
                <a:solidFill>
                  <a:schemeClr val="bg1"/>
                </a:solidFill>
              </a:rPr>
              <a:t>부터 시간</a:t>
            </a:r>
            <a:r>
              <a:rPr lang="en-US" altLang="ko-KR" sz="1400" dirty="0">
                <a:solidFill>
                  <a:schemeClr val="bg1"/>
                </a:solidFill>
              </a:rPr>
              <a:t>=7</a:t>
            </a:r>
            <a:r>
              <a:rPr lang="ko-KR" altLang="en-US" sz="1400" dirty="0">
                <a:solidFill>
                  <a:schemeClr val="bg1"/>
                </a:solidFill>
              </a:rPr>
              <a:t>까지 기계 </a:t>
            </a: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번에 할당한다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JOB 1</a:t>
            </a:r>
            <a:r>
              <a:rPr lang="ko-KR" altLang="en-US" sz="1400" dirty="0">
                <a:solidFill>
                  <a:schemeClr val="bg1"/>
                </a:solidFill>
              </a:rPr>
              <a:t>을 시간</a:t>
            </a:r>
            <a:r>
              <a:rPr lang="en-US" altLang="ko-KR" sz="1400" dirty="0">
                <a:solidFill>
                  <a:schemeClr val="bg1"/>
                </a:solidFill>
              </a:rPr>
              <a:t>=0</a:t>
            </a:r>
            <a:r>
              <a:rPr lang="ko-KR" altLang="en-US" sz="1400" dirty="0">
                <a:solidFill>
                  <a:schemeClr val="bg1"/>
                </a:solidFill>
              </a:rPr>
              <a:t>부터 시간</a:t>
            </a:r>
            <a:r>
              <a:rPr lang="en-US" altLang="ko-KR" sz="1400" dirty="0">
                <a:solidFill>
                  <a:schemeClr val="bg1"/>
                </a:solidFill>
              </a:rPr>
              <a:t>=6</a:t>
            </a:r>
            <a:r>
              <a:rPr lang="ko-KR" altLang="en-US" sz="1400" dirty="0">
                <a:solidFill>
                  <a:schemeClr val="bg1"/>
                </a:solidFill>
              </a:rPr>
              <a:t>까지 기계 </a:t>
            </a: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번에 할당한다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JOB 2</a:t>
            </a:r>
            <a:r>
              <a:rPr lang="ko-KR" altLang="en-US" sz="1400" dirty="0">
                <a:solidFill>
                  <a:schemeClr val="bg1"/>
                </a:solidFill>
              </a:rPr>
              <a:t>을 시간</a:t>
            </a:r>
            <a:r>
              <a:rPr lang="en-US" altLang="ko-KR" sz="1400" dirty="0">
                <a:solidFill>
                  <a:schemeClr val="bg1"/>
                </a:solidFill>
              </a:rPr>
              <a:t>=0</a:t>
            </a:r>
            <a:r>
              <a:rPr lang="ko-KR" altLang="en-US" sz="1400" dirty="0">
                <a:solidFill>
                  <a:schemeClr val="bg1"/>
                </a:solidFill>
              </a:rPr>
              <a:t>부터 시간</a:t>
            </a:r>
            <a:r>
              <a:rPr lang="en-US" altLang="ko-KR" sz="1400" dirty="0">
                <a:solidFill>
                  <a:schemeClr val="bg1"/>
                </a:solidFill>
              </a:rPr>
              <a:t>=5</a:t>
            </a:r>
            <a:r>
              <a:rPr lang="ko-KR" altLang="en-US" sz="1400" dirty="0">
                <a:solidFill>
                  <a:schemeClr val="bg1"/>
                </a:solidFill>
              </a:rPr>
              <a:t>까지 기계 </a:t>
            </a: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ko-KR" altLang="en-US" sz="1400" dirty="0">
                <a:solidFill>
                  <a:schemeClr val="bg1"/>
                </a:solidFill>
              </a:rPr>
              <a:t>번에 할당한다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JOB 3</a:t>
            </a:r>
            <a:r>
              <a:rPr lang="ko-KR" altLang="en-US" sz="1400" dirty="0">
                <a:solidFill>
                  <a:schemeClr val="bg1"/>
                </a:solidFill>
              </a:rPr>
              <a:t>을 시간</a:t>
            </a:r>
            <a:r>
              <a:rPr lang="en-US" altLang="ko-KR" sz="1400" dirty="0">
                <a:solidFill>
                  <a:schemeClr val="bg1"/>
                </a:solidFill>
              </a:rPr>
              <a:t>=6</a:t>
            </a:r>
            <a:r>
              <a:rPr lang="ko-KR" altLang="en-US" sz="1400" dirty="0">
                <a:solidFill>
                  <a:schemeClr val="bg1"/>
                </a:solidFill>
              </a:rPr>
              <a:t>부터 시간</a:t>
            </a:r>
            <a:r>
              <a:rPr lang="en-US" altLang="ko-KR" sz="1400" dirty="0">
                <a:solidFill>
                  <a:schemeClr val="bg1"/>
                </a:solidFill>
              </a:rPr>
              <a:t>=10</a:t>
            </a:r>
            <a:r>
              <a:rPr lang="ko-KR" altLang="en-US" sz="1400" dirty="0">
                <a:solidFill>
                  <a:schemeClr val="bg1"/>
                </a:solidFill>
              </a:rPr>
              <a:t>까지 기계 </a:t>
            </a: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ko-KR" altLang="en-US" sz="1400" dirty="0">
                <a:solidFill>
                  <a:schemeClr val="bg1"/>
                </a:solidFill>
              </a:rPr>
              <a:t>번에 할당한다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JOB 4</a:t>
            </a:r>
            <a:r>
              <a:rPr lang="ko-KR" altLang="en-US" sz="1400" dirty="0">
                <a:solidFill>
                  <a:schemeClr val="bg1"/>
                </a:solidFill>
              </a:rPr>
              <a:t>을 시간</a:t>
            </a:r>
            <a:r>
              <a:rPr lang="en-US" altLang="ko-KR" sz="1400" dirty="0">
                <a:solidFill>
                  <a:schemeClr val="bg1"/>
                </a:solidFill>
              </a:rPr>
              <a:t>=7</a:t>
            </a:r>
            <a:r>
              <a:rPr lang="ko-KR" altLang="en-US" sz="1400" dirty="0">
                <a:solidFill>
                  <a:schemeClr val="bg1"/>
                </a:solidFill>
              </a:rPr>
              <a:t>부터 시간</a:t>
            </a:r>
            <a:r>
              <a:rPr lang="en-US" altLang="ko-KR" sz="1400" dirty="0">
                <a:solidFill>
                  <a:schemeClr val="bg1"/>
                </a:solidFill>
              </a:rPr>
              <a:t>=9</a:t>
            </a:r>
            <a:r>
              <a:rPr lang="ko-KR" altLang="en-US" sz="1400" dirty="0">
                <a:solidFill>
                  <a:schemeClr val="bg1"/>
                </a:solidFill>
              </a:rPr>
              <a:t>까지 기계 </a:t>
            </a: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번에 할당한다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JOB 5</a:t>
            </a:r>
            <a:r>
              <a:rPr lang="ko-KR" altLang="en-US" sz="1400" dirty="0">
                <a:solidFill>
                  <a:schemeClr val="bg1"/>
                </a:solidFill>
              </a:rPr>
              <a:t>을 시간</a:t>
            </a:r>
            <a:r>
              <a:rPr lang="en-US" altLang="ko-KR" sz="1400" dirty="0">
                <a:solidFill>
                  <a:schemeClr val="bg1"/>
                </a:solidFill>
              </a:rPr>
              <a:t>=8</a:t>
            </a:r>
            <a:r>
              <a:rPr lang="ko-KR" altLang="en-US" sz="1400" dirty="0">
                <a:solidFill>
                  <a:schemeClr val="bg1"/>
                </a:solidFill>
              </a:rPr>
              <a:t>부터 시간</a:t>
            </a:r>
            <a:r>
              <a:rPr lang="en-US" altLang="ko-KR" sz="1400" dirty="0">
                <a:solidFill>
                  <a:schemeClr val="bg1"/>
                </a:solidFill>
              </a:rPr>
              <a:t>=9</a:t>
            </a:r>
            <a:r>
              <a:rPr lang="ko-KR" altLang="en-US" sz="1400" dirty="0">
                <a:solidFill>
                  <a:schemeClr val="bg1"/>
                </a:solidFill>
              </a:rPr>
              <a:t>까지 기계 </a:t>
            </a: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번에 할당한다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JOB 6</a:t>
            </a:r>
            <a:r>
              <a:rPr lang="ko-KR" altLang="en-US" sz="1400" dirty="0">
                <a:solidFill>
                  <a:schemeClr val="bg1"/>
                </a:solidFill>
              </a:rPr>
              <a:t>을 시간</a:t>
            </a:r>
            <a:r>
              <a:rPr lang="en-US" altLang="ko-KR" sz="1400" dirty="0">
                <a:solidFill>
                  <a:schemeClr val="bg1"/>
                </a:solidFill>
              </a:rPr>
              <a:t>=10</a:t>
            </a:r>
            <a:r>
              <a:rPr lang="ko-KR" altLang="en-US" sz="1400" dirty="0">
                <a:solidFill>
                  <a:schemeClr val="bg1"/>
                </a:solidFill>
              </a:rPr>
              <a:t>부터 시간</a:t>
            </a:r>
            <a:r>
              <a:rPr lang="en-US" altLang="ko-KR" sz="1400" dirty="0">
                <a:solidFill>
                  <a:schemeClr val="bg1"/>
                </a:solidFill>
              </a:rPr>
              <a:t>=10</a:t>
            </a:r>
            <a:r>
              <a:rPr lang="ko-KR" altLang="en-US" sz="1400" dirty="0">
                <a:solidFill>
                  <a:schemeClr val="bg1"/>
                </a:solidFill>
              </a:rPr>
              <a:t>까지 기계 </a:t>
            </a: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번에 할당한다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3747032"/>
            <a:ext cx="7369013" cy="14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8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우선순위큐 </a:t>
            </a:r>
            <a:r>
              <a:rPr lang="en-US" altLang="ko-KR" smtClean="0"/>
              <a:t>ADT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46573" y="1898830"/>
            <a:ext cx="7875875" cy="294849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∙</a:t>
            </a:r>
            <a:r>
              <a:rPr lang="ko-KR" altLang="en-US" sz="1600" dirty="0">
                <a:latin typeface="+mn-lt"/>
              </a:rPr>
              <a:t>객체</a:t>
            </a:r>
            <a:r>
              <a:rPr lang="en-US" altLang="ko-KR" sz="1600" dirty="0">
                <a:latin typeface="+mn-lt"/>
              </a:rPr>
              <a:t>: n</a:t>
            </a:r>
            <a:r>
              <a:rPr lang="ko-KR" altLang="en-US" sz="1600" dirty="0">
                <a:latin typeface="+mn-lt"/>
              </a:rPr>
              <a:t>개의 </a:t>
            </a:r>
            <a:r>
              <a:rPr lang="en-US" altLang="ko-KR" sz="1600" dirty="0">
                <a:latin typeface="+mn-lt"/>
              </a:rPr>
              <a:t>element</a:t>
            </a:r>
            <a:r>
              <a:rPr lang="ko-KR" altLang="en-US" sz="1600" dirty="0">
                <a:latin typeface="+mn-lt"/>
              </a:rPr>
              <a:t>형의 우선 순위를 가진 요소들의 모임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latin typeface="+mn-lt"/>
              </a:rPr>
              <a:t>∙연산</a:t>
            </a:r>
            <a:r>
              <a:rPr lang="en-US" altLang="ko-KR" sz="1600" dirty="0">
                <a:latin typeface="+mn-lt"/>
              </a:rPr>
              <a:t>: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create() </a:t>
            </a:r>
            <a:r>
              <a:rPr lang="en-US" altLang="ko-KR" sz="1600" dirty="0" smtClean="0">
                <a:latin typeface="+mn-lt"/>
              </a:rPr>
              <a:t>::=</a:t>
            </a:r>
            <a:r>
              <a:rPr lang="ko-KR" altLang="en-US" sz="1600" dirty="0" smtClean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순위큐를</a:t>
            </a:r>
            <a:r>
              <a:rPr lang="ko-KR" altLang="en-US" sz="1600" dirty="0">
                <a:latin typeface="+mn-lt"/>
              </a:rPr>
              <a:t> 생성한다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init</a:t>
            </a:r>
            <a:r>
              <a:rPr lang="en-US" altLang="ko-KR" sz="1600" dirty="0">
                <a:latin typeface="+mn-lt"/>
              </a:rPr>
              <a:t>(q) ::= </a:t>
            </a:r>
            <a:r>
              <a:rPr lang="ko-KR" altLang="en-US" sz="1600" dirty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q</a:t>
            </a:r>
            <a:r>
              <a:rPr lang="ko-KR" altLang="en-US" sz="1600" dirty="0">
                <a:latin typeface="+mn-lt"/>
              </a:rPr>
              <a:t>를 초기화한다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is_empty</a:t>
            </a:r>
            <a:r>
              <a:rPr lang="en-US" altLang="ko-KR" sz="1600" dirty="0">
                <a:latin typeface="+mn-lt"/>
              </a:rPr>
              <a:t>(q) ::= </a:t>
            </a:r>
            <a:r>
              <a:rPr lang="ko-KR" altLang="en-US" sz="1600" dirty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q</a:t>
            </a:r>
            <a:r>
              <a:rPr lang="ko-KR" altLang="en-US" sz="1600" dirty="0">
                <a:latin typeface="+mn-lt"/>
              </a:rPr>
              <a:t>가 </a:t>
            </a:r>
            <a:r>
              <a:rPr lang="ko-KR" altLang="en-US" sz="1600" dirty="0" err="1">
                <a:latin typeface="+mn-lt"/>
              </a:rPr>
              <a:t>비어있는지를</a:t>
            </a:r>
            <a:r>
              <a:rPr lang="ko-KR" altLang="en-US" sz="1600" dirty="0">
                <a:latin typeface="+mn-lt"/>
              </a:rPr>
              <a:t> 검사한다</a:t>
            </a:r>
            <a:r>
              <a:rPr lang="en-US" altLang="ko-KR" sz="1600" dirty="0">
                <a:latin typeface="+mn-lt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is_full</a:t>
            </a:r>
            <a:r>
              <a:rPr lang="en-US" altLang="ko-KR" sz="1600" dirty="0">
                <a:latin typeface="+mn-lt"/>
              </a:rPr>
              <a:t>(q) ::= </a:t>
            </a:r>
            <a:r>
              <a:rPr lang="ko-KR" altLang="en-US" sz="1600" dirty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q</a:t>
            </a:r>
            <a:r>
              <a:rPr lang="ko-KR" altLang="en-US" sz="1600" dirty="0">
                <a:latin typeface="+mn-lt"/>
              </a:rPr>
              <a:t>가 가득 찼는가를 검사한다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insert(q, x) ::= </a:t>
            </a:r>
            <a:r>
              <a:rPr lang="ko-KR" altLang="en-US" sz="1600" dirty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q</a:t>
            </a:r>
            <a:r>
              <a:rPr lang="ko-KR" altLang="en-US" sz="1600" dirty="0">
                <a:latin typeface="+mn-lt"/>
              </a:rPr>
              <a:t>에 요소 </a:t>
            </a:r>
            <a:r>
              <a:rPr lang="en-US" altLang="ko-KR" sz="1600" dirty="0">
                <a:latin typeface="+mn-lt"/>
              </a:rPr>
              <a:t>x</a:t>
            </a:r>
            <a:r>
              <a:rPr lang="ko-KR" altLang="en-US" sz="1600" dirty="0">
                <a:latin typeface="+mn-lt"/>
              </a:rPr>
              <a:t>를 추가한다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delete(q) ::= </a:t>
            </a:r>
            <a:r>
              <a:rPr lang="ko-KR" altLang="en-US" sz="1600" dirty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순위큐로부터</a:t>
            </a:r>
            <a:r>
              <a:rPr lang="ko-KR" altLang="en-US" sz="1600" dirty="0">
                <a:latin typeface="+mn-lt"/>
              </a:rPr>
              <a:t> 가장 우선순위가 높은 요소를 삭제하고 이 요소를 반환한다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find(q) ::= </a:t>
            </a:r>
            <a:r>
              <a:rPr lang="ko-KR" altLang="en-US" sz="1600" dirty="0">
                <a:latin typeface="+mn-lt"/>
              </a:rPr>
              <a:t>우선 순위가 가장 높은 요소를 반환한다</a:t>
            </a:r>
            <a:r>
              <a:rPr lang="en-US" altLang="ko-KR" sz="1600" dirty="0">
                <a:latin typeface="+mn-lt"/>
              </a:rPr>
              <a:t>. 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521550" y="1133745"/>
            <a:ext cx="8622450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842030" y="1043735"/>
            <a:ext cx="4571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2692" y="1043735"/>
            <a:ext cx="4571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46975" y="1043735"/>
            <a:ext cx="4571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02620" y="1043735"/>
            <a:ext cx="4571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왼쪽 중괄호 3"/>
          <p:cNvSpPr/>
          <p:nvPr/>
        </p:nvSpPr>
        <p:spPr>
          <a:xfrm rot="5400000">
            <a:off x="2292063" y="-501753"/>
            <a:ext cx="213762" cy="3304741"/>
          </a:xfrm>
          <a:prstGeom prst="leftBrace">
            <a:avLst>
              <a:gd name="adj1" fmla="val 77708"/>
              <a:gd name="adj2" fmla="val 53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05480" y="888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40%</a:t>
            </a:r>
            <a:endParaRPr lang="ko-KR" altLang="en-US" dirty="0"/>
          </a:p>
        </p:txBody>
      </p:sp>
      <p:sp>
        <p:nvSpPr>
          <p:cNvPr id="11" name="왼쪽 중괄호 10"/>
          <p:cNvSpPr/>
          <p:nvPr/>
        </p:nvSpPr>
        <p:spPr>
          <a:xfrm rot="5400000">
            <a:off x="6568029" y="-501753"/>
            <a:ext cx="213762" cy="3304741"/>
          </a:xfrm>
          <a:prstGeom prst="leftBrace">
            <a:avLst>
              <a:gd name="adj1" fmla="val 77708"/>
              <a:gd name="adj2" fmla="val 53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81446" y="888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40%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5480" y="21201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69834" y="888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05480" y="12284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17642" y="1228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상세화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99359" y="12169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코딩</a:t>
            </a:r>
            <a:endParaRPr lang="ko-KR" altLang="en-US" dirty="0"/>
          </a:p>
        </p:txBody>
      </p:sp>
      <p:sp>
        <p:nvSpPr>
          <p:cNvPr id="9" name="자유형 8"/>
          <p:cNvSpPr/>
          <p:nvPr/>
        </p:nvSpPr>
        <p:spPr>
          <a:xfrm>
            <a:off x="473725" y="2511846"/>
            <a:ext cx="638979" cy="2875402"/>
          </a:xfrm>
          <a:custGeom>
            <a:avLst/>
            <a:gdLst>
              <a:gd name="connsiteX0" fmla="*/ 473726 w 638979"/>
              <a:gd name="connsiteY0" fmla="*/ 0 h 2875402"/>
              <a:gd name="connsiteX1" fmla="*/ 407624 w 638979"/>
              <a:gd name="connsiteY1" fmla="*/ 22034 h 2875402"/>
              <a:gd name="connsiteX2" fmla="*/ 385591 w 638979"/>
              <a:gd name="connsiteY2" fmla="*/ 55084 h 2875402"/>
              <a:gd name="connsiteX3" fmla="*/ 352540 w 638979"/>
              <a:gd name="connsiteY3" fmla="*/ 77118 h 2875402"/>
              <a:gd name="connsiteX4" fmla="*/ 330506 w 638979"/>
              <a:gd name="connsiteY4" fmla="*/ 110168 h 2875402"/>
              <a:gd name="connsiteX5" fmla="*/ 297456 w 638979"/>
              <a:gd name="connsiteY5" fmla="*/ 143219 h 2875402"/>
              <a:gd name="connsiteX6" fmla="*/ 286439 w 638979"/>
              <a:gd name="connsiteY6" fmla="*/ 176270 h 2875402"/>
              <a:gd name="connsiteX7" fmla="*/ 264405 w 638979"/>
              <a:gd name="connsiteY7" fmla="*/ 209320 h 2875402"/>
              <a:gd name="connsiteX8" fmla="*/ 231355 w 638979"/>
              <a:gd name="connsiteY8" fmla="*/ 275421 h 2875402"/>
              <a:gd name="connsiteX9" fmla="*/ 220338 w 638979"/>
              <a:gd name="connsiteY9" fmla="*/ 308472 h 2875402"/>
              <a:gd name="connsiteX10" fmla="*/ 198304 w 638979"/>
              <a:gd name="connsiteY10" fmla="*/ 341523 h 2875402"/>
              <a:gd name="connsiteX11" fmla="*/ 154236 w 638979"/>
              <a:gd name="connsiteY11" fmla="*/ 440674 h 2875402"/>
              <a:gd name="connsiteX12" fmla="*/ 132203 w 638979"/>
              <a:gd name="connsiteY12" fmla="*/ 506776 h 2875402"/>
              <a:gd name="connsiteX13" fmla="*/ 121186 w 638979"/>
              <a:gd name="connsiteY13" fmla="*/ 572877 h 2875402"/>
              <a:gd name="connsiteX14" fmla="*/ 110169 w 638979"/>
              <a:gd name="connsiteY14" fmla="*/ 605927 h 2875402"/>
              <a:gd name="connsiteX15" fmla="*/ 88135 w 638979"/>
              <a:gd name="connsiteY15" fmla="*/ 683046 h 2875402"/>
              <a:gd name="connsiteX16" fmla="*/ 77118 w 638979"/>
              <a:gd name="connsiteY16" fmla="*/ 771181 h 2875402"/>
              <a:gd name="connsiteX17" fmla="*/ 66102 w 638979"/>
              <a:gd name="connsiteY17" fmla="*/ 815248 h 2875402"/>
              <a:gd name="connsiteX18" fmla="*/ 55085 w 638979"/>
              <a:gd name="connsiteY18" fmla="*/ 936434 h 2875402"/>
              <a:gd name="connsiteX19" fmla="*/ 33051 w 638979"/>
              <a:gd name="connsiteY19" fmla="*/ 1046602 h 2875402"/>
              <a:gd name="connsiteX20" fmla="*/ 22034 w 638979"/>
              <a:gd name="connsiteY20" fmla="*/ 1156771 h 2875402"/>
              <a:gd name="connsiteX21" fmla="*/ 11017 w 638979"/>
              <a:gd name="connsiteY21" fmla="*/ 1200838 h 2875402"/>
              <a:gd name="connsiteX22" fmla="*/ 0 w 638979"/>
              <a:gd name="connsiteY22" fmla="*/ 1333041 h 2875402"/>
              <a:gd name="connsiteX23" fmla="*/ 11017 w 638979"/>
              <a:gd name="connsiteY23" fmla="*/ 1773715 h 2875402"/>
              <a:gd name="connsiteX24" fmla="*/ 22034 w 638979"/>
              <a:gd name="connsiteY24" fmla="*/ 1828800 h 2875402"/>
              <a:gd name="connsiteX25" fmla="*/ 33051 w 638979"/>
              <a:gd name="connsiteY25" fmla="*/ 1938968 h 2875402"/>
              <a:gd name="connsiteX26" fmla="*/ 55085 w 638979"/>
              <a:gd name="connsiteY26" fmla="*/ 2038120 h 2875402"/>
              <a:gd name="connsiteX27" fmla="*/ 88135 w 638979"/>
              <a:gd name="connsiteY27" fmla="*/ 2159306 h 2875402"/>
              <a:gd name="connsiteX28" fmla="*/ 110169 w 638979"/>
              <a:gd name="connsiteY28" fmla="*/ 2258458 h 2875402"/>
              <a:gd name="connsiteX29" fmla="*/ 165253 w 638979"/>
              <a:gd name="connsiteY29" fmla="*/ 2346593 h 2875402"/>
              <a:gd name="connsiteX30" fmla="*/ 209321 w 638979"/>
              <a:gd name="connsiteY30" fmla="*/ 2434727 h 2875402"/>
              <a:gd name="connsiteX31" fmla="*/ 231355 w 638979"/>
              <a:gd name="connsiteY31" fmla="*/ 2478795 h 2875402"/>
              <a:gd name="connsiteX32" fmla="*/ 297456 w 638979"/>
              <a:gd name="connsiteY32" fmla="*/ 2577947 h 2875402"/>
              <a:gd name="connsiteX33" fmla="*/ 341523 w 638979"/>
              <a:gd name="connsiteY33" fmla="*/ 2644048 h 2875402"/>
              <a:gd name="connsiteX34" fmla="*/ 363557 w 638979"/>
              <a:gd name="connsiteY34" fmla="*/ 2688115 h 2875402"/>
              <a:gd name="connsiteX35" fmla="*/ 462709 w 638979"/>
              <a:gd name="connsiteY35" fmla="*/ 2743200 h 2875402"/>
              <a:gd name="connsiteX36" fmla="*/ 495759 w 638979"/>
              <a:gd name="connsiteY36" fmla="*/ 2776250 h 2875402"/>
              <a:gd name="connsiteX37" fmla="*/ 561861 w 638979"/>
              <a:gd name="connsiteY37" fmla="*/ 2820318 h 2875402"/>
              <a:gd name="connsiteX38" fmla="*/ 594911 w 638979"/>
              <a:gd name="connsiteY38" fmla="*/ 2842352 h 2875402"/>
              <a:gd name="connsiteX39" fmla="*/ 638979 w 638979"/>
              <a:gd name="connsiteY39" fmla="*/ 2875402 h 287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38979" h="2875402">
                <a:moveTo>
                  <a:pt x="473726" y="0"/>
                </a:moveTo>
                <a:cubicBezTo>
                  <a:pt x="451692" y="7345"/>
                  <a:pt x="427320" y="9724"/>
                  <a:pt x="407624" y="22034"/>
                </a:cubicBezTo>
                <a:cubicBezTo>
                  <a:pt x="396396" y="29051"/>
                  <a:pt x="394953" y="45722"/>
                  <a:pt x="385591" y="55084"/>
                </a:cubicBezTo>
                <a:cubicBezTo>
                  <a:pt x="376228" y="64447"/>
                  <a:pt x="363557" y="69773"/>
                  <a:pt x="352540" y="77118"/>
                </a:cubicBezTo>
                <a:cubicBezTo>
                  <a:pt x="345195" y="88135"/>
                  <a:pt x="338982" y="99996"/>
                  <a:pt x="330506" y="110168"/>
                </a:cubicBezTo>
                <a:cubicBezTo>
                  <a:pt x="320532" y="122137"/>
                  <a:pt x="306098" y="130255"/>
                  <a:pt x="297456" y="143219"/>
                </a:cubicBezTo>
                <a:cubicBezTo>
                  <a:pt x="291014" y="152882"/>
                  <a:pt x="291633" y="165883"/>
                  <a:pt x="286439" y="176270"/>
                </a:cubicBezTo>
                <a:cubicBezTo>
                  <a:pt x="280518" y="188113"/>
                  <a:pt x="271750" y="198303"/>
                  <a:pt x="264405" y="209320"/>
                </a:cubicBezTo>
                <a:cubicBezTo>
                  <a:pt x="236713" y="292396"/>
                  <a:pt x="274068" y="189995"/>
                  <a:pt x="231355" y="275421"/>
                </a:cubicBezTo>
                <a:cubicBezTo>
                  <a:pt x="226162" y="285808"/>
                  <a:pt x="225531" y="298085"/>
                  <a:pt x="220338" y="308472"/>
                </a:cubicBezTo>
                <a:cubicBezTo>
                  <a:pt x="214417" y="320315"/>
                  <a:pt x="203682" y="329423"/>
                  <a:pt x="198304" y="341523"/>
                </a:cubicBezTo>
                <a:cubicBezTo>
                  <a:pt x="145863" y="459513"/>
                  <a:pt x="204101" y="365879"/>
                  <a:pt x="154236" y="440674"/>
                </a:cubicBezTo>
                <a:cubicBezTo>
                  <a:pt x="146892" y="462708"/>
                  <a:pt x="136021" y="483866"/>
                  <a:pt x="132203" y="506776"/>
                </a:cubicBezTo>
                <a:cubicBezTo>
                  <a:pt x="128531" y="528810"/>
                  <a:pt x="126032" y="551071"/>
                  <a:pt x="121186" y="572877"/>
                </a:cubicBezTo>
                <a:cubicBezTo>
                  <a:pt x="118667" y="584213"/>
                  <a:pt x="113359" y="594761"/>
                  <a:pt x="110169" y="605927"/>
                </a:cubicBezTo>
                <a:cubicBezTo>
                  <a:pt x="82499" y="702769"/>
                  <a:pt x="114552" y="603795"/>
                  <a:pt x="88135" y="683046"/>
                </a:cubicBezTo>
                <a:cubicBezTo>
                  <a:pt x="84463" y="712424"/>
                  <a:pt x="81985" y="741977"/>
                  <a:pt x="77118" y="771181"/>
                </a:cubicBezTo>
                <a:cubicBezTo>
                  <a:pt x="74629" y="786116"/>
                  <a:pt x="68103" y="800240"/>
                  <a:pt x="66102" y="815248"/>
                </a:cubicBezTo>
                <a:cubicBezTo>
                  <a:pt x="60741" y="855454"/>
                  <a:pt x="59824" y="896150"/>
                  <a:pt x="55085" y="936434"/>
                </a:cubicBezTo>
                <a:cubicBezTo>
                  <a:pt x="49082" y="987457"/>
                  <a:pt x="44400" y="1001208"/>
                  <a:pt x="33051" y="1046602"/>
                </a:cubicBezTo>
                <a:cubicBezTo>
                  <a:pt x="29379" y="1083325"/>
                  <a:pt x="27253" y="1120236"/>
                  <a:pt x="22034" y="1156771"/>
                </a:cubicBezTo>
                <a:cubicBezTo>
                  <a:pt x="19893" y="1171760"/>
                  <a:pt x="12895" y="1185814"/>
                  <a:pt x="11017" y="1200838"/>
                </a:cubicBezTo>
                <a:cubicBezTo>
                  <a:pt x="5532" y="1244717"/>
                  <a:pt x="3672" y="1288973"/>
                  <a:pt x="0" y="1333041"/>
                </a:cubicBezTo>
                <a:cubicBezTo>
                  <a:pt x="3672" y="1479932"/>
                  <a:pt x="4493" y="1626923"/>
                  <a:pt x="11017" y="1773715"/>
                </a:cubicBezTo>
                <a:cubicBezTo>
                  <a:pt x="11848" y="1792422"/>
                  <a:pt x="19559" y="1810239"/>
                  <a:pt x="22034" y="1828800"/>
                </a:cubicBezTo>
                <a:cubicBezTo>
                  <a:pt x="26912" y="1865382"/>
                  <a:pt x="28173" y="1902386"/>
                  <a:pt x="33051" y="1938968"/>
                </a:cubicBezTo>
                <a:cubicBezTo>
                  <a:pt x="43986" y="2020982"/>
                  <a:pt x="41993" y="1966118"/>
                  <a:pt x="55085" y="2038120"/>
                </a:cubicBezTo>
                <a:cubicBezTo>
                  <a:pt x="74142" y="2142931"/>
                  <a:pt x="50874" y="2084780"/>
                  <a:pt x="88135" y="2159306"/>
                </a:cubicBezTo>
                <a:cubicBezTo>
                  <a:pt x="91126" y="2174262"/>
                  <a:pt x="103502" y="2240678"/>
                  <a:pt x="110169" y="2258458"/>
                </a:cubicBezTo>
                <a:cubicBezTo>
                  <a:pt x="125291" y="2298782"/>
                  <a:pt x="139259" y="2311933"/>
                  <a:pt x="165253" y="2346593"/>
                </a:cubicBezTo>
                <a:cubicBezTo>
                  <a:pt x="184584" y="2423917"/>
                  <a:pt x="162503" y="2359819"/>
                  <a:pt x="209321" y="2434727"/>
                </a:cubicBezTo>
                <a:cubicBezTo>
                  <a:pt x="218025" y="2448654"/>
                  <a:pt x="223379" y="2464439"/>
                  <a:pt x="231355" y="2478795"/>
                </a:cubicBezTo>
                <a:cubicBezTo>
                  <a:pt x="272323" y="2552537"/>
                  <a:pt x="252869" y="2514251"/>
                  <a:pt x="297456" y="2577947"/>
                </a:cubicBezTo>
                <a:cubicBezTo>
                  <a:pt x="312642" y="2599641"/>
                  <a:pt x="329680" y="2620363"/>
                  <a:pt x="341523" y="2644048"/>
                </a:cubicBezTo>
                <a:cubicBezTo>
                  <a:pt x="348868" y="2658737"/>
                  <a:pt x="351944" y="2676502"/>
                  <a:pt x="363557" y="2688115"/>
                </a:cubicBezTo>
                <a:cubicBezTo>
                  <a:pt x="401440" y="2725998"/>
                  <a:pt x="421148" y="2729346"/>
                  <a:pt x="462709" y="2743200"/>
                </a:cubicBezTo>
                <a:cubicBezTo>
                  <a:pt x="473726" y="2754217"/>
                  <a:pt x="483461" y="2766685"/>
                  <a:pt x="495759" y="2776250"/>
                </a:cubicBezTo>
                <a:cubicBezTo>
                  <a:pt x="516662" y="2792508"/>
                  <a:pt x="539827" y="2805629"/>
                  <a:pt x="561861" y="2820318"/>
                </a:cubicBezTo>
                <a:lnTo>
                  <a:pt x="594911" y="2842352"/>
                </a:lnTo>
                <a:cubicBezTo>
                  <a:pt x="632286" y="2867269"/>
                  <a:pt x="618598" y="2855021"/>
                  <a:pt x="638979" y="28754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798272" y="2368627"/>
            <a:ext cx="605940" cy="3062689"/>
          </a:xfrm>
          <a:custGeom>
            <a:avLst/>
            <a:gdLst>
              <a:gd name="connsiteX0" fmla="*/ 176282 w 605940"/>
              <a:gd name="connsiteY0" fmla="*/ 0 h 3062689"/>
              <a:gd name="connsiteX1" fmla="*/ 231367 w 605940"/>
              <a:gd name="connsiteY1" fmla="*/ 44067 h 3062689"/>
              <a:gd name="connsiteX2" fmla="*/ 264417 w 605940"/>
              <a:gd name="connsiteY2" fmla="*/ 99151 h 3062689"/>
              <a:gd name="connsiteX3" fmla="*/ 308485 w 605940"/>
              <a:gd name="connsiteY3" fmla="*/ 154236 h 3062689"/>
              <a:gd name="connsiteX4" fmla="*/ 352552 w 605940"/>
              <a:gd name="connsiteY4" fmla="*/ 231354 h 3062689"/>
              <a:gd name="connsiteX5" fmla="*/ 374586 w 605940"/>
              <a:gd name="connsiteY5" fmla="*/ 275421 h 3062689"/>
              <a:gd name="connsiteX6" fmla="*/ 407636 w 605940"/>
              <a:gd name="connsiteY6" fmla="*/ 363556 h 3062689"/>
              <a:gd name="connsiteX7" fmla="*/ 451704 w 605940"/>
              <a:gd name="connsiteY7" fmla="*/ 451691 h 3062689"/>
              <a:gd name="connsiteX8" fmla="*/ 473738 w 605940"/>
              <a:gd name="connsiteY8" fmla="*/ 539826 h 3062689"/>
              <a:gd name="connsiteX9" fmla="*/ 484755 w 605940"/>
              <a:gd name="connsiteY9" fmla="*/ 583893 h 3062689"/>
              <a:gd name="connsiteX10" fmla="*/ 528822 w 605940"/>
              <a:gd name="connsiteY10" fmla="*/ 694062 h 3062689"/>
              <a:gd name="connsiteX11" fmla="*/ 539839 w 605940"/>
              <a:gd name="connsiteY11" fmla="*/ 804231 h 3062689"/>
              <a:gd name="connsiteX12" fmla="*/ 550856 w 605940"/>
              <a:gd name="connsiteY12" fmla="*/ 881349 h 3062689"/>
              <a:gd name="connsiteX13" fmla="*/ 561873 w 605940"/>
              <a:gd name="connsiteY13" fmla="*/ 1046602 h 3062689"/>
              <a:gd name="connsiteX14" fmla="*/ 572889 w 605940"/>
              <a:gd name="connsiteY14" fmla="*/ 1079653 h 3062689"/>
              <a:gd name="connsiteX15" fmla="*/ 583906 w 605940"/>
              <a:gd name="connsiteY15" fmla="*/ 1134737 h 3062689"/>
              <a:gd name="connsiteX16" fmla="*/ 594923 w 605940"/>
              <a:gd name="connsiteY16" fmla="*/ 1244906 h 3062689"/>
              <a:gd name="connsiteX17" fmla="*/ 605940 w 605940"/>
              <a:gd name="connsiteY17" fmla="*/ 1277956 h 3062689"/>
              <a:gd name="connsiteX18" fmla="*/ 594923 w 605940"/>
              <a:gd name="connsiteY18" fmla="*/ 2126255 h 3062689"/>
              <a:gd name="connsiteX19" fmla="*/ 561873 w 605940"/>
              <a:gd name="connsiteY19" fmla="*/ 2203373 h 3062689"/>
              <a:gd name="connsiteX20" fmla="*/ 506788 w 605940"/>
              <a:gd name="connsiteY20" fmla="*/ 2313542 h 3062689"/>
              <a:gd name="connsiteX21" fmla="*/ 484755 w 605940"/>
              <a:gd name="connsiteY21" fmla="*/ 2357609 h 3062689"/>
              <a:gd name="connsiteX22" fmla="*/ 462721 w 605940"/>
              <a:gd name="connsiteY22" fmla="*/ 2390660 h 3062689"/>
              <a:gd name="connsiteX23" fmla="*/ 440687 w 605940"/>
              <a:gd name="connsiteY23" fmla="*/ 2434727 h 3062689"/>
              <a:gd name="connsiteX24" fmla="*/ 418653 w 605940"/>
              <a:gd name="connsiteY24" fmla="*/ 2467778 h 3062689"/>
              <a:gd name="connsiteX25" fmla="*/ 374586 w 605940"/>
              <a:gd name="connsiteY25" fmla="*/ 2555913 h 3062689"/>
              <a:gd name="connsiteX26" fmla="*/ 319501 w 605940"/>
              <a:gd name="connsiteY26" fmla="*/ 2622014 h 3062689"/>
              <a:gd name="connsiteX27" fmla="*/ 264417 w 605940"/>
              <a:gd name="connsiteY27" fmla="*/ 2721166 h 3062689"/>
              <a:gd name="connsiteX28" fmla="*/ 242383 w 605940"/>
              <a:gd name="connsiteY28" fmla="*/ 2754216 h 3062689"/>
              <a:gd name="connsiteX29" fmla="*/ 209333 w 605940"/>
              <a:gd name="connsiteY29" fmla="*/ 2787267 h 3062689"/>
              <a:gd name="connsiteX30" fmla="*/ 143232 w 605940"/>
              <a:gd name="connsiteY30" fmla="*/ 2886419 h 3062689"/>
              <a:gd name="connsiteX31" fmla="*/ 121198 w 605940"/>
              <a:gd name="connsiteY31" fmla="*/ 2919469 h 3062689"/>
              <a:gd name="connsiteX32" fmla="*/ 88147 w 605940"/>
              <a:gd name="connsiteY32" fmla="*/ 2952520 h 3062689"/>
              <a:gd name="connsiteX33" fmla="*/ 66114 w 605940"/>
              <a:gd name="connsiteY33" fmla="*/ 2985571 h 3062689"/>
              <a:gd name="connsiteX34" fmla="*/ 12 w 605940"/>
              <a:gd name="connsiteY34" fmla="*/ 3062689 h 3062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940" h="3062689">
                <a:moveTo>
                  <a:pt x="176282" y="0"/>
                </a:moveTo>
                <a:cubicBezTo>
                  <a:pt x="194644" y="14689"/>
                  <a:pt x="215745" y="26492"/>
                  <a:pt x="231367" y="44067"/>
                </a:cubicBezTo>
                <a:cubicBezTo>
                  <a:pt x="245593" y="60071"/>
                  <a:pt x="252138" y="81609"/>
                  <a:pt x="264417" y="99151"/>
                </a:cubicBezTo>
                <a:cubicBezTo>
                  <a:pt x="277902" y="118415"/>
                  <a:pt x="293796" y="135874"/>
                  <a:pt x="308485" y="154236"/>
                </a:cubicBezTo>
                <a:cubicBezTo>
                  <a:pt x="330127" y="219166"/>
                  <a:pt x="304913" y="155132"/>
                  <a:pt x="352552" y="231354"/>
                </a:cubicBezTo>
                <a:cubicBezTo>
                  <a:pt x="361256" y="245281"/>
                  <a:pt x="367241" y="260732"/>
                  <a:pt x="374586" y="275421"/>
                </a:cubicBezTo>
                <a:cubicBezTo>
                  <a:pt x="393379" y="350594"/>
                  <a:pt x="374717" y="289489"/>
                  <a:pt x="407636" y="363556"/>
                </a:cubicBezTo>
                <a:cubicBezTo>
                  <a:pt x="443570" y="444407"/>
                  <a:pt x="412687" y="393165"/>
                  <a:pt x="451704" y="451691"/>
                </a:cubicBezTo>
                <a:cubicBezTo>
                  <a:pt x="474102" y="563679"/>
                  <a:pt x="451154" y="460783"/>
                  <a:pt x="473738" y="539826"/>
                </a:cubicBezTo>
                <a:cubicBezTo>
                  <a:pt x="477898" y="554385"/>
                  <a:pt x="479663" y="569634"/>
                  <a:pt x="484755" y="583893"/>
                </a:cubicBezTo>
                <a:cubicBezTo>
                  <a:pt x="498058" y="621141"/>
                  <a:pt x="528822" y="694062"/>
                  <a:pt x="528822" y="694062"/>
                </a:cubicBezTo>
                <a:cubicBezTo>
                  <a:pt x="532494" y="730785"/>
                  <a:pt x="535527" y="767578"/>
                  <a:pt x="539839" y="804231"/>
                </a:cubicBezTo>
                <a:cubicBezTo>
                  <a:pt x="542873" y="830020"/>
                  <a:pt x="548505" y="855489"/>
                  <a:pt x="550856" y="881349"/>
                </a:cubicBezTo>
                <a:cubicBezTo>
                  <a:pt x="555854" y="936329"/>
                  <a:pt x="555777" y="991733"/>
                  <a:pt x="561873" y="1046602"/>
                </a:cubicBezTo>
                <a:cubicBezTo>
                  <a:pt x="563155" y="1058144"/>
                  <a:pt x="570073" y="1068387"/>
                  <a:pt x="572889" y="1079653"/>
                </a:cubicBezTo>
                <a:cubicBezTo>
                  <a:pt x="577430" y="1097819"/>
                  <a:pt x="580234" y="1116376"/>
                  <a:pt x="583906" y="1134737"/>
                </a:cubicBezTo>
                <a:cubicBezTo>
                  <a:pt x="587578" y="1171460"/>
                  <a:pt x="589311" y="1208429"/>
                  <a:pt x="594923" y="1244906"/>
                </a:cubicBezTo>
                <a:cubicBezTo>
                  <a:pt x="596689" y="1256384"/>
                  <a:pt x="605940" y="1266343"/>
                  <a:pt x="605940" y="1277956"/>
                </a:cubicBezTo>
                <a:cubicBezTo>
                  <a:pt x="605940" y="1560746"/>
                  <a:pt x="601991" y="1843553"/>
                  <a:pt x="594923" y="2126255"/>
                </a:cubicBezTo>
                <a:cubicBezTo>
                  <a:pt x="594450" y="2145168"/>
                  <a:pt x="566844" y="2190946"/>
                  <a:pt x="561873" y="2203373"/>
                </a:cubicBezTo>
                <a:cubicBezTo>
                  <a:pt x="500957" y="2355664"/>
                  <a:pt x="579923" y="2196525"/>
                  <a:pt x="506788" y="2313542"/>
                </a:cubicBezTo>
                <a:cubicBezTo>
                  <a:pt x="498084" y="2327468"/>
                  <a:pt x="492903" y="2343350"/>
                  <a:pt x="484755" y="2357609"/>
                </a:cubicBezTo>
                <a:cubicBezTo>
                  <a:pt x="478186" y="2369105"/>
                  <a:pt x="469290" y="2379164"/>
                  <a:pt x="462721" y="2390660"/>
                </a:cubicBezTo>
                <a:cubicBezTo>
                  <a:pt x="454573" y="2404919"/>
                  <a:pt x="448835" y="2420468"/>
                  <a:pt x="440687" y="2434727"/>
                </a:cubicBezTo>
                <a:cubicBezTo>
                  <a:pt x="434118" y="2446223"/>
                  <a:pt x="424575" y="2455935"/>
                  <a:pt x="418653" y="2467778"/>
                </a:cubicBezTo>
                <a:cubicBezTo>
                  <a:pt x="384766" y="2535552"/>
                  <a:pt x="443296" y="2464299"/>
                  <a:pt x="374586" y="2555913"/>
                </a:cubicBezTo>
                <a:cubicBezTo>
                  <a:pt x="247333" y="2725584"/>
                  <a:pt x="422278" y="2467849"/>
                  <a:pt x="319501" y="2622014"/>
                </a:cubicBezTo>
                <a:cubicBezTo>
                  <a:pt x="300112" y="2680187"/>
                  <a:pt x="314926" y="2645403"/>
                  <a:pt x="264417" y="2721166"/>
                </a:cubicBezTo>
                <a:cubicBezTo>
                  <a:pt x="257072" y="2732183"/>
                  <a:pt x="251745" y="2744853"/>
                  <a:pt x="242383" y="2754216"/>
                </a:cubicBezTo>
                <a:cubicBezTo>
                  <a:pt x="231366" y="2765233"/>
                  <a:pt x="218898" y="2774969"/>
                  <a:pt x="209333" y="2787267"/>
                </a:cubicBezTo>
                <a:cubicBezTo>
                  <a:pt x="209305" y="2787302"/>
                  <a:pt x="154261" y="2869875"/>
                  <a:pt x="143232" y="2886419"/>
                </a:cubicBezTo>
                <a:cubicBezTo>
                  <a:pt x="135888" y="2897436"/>
                  <a:pt x="130560" y="2910107"/>
                  <a:pt x="121198" y="2919469"/>
                </a:cubicBezTo>
                <a:cubicBezTo>
                  <a:pt x="110181" y="2930486"/>
                  <a:pt x="98121" y="2940551"/>
                  <a:pt x="88147" y="2952520"/>
                </a:cubicBezTo>
                <a:cubicBezTo>
                  <a:pt x="79671" y="2962692"/>
                  <a:pt x="74911" y="2975675"/>
                  <a:pt x="66114" y="2985571"/>
                </a:cubicBezTo>
                <a:cubicBezTo>
                  <a:pt x="-2585" y="3062857"/>
                  <a:pt x="12" y="3019499"/>
                  <a:pt x="12" y="30626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894585" y="2159306"/>
            <a:ext cx="617261" cy="407624"/>
          </a:xfrm>
          <a:custGeom>
            <a:avLst/>
            <a:gdLst>
              <a:gd name="connsiteX0" fmla="*/ 374890 w 617261"/>
              <a:gd name="connsiteY0" fmla="*/ 297455 h 407624"/>
              <a:gd name="connsiteX1" fmla="*/ 341839 w 617261"/>
              <a:gd name="connsiteY1" fmla="*/ 352540 h 407624"/>
              <a:gd name="connsiteX2" fmla="*/ 308788 w 617261"/>
              <a:gd name="connsiteY2" fmla="*/ 363557 h 407624"/>
              <a:gd name="connsiteX3" fmla="*/ 132519 w 617261"/>
              <a:gd name="connsiteY3" fmla="*/ 352540 h 407624"/>
              <a:gd name="connsiteX4" fmla="*/ 99468 w 617261"/>
              <a:gd name="connsiteY4" fmla="*/ 341523 h 407624"/>
              <a:gd name="connsiteX5" fmla="*/ 55401 w 617261"/>
              <a:gd name="connsiteY5" fmla="*/ 330506 h 407624"/>
              <a:gd name="connsiteX6" fmla="*/ 22350 w 617261"/>
              <a:gd name="connsiteY6" fmla="*/ 297455 h 407624"/>
              <a:gd name="connsiteX7" fmla="*/ 316 w 617261"/>
              <a:gd name="connsiteY7" fmla="*/ 231354 h 407624"/>
              <a:gd name="connsiteX8" fmla="*/ 22350 w 617261"/>
              <a:gd name="connsiteY8" fmla="*/ 110169 h 407624"/>
              <a:gd name="connsiteX9" fmla="*/ 77434 w 617261"/>
              <a:gd name="connsiteY9" fmla="*/ 55084 h 407624"/>
              <a:gd name="connsiteX10" fmla="*/ 121502 w 617261"/>
              <a:gd name="connsiteY10" fmla="*/ 33051 h 407624"/>
              <a:gd name="connsiteX11" fmla="*/ 176586 w 617261"/>
              <a:gd name="connsiteY11" fmla="*/ 22034 h 407624"/>
              <a:gd name="connsiteX12" fmla="*/ 209637 w 617261"/>
              <a:gd name="connsiteY12" fmla="*/ 11017 h 407624"/>
              <a:gd name="connsiteX13" fmla="*/ 264721 w 617261"/>
              <a:gd name="connsiteY13" fmla="*/ 0 h 407624"/>
              <a:gd name="connsiteX14" fmla="*/ 485058 w 617261"/>
              <a:gd name="connsiteY14" fmla="*/ 11017 h 407624"/>
              <a:gd name="connsiteX15" fmla="*/ 518109 w 617261"/>
              <a:gd name="connsiteY15" fmla="*/ 22034 h 407624"/>
              <a:gd name="connsiteX16" fmla="*/ 551160 w 617261"/>
              <a:gd name="connsiteY16" fmla="*/ 55084 h 407624"/>
              <a:gd name="connsiteX17" fmla="*/ 584210 w 617261"/>
              <a:gd name="connsiteY17" fmla="*/ 77118 h 407624"/>
              <a:gd name="connsiteX18" fmla="*/ 606244 w 617261"/>
              <a:gd name="connsiteY18" fmla="*/ 165253 h 407624"/>
              <a:gd name="connsiteX19" fmla="*/ 617261 w 617261"/>
              <a:gd name="connsiteY19" fmla="*/ 209321 h 407624"/>
              <a:gd name="connsiteX20" fmla="*/ 606244 w 617261"/>
              <a:gd name="connsiteY20" fmla="*/ 275422 h 407624"/>
              <a:gd name="connsiteX21" fmla="*/ 551160 w 617261"/>
              <a:gd name="connsiteY21" fmla="*/ 319489 h 407624"/>
              <a:gd name="connsiteX22" fmla="*/ 485058 w 617261"/>
              <a:gd name="connsiteY22" fmla="*/ 352540 h 407624"/>
              <a:gd name="connsiteX23" fmla="*/ 385907 w 617261"/>
              <a:gd name="connsiteY23" fmla="*/ 396607 h 407624"/>
              <a:gd name="connsiteX24" fmla="*/ 352856 w 617261"/>
              <a:gd name="connsiteY24" fmla="*/ 407624 h 407624"/>
              <a:gd name="connsiteX25" fmla="*/ 308788 w 617261"/>
              <a:gd name="connsiteY25" fmla="*/ 407624 h 40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17261" h="407624">
                <a:moveTo>
                  <a:pt x="374890" y="297455"/>
                </a:moveTo>
                <a:cubicBezTo>
                  <a:pt x="363873" y="315817"/>
                  <a:pt x="356980" y="337399"/>
                  <a:pt x="341839" y="352540"/>
                </a:cubicBezTo>
                <a:cubicBezTo>
                  <a:pt x="333627" y="360752"/>
                  <a:pt x="320401" y="363557"/>
                  <a:pt x="308788" y="363557"/>
                </a:cubicBezTo>
                <a:cubicBezTo>
                  <a:pt x="249917" y="363557"/>
                  <a:pt x="191275" y="356212"/>
                  <a:pt x="132519" y="352540"/>
                </a:cubicBezTo>
                <a:cubicBezTo>
                  <a:pt x="121502" y="348868"/>
                  <a:pt x="110634" y="344713"/>
                  <a:pt x="99468" y="341523"/>
                </a:cubicBezTo>
                <a:cubicBezTo>
                  <a:pt x="84909" y="337363"/>
                  <a:pt x="68547" y="338018"/>
                  <a:pt x="55401" y="330506"/>
                </a:cubicBezTo>
                <a:cubicBezTo>
                  <a:pt x="41873" y="322776"/>
                  <a:pt x="33367" y="308472"/>
                  <a:pt x="22350" y="297455"/>
                </a:cubicBezTo>
                <a:cubicBezTo>
                  <a:pt x="15005" y="275421"/>
                  <a:pt x="-2565" y="254400"/>
                  <a:pt x="316" y="231354"/>
                </a:cubicBezTo>
                <a:cubicBezTo>
                  <a:pt x="4114" y="200971"/>
                  <a:pt x="5367" y="144135"/>
                  <a:pt x="22350" y="110169"/>
                </a:cubicBezTo>
                <a:cubicBezTo>
                  <a:pt x="38508" y="77854"/>
                  <a:pt x="46588" y="72710"/>
                  <a:pt x="77434" y="55084"/>
                </a:cubicBezTo>
                <a:cubicBezTo>
                  <a:pt x="91693" y="46936"/>
                  <a:pt x="105922" y="38244"/>
                  <a:pt x="121502" y="33051"/>
                </a:cubicBezTo>
                <a:cubicBezTo>
                  <a:pt x="139266" y="27130"/>
                  <a:pt x="158420" y="26576"/>
                  <a:pt x="176586" y="22034"/>
                </a:cubicBezTo>
                <a:cubicBezTo>
                  <a:pt x="187852" y="19217"/>
                  <a:pt x="198371" y="13834"/>
                  <a:pt x="209637" y="11017"/>
                </a:cubicBezTo>
                <a:cubicBezTo>
                  <a:pt x="227803" y="6475"/>
                  <a:pt x="246360" y="3672"/>
                  <a:pt x="264721" y="0"/>
                </a:cubicBezTo>
                <a:cubicBezTo>
                  <a:pt x="338167" y="3672"/>
                  <a:pt x="411797" y="4646"/>
                  <a:pt x="485058" y="11017"/>
                </a:cubicBezTo>
                <a:cubicBezTo>
                  <a:pt x="496627" y="12023"/>
                  <a:pt x="508446" y="15592"/>
                  <a:pt x="518109" y="22034"/>
                </a:cubicBezTo>
                <a:cubicBezTo>
                  <a:pt x="531073" y="30676"/>
                  <a:pt x="539191" y="45110"/>
                  <a:pt x="551160" y="55084"/>
                </a:cubicBezTo>
                <a:cubicBezTo>
                  <a:pt x="561332" y="63560"/>
                  <a:pt x="573193" y="69773"/>
                  <a:pt x="584210" y="77118"/>
                </a:cubicBezTo>
                <a:lnTo>
                  <a:pt x="606244" y="165253"/>
                </a:lnTo>
                <a:lnTo>
                  <a:pt x="617261" y="209321"/>
                </a:lnTo>
                <a:cubicBezTo>
                  <a:pt x="613589" y="231355"/>
                  <a:pt x="613308" y="254231"/>
                  <a:pt x="606244" y="275422"/>
                </a:cubicBezTo>
                <a:cubicBezTo>
                  <a:pt x="591387" y="319992"/>
                  <a:pt x="584827" y="302655"/>
                  <a:pt x="551160" y="319489"/>
                </a:cubicBezTo>
                <a:cubicBezTo>
                  <a:pt x="465737" y="362201"/>
                  <a:pt x="568129" y="324850"/>
                  <a:pt x="485058" y="352540"/>
                </a:cubicBezTo>
                <a:cubicBezTo>
                  <a:pt x="432683" y="387458"/>
                  <a:pt x="464570" y="370387"/>
                  <a:pt x="385907" y="396607"/>
                </a:cubicBezTo>
                <a:cubicBezTo>
                  <a:pt x="374890" y="400279"/>
                  <a:pt x="364469" y="407624"/>
                  <a:pt x="352856" y="407624"/>
                </a:cubicBezTo>
                <a:lnTo>
                  <a:pt x="308788" y="40762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302525" y="1487277"/>
            <a:ext cx="418641" cy="683046"/>
          </a:xfrm>
          <a:custGeom>
            <a:avLst/>
            <a:gdLst>
              <a:gd name="connsiteX0" fmla="*/ 0 w 418641"/>
              <a:gd name="connsiteY0" fmla="*/ 683046 h 683046"/>
              <a:gd name="connsiteX1" fmla="*/ 55085 w 418641"/>
              <a:gd name="connsiteY1" fmla="*/ 672029 h 683046"/>
              <a:gd name="connsiteX2" fmla="*/ 132203 w 418641"/>
              <a:gd name="connsiteY2" fmla="*/ 616945 h 683046"/>
              <a:gd name="connsiteX3" fmla="*/ 176270 w 418641"/>
              <a:gd name="connsiteY3" fmla="*/ 550843 h 683046"/>
              <a:gd name="connsiteX4" fmla="*/ 198304 w 418641"/>
              <a:gd name="connsiteY4" fmla="*/ 517793 h 683046"/>
              <a:gd name="connsiteX5" fmla="*/ 209321 w 418641"/>
              <a:gd name="connsiteY5" fmla="*/ 473725 h 683046"/>
              <a:gd name="connsiteX6" fmla="*/ 220338 w 418641"/>
              <a:gd name="connsiteY6" fmla="*/ 440675 h 683046"/>
              <a:gd name="connsiteX7" fmla="*/ 231355 w 418641"/>
              <a:gd name="connsiteY7" fmla="*/ 385590 h 683046"/>
              <a:gd name="connsiteX8" fmla="*/ 242371 w 418641"/>
              <a:gd name="connsiteY8" fmla="*/ 352540 h 683046"/>
              <a:gd name="connsiteX9" fmla="*/ 253388 w 418641"/>
              <a:gd name="connsiteY9" fmla="*/ 308472 h 683046"/>
              <a:gd name="connsiteX10" fmla="*/ 242371 w 418641"/>
              <a:gd name="connsiteY10" fmla="*/ 33051 h 683046"/>
              <a:gd name="connsiteX11" fmla="*/ 231355 w 418641"/>
              <a:gd name="connsiteY11" fmla="*/ 0 h 683046"/>
              <a:gd name="connsiteX12" fmla="*/ 209321 w 418641"/>
              <a:gd name="connsiteY12" fmla="*/ 33051 h 683046"/>
              <a:gd name="connsiteX13" fmla="*/ 198304 w 418641"/>
              <a:gd name="connsiteY13" fmla="*/ 77118 h 683046"/>
              <a:gd name="connsiteX14" fmla="*/ 176270 w 418641"/>
              <a:gd name="connsiteY14" fmla="*/ 143219 h 683046"/>
              <a:gd name="connsiteX15" fmla="*/ 165253 w 418641"/>
              <a:gd name="connsiteY15" fmla="*/ 176270 h 683046"/>
              <a:gd name="connsiteX16" fmla="*/ 154236 w 418641"/>
              <a:gd name="connsiteY16" fmla="*/ 220337 h 683046"/>
              <a:gd name="connsiteX17" fmla="*/ 198304 w 418641"/>
              <a:gd name="connsiteY17" fmla="*/ 242371 h 683046"/>
              <a:gd name="connsiteX18" fmla="*/ 418641 w 418641"/>
              <a:gd name="connsiteY18" fmla="*/ 242371 h 683046"/>
              <a:gd name="connsiteX19" fmla="*/ 385591 w 418641"/>
              <a:gd name="connsiteY19" fmla="*/ 231354 h 683046"/>
              <a:gd name="connsiteX20" fmla="*/ 319489 w 418641"/>
              <a:gd name="connsiteY20" fmla="*/ 165253 h 683046"/>
              <a:gd name="connsiteX21" fmla="*/ 286439 w 418641"/>
              <a:gd name="connsiteY21" fmla="*/ 143219 h 683046"/>
              <a:gd name="connsiteX22" fmla="*/ 253388 w 418641"/>
              <a:gd name="connsiteY22" fmla="*/ 77118 h 683046"/>
              <a:gd name="connsiteX23" fmla="*/ 242371 w 418641"/>
              <a:gd name="connsiteY23" fmla="*/ 44068 h 683046"/>
              <a:gd name="connsiteX24" fmla="*/ 220338 w 418641"/>
              <a:gd name="connsiteY24" fmla="*/ 11017 h 68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8641" h="683046">
                <a:moveTo>
                  <a:pt x="0" y="683046"/>
                </a:moveTo>
                <a:cubicBezTo>
                  <a:pt x="18362" y="679374"/>
                  <a:pt x="37552" y="678604"/>
                  <a:pt x="55085" y="672029"/>
                </a:cubicBezTo>
                <a:cubicBezTo>
                  <a:pt x="65820" y="668003"/>
                  <a:pt x="129675" y="618841"/>
                  <a:pt x="132203" y="616945"/>
                </a:cubicBezTo>
                <a:lnTo>
                  <a:pt x="176270" y="550843"/>
                </a:lnTo>
                <a:lnTo>
                  <a:pt x="198304" y="517793"/>
                </a:lnTo>
                <a:cubicBezTo>
                  <a:pt x="201976" y="503104"/>
                  <a:pt x="205161" y="488284"/>
                  <a:pt x="209321" y="473725"/>
                </a:cubicBezTo>
                <a:cubicBezTo>
                  <a:pt x="212511" y="462559"/>
                  <a:pt x="217521" y="451941"/>
                  <a:pt x="220338" y="440675"/>
                </a:cubicBezTo>
                <a:cubicBezTo>
                  <a:pt x="224880" y="422509"/>
                  <a:pt x="226814" y="403756"/>
                  <a:pt x="231355" y="385590"/>
                </a:cubicBezTo>
                <a:cubicBezTo>
                  <a:pt x="234171" y="374324"/>
                  <a:pt x="239181" y="363706"/>
                  <a:pt x="242371" y="352540"/>
                </a:cubicBezTo>
                <a:cubicBezTo>
                  <a:pt x="246531" y="337981"/>
                  <a:pt x="249716" y="323161"/>
                  <a:pt x="253388" y="308472"/>
                </a:cubicBezTo>
                <a:cubicBezTo>
                  <a:pt x="249716" y="216665"/>
                  <a:pt x="248917" y="124698"/>
                  <a:pt x="242371" y="33051"/>
                </a:cubicBezTo>
                <a:cubicBezTo>
                  <a:pt x="241544" y="21468"/>
                  <a:pt x="242968" y="0"/>
                  <a:pt x="231355" y="0"/>
                </a:cubicBezTo>
                <a:cubicBezTo>
                  <a:pt x="218114" y="0"/>
                  <a:pt x="216666" y="22034"/>
                  <a:pt x="209321" y="33051"/>
                </a:cubicBezTo>
                <a:cubicBezTo>
                  <a:pt x="205649" y="47740"/>
                  <a:pt x="202655" y="62615"/>
                  <a:pt x="198304" y="77118"/>
                </a:cubicBezTo>
                <a:cubicBezTo>
                  <a:pt x="191630" y="99364"/>
                  <a:pt x="183615" y="121185"/>
                  <a:pt x="176270" y="143219"/>
                </a:cubicBezTo>
                <a:cubicBezTo>
                  <a:pt x="172598" y="154236"/>
                  <a:pt x="168070" y="165004"/>
                  <a:pt x="165253" y="176270"/>
                </a:cubicBezTo>
                <a:lnTo>
                  <a:pt x="154236" y="220337"/>
                </a:lnTo>
                <a:cubicBezTo>
                  <a:pt x="168925" y="227682"/>
                  <a:pt x="182927" y="236604"/>
                  <a:pt x="198304" y="242371"/>
                </a:cubicBezTo>
                <a:cubicBezTo>
                  <a:pt x="270576" y="269473"/>
                  <a:pt x="339659" y="247307"/>
                  <a:pt x="418641" y="242371"/>
                </a:cubicBezTo>
                <a:cubicBezTo>
                  <a:pt x="407624" y="238699"/>
                  <a:pt x="394757" y="238483"/>
                  <a:pt x="385591" y="231354"/>
                </a:cubicBezTo>
                <a:cubicBezTo>
                  <a:pt x="360994" y="212223"/>
                  <a:pt x="345416" y="182538"/>
                  <a:pt x="319489" y="165253"/>
                </a:cubicBezTo>
                <a:lnTo>
                  <a:pt x="286439" y="143219"/>
                </a:lnTo>
                <a:cubicBezTo>
                  <a:pt x="258748" y="60148"/>
                  <a:pt x="296101" y="162543"/>
                  <a:pt x="253388" y="77118"/>
                </a:cubicBezTo>
                <a:cubicBezTo>
                  <a:pt x="248195" y="66731"/>
                  <a:pt x="247564" y="54455"/>
                  <a:pt x="242371" y="44068"/>
                </a:cubicBezTo>
                <a:cubicBezTo>
                  <a:pt x="236450" y="32225"/>
                  <a:pt x="220338" y="11017"/>
                  <a:pt x="220338" y="110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</a:t>
            </a:r>
          </a:p>
        </p:txBody>
      </p:sp>
      <p:sp>
        <p:nvSpPr>
          <p:cNvPr id="3584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트리는 각 글자의 빈도가 알려져 있는 메시지의 내용을 압축하는데 사용될 수 있다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이런 종류의 이진트리를 허프만 코딩 트리라고 부른다</a:t>
            </a:r>
            <a:r>
              <a:rPr lang="en-US" altLang="ko-KR" smtClean="0"/>
              <a:t>. 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192327"/>
            <a:ext cx="4399337" cy="298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글자의 빈도수</a:t>
            </a:r>
          </a:p>
        </p:txBody>
      </p:sp>
      <p:sp>
        <p:nvSpPr>
          <p:cNvPr id="3686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예를 들어보자</a:t>
            </a:r>
            <a:r>
              <a:rPr lang="en-US" altLang="ko-KR" smtClean="0"/>
              <a:t>. </a:t>
            </a:r>
            <a:r>
              <a:rPr lang="ko-KR" altLang="en-US" smtClean="0"/>
              <a:t>만약 텍스트가 </a:t>
            </a:r>
            <a:r>
              <a:rPr lang="en-US" altLang="ko-KR" smtClean="0"/>
              <a:t>e, t, n, i, s</a:t>
            </a:r>
            <a:r>
              <a:rPr lang="ko-KR" altLang="en-US" smtClean="0"/>
              <a:t>의 </a:t>
            </a:r>
            <a:r>
              <a:rPr lang="en-US" altLang="ko-KR" smtClean="0"/>
              <a:t>5</a:t>
            </a:r>
            <a:r>
              <a:rPr lang="ko-KR" altLang="en-US" smtClean="0"/>
              <a:t>개의 글자로만 이루어졌다고 가정하고 각 글자의 빈도수가 다음과 같다고 가정하자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3519010"/>
            <a:ext cx="6025015" cy="1775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07215" y="4010580"/>
            <a:ext cx="360996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생성 절차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1808820"/>
            <a:ext cx="5105400" cy="12477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3474005"/>
            <a:ext cx="607695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생성 절차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718810"/>
            <a:ext cx="5086350" cy="2009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25" y="3789040"/>
            <a:ext cx="50577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30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063" y="1358900"/>
            <a:ext cx="7291387" cy="461664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#define MAX_ELEMENT 200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weight;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char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*left;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*right;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char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key;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 element;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element heap[MAX_ELEMENT];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heap_size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063" y="1358900"/>
            <a:ext cx="7291387" cy="526297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생성 함수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create()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return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*)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malloc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초기화 함수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init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h)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h-&gt;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heap_size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현재 요소의 개수가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heap_size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인 </a:t>
            </a:r>
            <a:r>
              <a:rPr lang="ko-KR" altLang="en-US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히프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h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item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을 삽입한다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삽입 함수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h, element item)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++(h-&gt;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heap_size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// 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트리를 거슬러 올라가면서 부모 노드와 비교하는 과정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while ((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!= 1) &amp;&amp;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item.key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&lt; h-&gt;heap[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/ 2].key))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h-&gt;heap[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 = h-&gt;heap[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/ 2];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/= 2;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h-&gt;heap[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 = item;     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새로운 노드를 삽입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8805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063" y="1358900"/>
            <a:ext cx="7291387" cy="526297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삭제 함수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element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delete_min_heap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h)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parent, child;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element item, temp;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item = h-&gt;heap[1];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temp = h-&gt;heap[(h-&gt;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heap_size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)--];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parent = 1;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child = 2;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while (child &lt;= h-&gt;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heap_size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현재 노드의 </a:t>
            </a:r>
            <a:r>
              <a:rPr lang="ko-KR" altLang="en-US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자식노드중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더 작은 </a:t>
            </a:r>
            <a:r>
              <a:rPr lang="ko-KR" altLang="en-US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자식노드를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찾는다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if ((child &gt; h-&gt;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heap_size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 &amp;&amp;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(h-&gt;heap[child].key) &gt; h-&gt;heap[child + 1].key)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child++;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if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temp.key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&lt; h-&gt;heap[child].key) break;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한 단계 아래로 이동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h-&gt;heap[parent] = h-&gt;heap[child];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parent = child;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child *= 2;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h-&gt;heap[parent] = temp;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return item;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0466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063" y="1358900"/>
            <a:ext cx="7291387" cy="504753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이진 트리 생성 함수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make_tree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left,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right)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node =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*)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malloc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node-&gt;left = left;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node-&gt;right = right;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return node;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이진 트리 제거 함수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destroy_tree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root)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if (root == NULL) return;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destroy_tree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(root-&gt;left);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destroy_tree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(root-&gt;right);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free(root);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is_leaf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root)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return !(root-&gt;left) &amp;&amp; !(root-&gt;right);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9183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590" y="368660"/>
            <a:ext cx="7291387" cy="61247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print_array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codes[],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n)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&lt; n;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++)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("%d", codes[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("\n");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print_codes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root,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codes[],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top)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// 1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을 저장하고 순환호출한다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if (root-&gt;left)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codes[top] = 1;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print_codes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(root-&gt;left, codes, top + 1);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// 0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을 저장하고 순환호출한다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if (root-&gt;right)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codes[top] =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print_codes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(root-&gt;right, codes, top + 1);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단말노드이면 코드를 출력한다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if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is_leaf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(root))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("%c: ", root-&gt;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print_array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(codes, top);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7356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6585" y="1673805"/>
            <a:ext cx="7291387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허프만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코드 생성 함수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huffman_tree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freq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[], char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ch_list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[],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n)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*node, *x;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heap;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element e, e1, e2;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codes[100];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top =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heap = create();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init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(heap);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&lt;n;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++)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node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make_tree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(NULL, NULL);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e.ch = node-&gt;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ch_list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e.key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node-&gt;weight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freq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e.ptree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node;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(heap, e);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9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우선순위큐 </a:t>
            </a:r>
            <a:r>
              <a:rPr lang="en-US" altLang="ko-KR" smtClean="0"/>
              <a:t>ADT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가장 중요한 연산은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요소 삽입</a:t>
            </a:r>
            <a:r>
              <a:rPr lang="en-US" altLang="ko-KR" dirty="0" smtClean="0"/>
              <a:t>), delete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요소 삭제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pPr eaLnBrk="1" hangingPunct="1"/>
            <a:r>
              <a:rPr lang="ko-KR" altLang="en-US" dirty="0" smtClean="0"/>
              <a:t>우선순위 큐는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가지로 구분</a:t>
            </a:r>
          </a:p>
          <a:p>
            <a:pPr lvl="1" eaLnBrk="1" hangingPunct="1"/>
            <a:r>
              <a:rPr lang="ko-KR" altLang="en-US" sz="2400" b="1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최소 우선순위 큐</a:t>
            </a:r>
          </a:p>
          <a:p>
            <a:pPr lvl="1" eaLnBrk="1" hangingPunct="1"/>
            <a:r>
              <a:rPr lang="ko-KR" altLang="en-US" sz="2400" b="1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최대 우선순위 큐</a:t>
            </a:r>
          </a:p>
        </p:txBody>
      </p:sp>
    </p:spTree>
    <p:extLst>
      <p:ext uri="{BB962C8B-B14F-4D97-AF65-F5344CB8AC3E}">
        <p14:creationId xmlns:p14="http://schemas.microsoft.com/office/powerpoint/2010/main" val="2783355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6585" y="1673805"/>
            <a:ext cx="7291387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1;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&lt;n;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++)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최소값을 가지는 두개의 노드를 삭제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e1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delete_min_heap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(heap);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e2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delete_min_heap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(heap);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두개의 노드를 합친다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x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make_tree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(e1.ptree, e2.ptree);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e.key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x-&gt;weight = e1.key + e2.key;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e.ptree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x;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("%d+%d-&gt;%d \n", e1.key, e2.key,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e.key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(heap, e);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e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delete_min_heap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(heap); 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최종 트리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print_codes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e.ptree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codes, top);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destroy_tree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e.ptree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free(heap);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6553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 정렬 프로그램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701570" y="1538790"/>
            <a:ext cx="7291388" cy="198515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char </a:t>
            </a:r>
            <a:r>
              <a:rPr lang="en-US" altLang="ko-KR" sz="1500" dirty="0" err="1">
                <a:latin typeface="+mn-lt"/>
              </a:rPr>
              <a:t>ch_list</a:t>
            </a:r>
            <a:r>
              <a:rPr lang="en-US" altLang="ko-KR" sz="1500" dirty="0">
                <a:latin typeface="+mn-lt"/>
              </a:rPr>
              <a:t>[] = { 's', '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', 'n', 't', 'e' };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</a:t>
            </a:r>
            <a:r>
              <a:rPr lang="en-US" altLang="ko-KR" sz="1500" dirty="0" err="1">
                <a:latin typeface="+mn-lt"/>
              </a:rPr>
              <a:t>freq</a:t>
            </a:r>
            <a:r>
              <a:rPr lang="en-US" altLang="ko-KR" sz="1500" dirty="0">
                <a:latin typeface="+mn-lt"/>
              </a:rPr>
              <a:t>[] = { 4, 6, 8, 12, 15 };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huffman_tree</a:t>
            </a:r>
            <a:r>
              <a:rPr lang="en-US" altLang="ko-KR" sz="1500" dirty="0">
                <a:latin typeface="+mn-lt"/>
              </a:rPr>
              <a:t>(</a:t>
            </a:r>
            <a:r>
              <a:rPr lang="en-US" altLang="ko-KR" sz="1500" dirty="0" err="1">
                <a:latin typeface="+mn-lt"/>
              </a:rPr>
              <a:t>freq</a:t>
            </a:r>
            <a:r>
              <a:rPr lang="en-US" altLang="ko-KR" sz="1500" dirty="0">
                <a:latin typeface="+mn-lt"/>
              </a:rPr>
              <a:t>, </a:t>
            </a:r>
            <a:r>
              <a:rPr lang="en-US" altLang="ko-KR" sz="1500" dirty="0" err="1">
                <a:latin typeface="+mn-lt"/>
              </a:rPr>
              <a:t>ch_list</a:t>
            </a:r>
            <a:r>
              <a:rPr lang="en-US" altLang="ko-KR" sz="1500" dirty="0">
                <a:latin typeface="+mn-lt"/>
              </a:rPr>
              <a:t>, 5);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}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3955" y="3850553"/>
            <a:ext cx="7279003" cy="2031325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pt-BR" altLang="ko-KR" sz="1400" dirty="0">
                <a:solidFill>
                  <a:schemeClr val="bg1"/>
                </a:solidFill>
              </a:rPr>
              <a:t>4+6-&gt;10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10+12-&gt;22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8+15-&gt;23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22+23-&gt;45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s: 111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i: 110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t: 10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n: 01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e: 00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 큐 구현방법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배열</a:t>
            </a:r>
            <a:r>
              <a:rPr lang="ko-KR" altLang="en-US" dirty="0" smtClean="0"/>
              <a:t>을 이용한 우선순위 큐</a:t>
            </a:r>
          </a:p>
          <a:p>
            <a:pPr eaLnBrk="1" hangingPunct="1"/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연결리스트</a:t>
            </a:r>
            <a:r>
              <a:rPr lang="ko-KR" altLang="en-US" dirty="0" smtClean="0"/>
              <a:t>를 이용한 우선순위 큐</a:t>
            </a:r>
          </a:p>
          <a:p>
            <a:pPr eaLnBrk="1" hangingPunct="1"/>
            <a:r>
              <a:rPr lang="ko-KR" altLang="en-US" dirty="0" err="1" smtClean="0"/>
              <a:t>히프</a:t>
            </a:r>
            <a:r>
              <a:rPr lang="en-US" altLang="ko-KR" dirty="0" smtClean="0"/>
              <a:t>(heap)</a:t>
            </a:r>
            <a:r>
              <a:rPr lang="ko-KR" altLang="en-US" dirty="0" smtClean="0"/>
              <a:t>를 이용한 우선순위 큐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2483895"/>
            <a:ext cx="30194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4101574"/>
            <a:ext cx="55911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57" y="5028385"/>
            <a:ext cx="28114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79590" y="5408644"/>
            <a:ext cx="4344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이 </a:t>
            </a:r>
            <a:r>
              <a:rPr lang="ko-KR" altLang="en-US" dirty="0" err="1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트리구조의</a:t>
            </a:r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가장 중요한 핵심은 꼭대기</a:t>
            </a:r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루트 꼭대기에 </a:t>
            </a:r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9</a:t>
            </a:r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가 나머지 </a:t>
            </a:r>
            <a:r>
              <a:rPr lang="ko-KR" altLang="en-US" dirty="0" err="1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데이터중</a:t>
            </a:r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가장 큼</a:t>
            </a:r>
            <a:endParaRPr lang="en-US" altLang="ko-KR" dirty="0" smtClean="0">
              <a:solidFill>
                <a:schemeClr val="accent3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sym typeface="Wingdings" panose="05000000000000000000" pitchFamily="2" charset="2"/>
              </a:rPr>
              <a:t> MAX </a:t>
            </a:r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sym typeface="Wingdings" panose="05000000000000000000" pitchFamily="2" charset="2"/>
              </a:rPr>
              <a:t>트리</a:t>
            </a:r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sym typeface="Wingdings" panose="05000000000000000000" pitchFamily="2" charset="2"/>
              </a:rPr>
              <a:t>.</a:t>
            </a:r>
            <a:endParaRPr lang="ko-KR" altLang="en-US" dirty="0">
              <a:solidFill>
                <a:schemeClr val="accent3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315529" y="5721503"/>
            <a:ext cx="319528" cy="9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750805" y="5354198"/>
            <a:ext cx="1443209" cy="1123720"/>
          </a:xfrm>
          <a:custGeom>
            <a:avLst/>
            <a:gdLst>
              <a:gd name="connsiteX0" fmla="*/ 727113 w 1443209"/>
              <a:gd name="connsiteY0" fmla="*/ 0 h 1123720"/>
              <a:gd name="connsiteX1" fmla="*/ 627961 w 1443209"/>
              <a:gd name="connsiteY1" fmla="*/ 33050 h 1123720"/>
              <a:gd name="connsiteX2" fmla="*/ 583894 w 1443209"/>
              <a:gd name="connsiteY2" fmla="*/ 44067 h 1123720"/>
              <a:gd name="connsiteX3" fmla="*/ 550843 w 1443209"/>
              <a:gd name="connsiteY3" fmla="*/ 55084 h 1123720"/>
              <a:gd name="connsiteX4" fmla="*/ 484742 w 1443209"/>
              <a:gd name="connsiteY4" fmla="*/ 110168 h 1123720"/>
              <a:gd name="connsiteX5" fmla="*/ 451691 w 1443209"/>
              <a:gd name="connsiteY5" fmla="*/ 132202 h 1123720"/>
              <a:gd name="connsiteX6" fmla="*/ 429658 w 1443209"/>
              <a:gd name="connsiteY6" fmla="*/ 165253 h 1123720"/>
              <a:gd name="connsiteX7" fmla="*/ 330506 w 1443209"/>
              <a:gd name="connsiteY7" fmla="*/ 253388 h 1123720"/>
              <a:gd name="connsiteX8" fmla="*/ 275422 w 1443209"/>
              <a:gd name="connsiteY8" fmla="*/ 330506 h 1123720"/>
              <a:gd name="connsiteX9" fmla="*/ 242371 w 1443209"/>
              <a:gd name="connsiteY9" fmla="*/ 363556 h 1123720"/>
              <a:gd name="connsiteX10" fmla="*/ 198303 w 1443209"/>
              <a:gd name="connsiteY10" fmla="*/ 418641 h 1123720"/>
              <a:gd name="connsiteX11" fmla="*/ 154236 w 1443209"/>
              <a:gd name="connsiteY11" fmla="*/ 473725 h 1123720"/>
              <a:gd name="connsiteX12" fmla="*/ 110168 w 1443209"/>
              <a:gd name="connsiteY12" fmla="*/ 539826 h 1123720"/>
              <a:gd name="connsiteX13" fmla="*/ 88135 w 1443209"/>
              <a:gd name="connsiteY13" fmla="*/ 572877 h 1123720"/>
              <a:gd name="connsiteX14" fmla="*/ 44067 w 1443209"/>
              <a:gd name="connsiteY14" fmla="*/ 661012 h 1123720"/>
              <a:gd name="connsiteX15" fmla="*/ 22034 w 1443209"/>
              <a:gd name="connsiteY15" fmla="*/ 705079 h 1123720"/>
              <a:gd name="connsiteX16" fmla="*/ 0 w 1443209"/>
              <a:gd name="connsiteY16" fmla="*/ 782197 h 1123720"/>
              <a:gd name="connsiteX17" fmla="*/ 11017 w 1443209"/>
              <a:gd name="connsiteY17" fmla="*/ 925416 h 1123720"/>
              <a:gd name="connsiteX18" fmla="*/ 66101 w 1443209"/>
              <a:gd name="connsiteY18" fmla="*/ 980501 h 1123720"/>
              <a:gd name="connsiteX19" fmla="*/ 99152 w 1443209"/>
              <a:gd name="connsiteY19" fmla="*/ 991518 h 1123720"/>
              <a:gd name="connsiteX20" fmla="*/ 176270 w 1443209"/>
              <a:gd name="connsiteY20" fmla="*/ 1024568 h 1123720"/>
              <a:gd name="connsiteX21" fmla="*/ 275422 w 1443209"/>
              <a:gd name="connsiteY21" fmla="*/ 1068636 h 1123720"/>
              <a:gd name="connsiteX22" fmla="*/ 308472 w 1443209"/>
              <a:gd name="connsiteY22" fmla="*/ 1079653 h 1123720"/>
              <a:gd name="connsiteX23" fmla="*/ 429658 w 1443209"/>
              <a:gd name="connsiteY23" fmla="*/ 1112703 h 1123720"/>
              <a:gd name="connsiteX24" fmla="*/ 506776 w 1443209"/>
              <a:gd name="connsiteY24" fmla="*/ 1123720 h 1123720"/>
              <a:gd name="connsiteX25" fmla="*/ 936434 w 1443209"/>
              <a:gd name="connsiteY25" fmla="*/ 1112703 h 1123720"/>
              <a:gd name="connsiteX26" fmla="*/ 1013552 w 1443209"/>
              <a:gd name="connsiteY26" fmla="*/ 1090669 h 1123720"/>
              <a:gd name="connsiteX27" fmla="*/ 1046602 w 1443209"/>
              <a:gd name="connsiteY27" fmla="*/ 1068636 h 1123720"/>
              <a:gd name="connsiteX28" fmla="*/ 1112703 w 1443209"/>
              <a:gd name="connsiteY28" fmla="*/ 1046602 h 1123720"/>
              <a:gd name="connsiteX29" fmla="*/ 1145754 w 1443209"/>
              <a:gd name="connsiteY29" fmla="*/ 1035585 h 1123720"/>
              <a:gd name="connsiteX30" fmla="*/ 1178805 w 1443209"/>
              <a:gd name="connsiteY30" fmla="*/ 1024568 h 1123720"/>
              <a:gd name="connsiteX31" fmla="*/ 1211855 w 1443209"/>
              <a:gd name="connsiteY31" fmla="*/ 991518 h 1123720"/>
              <a:gd name="connsiteX32" fmla="*/ 1299990 w 1443209"/>
              <a:gd name="connsiteY32" fmla="*/ 914400 h 1123720"/>
              <a:gd name="connsiteX33" fmla="*/ 1344058 w 1443209"/>
              <a:gd name="connsiteY33" fmla="*/ 837282 h 1123720"/>
              <a:gd name="connsiteX34" fmla="*/ 1377108 w 1443209"/>
              <a:gd name="connsiteY34" fmla="*/ 804231 h 1123720"/>
              <a:gd name="connsiteX35" fmla="*/ 1399142 w 1443209"/>
              <a:gd name="connsiteY35" fmla="*/ 738130 h 1123720"/>
              <a:gd name="connsiteX36" fmla="*/ 1410159 w 1443209"/>
              <a:gd name="connsiteY36" fmla="*/ 705079 h 1123720"/>
              <a:gd name="connsiteX37" fmla="*/ 1443209 w 1443209"/>
              <a:gd name="connsiteY37" fmla="*/ 627961 h 1123720"/>
              <a:gd name="connsiteX38" fmla="*/ 1432193 w 1443209"/>
              <a:gd name="connsiteY38" fmla="*/ 473725 h 1123720"/>
              <a:gd name="connsiteX39" fmla="*/ 1399142 w 1443209"/>
              <a:gd name="connsiteY39" fmla="*/ 429657 h 1123720"/>
              <a:gd name="connsiteX40" fmla="*/ 1377108 w 1443209"/>
              <a:gd name="connsiteY40" fmla="*/ 396607 h 1123720"/>
              <a:gd name="connsiteX41" fmla="*/ 1299990 w 1443209"/>
              <a:gd name="connsiteY41" fmla="*/ 341522 h 1123720"/>
              <a:gd name="connsiteX42" fmla="*/ 1288973 w 1443209"/>
              <a:gd name="connsiteY42" fmla="*/ 308472 h 1123720"/>
              <a:gd name="connsiteX43" fmla="*/ 1189822 w 1443209"/>
              <a:gd name="connsiteY43" fmla="*/ 231354 h 1123720"/>
              <a:gd name="connsiteX44" fmla="*/ 1156771 w 1443209"/>
              <a:gd name="connsiteY44" fmla="*/ 209320 h 1123720"/>
              <a:gd name="connsiteX45" fmla="*/ 1134737 w 1443209"/>
              <a:gd name="connsiteY45" fmla="*/ 176269 h 1123720"/>
              <a:gd name="connsiteX46" fmla="*/ 1101687 w 1443209"/>
              <a:gd name="connsiteY46" fmla="*/ 154236 h 1123720"/>
              <a:gd name="connsiteX47" fmla="*/ 1057619 w 1443209"/>
              <a:gd name="connsiteY47" fmla="*/ 121185 h 1123720"/>
              <a:gd name="connsiteX48" fmla="*/ 1024568 w 1443209"/>
              <a:gd name="connsiteY48" fmla="*/ 99151 h 1123720"/>
              <a:gd name="connsiteX49" fmla="*/ 991518 w 1443209"/>
              <a:gd name="connsiteY49" fmla="*/ 66101 h 1123720"/>
              <a:gd name="connsiteX50" fmla="*/ 925417 w 1443209"/>
              <a:gd name="connsiteY50" fmla="*/ 44067 h 1123720"/>
              <a:gd name="connsiteX51" fmla="*/ 892366 w 1443209"/>
              <a:gd name="connsiteY51" fmla="*/ 33050 h 1123720"/>
              <a:gd name="connsiteX52" fmla="*/ 859315 w 1443209"/>
              <a:gd name="connsiteY52" fmla="*/ 22033 h 1123720"/>
              <a:gd name="connsiteX53" fmla="*/ 815248 w 1443209"/>
              <a:gd name="connsiteY53" fmla="*/ 11016 h 1123720"/>
              <a:gd name="connsiteX54" fmla="*/ 661012 w 1443209"/>
              <a:gd name="connsiteY54" fmla="*/ 11016 h 112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443209" h="1123720">
                <a:moveTo>
                  <a:pt x="727113" y="0"/>
                </a:moveTo>
                <a:cubicBezTo>
                  <a:pt x="568765" y="26389"/>
                  <a:pt x="726536" y="-9197"/>
                  <a:pt x="627961" y="33050"/>
                </a:cubicBezTo>
                <a:cubicBezTo>
                  <a:pt x="614044" y="39014"/>
                  <a:pt x="598453" y="39907"/>
                  <a:pt x="583894" y="44067"/>
                </a:cubicBezTo>
                <a:cubicBezTo>
                  <a:pt x="572728" y="47257"/>
                  <a:pt x="561860" y="51412"/>
                  <a:pt x="550843" y="55084"/>
                </a:cubicBezTo>
                <a:cubicBezTo>
                  <a:pt x="468781" y="109794"/>
                  <a:pt x="569574" y="39476"/>
                  <a:pt x="484742" y="110168"/>
                </a:cubicBezTo>
                <a:cubicBezTo>
                  <a:pt x="474570" y="118644"/>
                  <a:pt x="462708" y="124857"/>
                  <a:pt x="451691" y="132202"/>
                </a:cubicBezTo>
                <a:cubicBezTo>
                  <a:pt x="444347" y="143219"/>
                  <a:pt x="438455" y="155357"/>
                  <a:pt x="429658" y="165253"/>
                </a:cubicBezTo>
                <a:cubicBezTo>
                  <a:pt x="374778" y="226993"/>
                  <a:pt x="380736" y="219900"/>
                  <a:pt x="330506" y="253388"/>
                </a:cubicBezTo>
                <a:cubicBezTo>
                  <a:pt x="313073" y="279537"/>
                  <a:pt x="295911" y="306602"/>
                  <a:pt x="275422" y="330506"/>
                </a:cubicBezTo>
                <a:cubicBezTo>
                  <a:pt x="265283" y="342335"/>
                  <a:pt x="253388" y="352539"/>
                  <a:pt x="242371" y="363556"/>
                </a:cubicBezTo>
                <a:cubicBezTo>
                  <a:pt x="214679" y="446631"/>
                  <a:pt x="255255" y="347451"/>
                  <a:pt x="198303" y="418641"/>
                </a:cubicBezTo>
                <a:cubicBezTo>
                  <a:pt x="137487" y="494661"/>
                  <a:pt x="248958" y="410577"/>
                  <a:pt x="154236" y="473725"/>
                </a:cubicBezTo>
                <a:lnTo>
                  <a:pt x="110168" y="539826"/>
                </a:lnTo>
                <a:cubicBezTo>
                  <a:pt x="102823" y="550843"/>
                  <a:pt x="94056" y="561034"/>
                  <a:pt x="88135" y="572877"/>
                </a:cubicBezTo>
                <a:lnTo>
                  <a:pt x="44067" y="661012"/>
                </a:lnTo>
                <a:cubicBezTo>
                  <a:pt x="36723" y="675701"/>
                  <a:pt x="27227" y="689499"/>
                  <a:pt x="22034" y="705079"/>
                </a:cubicBezTo>
                <a:cubicBezTo>
                  <a:pt x="6229" y="752494"/>
                  <a:pt x="13834" y="726864"/>
                  <a:pt x="0" y="782197"/>
                </a:cubicBezTo>
                <a:cubicBezTo>
                  <a:pt x="3672" y="829937"/>
                  <a:pt x="2193" y="878355"/>
                  <a:pt x="11017" y="925416"/>
                </a:cubicBezTo>
                <a:cubicBezTo>
                  <a:pt x="15576" y="949730"/>
                  <a:pt x="46852" y="970877"/>
                  <a:pt x="66101" y="980501"/>
                </a:cubicBezTo>
                <a:cubicBezTo>
                  <a:pt x="76488" y="985694"/>
                  <a:pt x="88765" y="986325"/>
                  <a:pt x="99152" y="991518"/>
                </a:cubicBezTo>
                <a:cubicBezTo>
                  <a:pt x="175233" y="1029558"/>
                  <a:pt x="84555" y="1001639"/>
                  <a:pt x="176270" y="1024568"/>
                </a:cubicBezTo>
                <a:cubicBezTo>
                  <a:pt x="228645" y="1059486"/>
                  <a:pt x="196758" y="1042414"/>
                  <a:pt x="275422" y="1068636"/>
                </a:cubicBezTo>
                <a:lnTo>
                  <a:pt x="308472" y="1079653"/>
                </a:lnTo>
                <a:cubicBezTo>
                  <a:pt x="348802" y="1093096"/>
                  <a:pt x="386191" y="1106493"/>
                  <a:pt x="429658" y="1112703"/>
                </a:cubicBezTo>
                <a:lnTo>
                  <a:pt x="506776" y="1123720"/>
                </a:lnTo>
                <a:cubicBezTo>
                  <a:pt x="649995" y="1120048"/>
                  <a:pt x="793322" y="1119359"/>
                  <a:pt x="936434" y="1112703"/>
                </a:cubicBezTo>
                <a:cubicBezTo>
                  <a:pt x="944217" y="1112341"/>
                  <a:pt x="1002607" y="1096142"/>
                  <a:pt x="1013552" y="1090669"/>
                </a:cubicBezTo>
                <a:cubicBezTo>
                  <a:pt x="1025395" y="1084748"/>
                  <a:pt x="1034503" y="1074013"/>
                  <a:pt x="1046602" y="1068636"/>
                </a:cubicBezTo>
                <a:cubicBezTo>
                  <a:pt x="1067826" y="1059203"/>
                  <a:pt x="1090669" y="1053947"/>
                  <a:pt x="1112703" y="1046602"/>
                </a:cubicBezTo>
                <a:lnTo>
                  <a:pt x="1145754" y="1035585"/>
                </a:lnTo>
                <a:lnTo>
                  <a:pt x="1178805" y="1024568"/>
                </a:lnTo>
                <a:cubicBezTo>
                  <a:pt x="1189822" y="1013551"/>
                  <a:pt x="1200026" y="1001657"/>
                  <a:pt x="1211855" y="991518"/>
                </a:cubicBezTo>
                <a:cubicBezTo>
                  <a:pt x="1266395" y="944770"/>
                  <a:pt x="1249894" y="972846"/>
                  <a:pt x="1299990" y="914400"/>
                </a:cubicBezTo>
                <a:cubicBezTo>
                  <a:pt x="1344595" y="862361"/>
                  <a:pt x="1299406" y="899795"/>
                  <a:pt x="1344058" y="837282"/>
                </a:cubicBezTo>
                <a:cubicBezTo>
                  <a:pt x="1353114" y="824604"/>
                  <a:pt x="1366091" y="815248"/>
                  <a:pt x="1377108" y="804231"/>
                </a:cubicBezTo>
                <a:lnTo>
                  <a:pt x="1399142" y="738130"/>
                </a:lnTo>
                <a:cubicBezTo>
                  <a:pt x="1402814" y="727113"/>
                  <a:pt x="1404965" y="715466"/>
                  <a:pt x="1410159" y="705079"/>
                </a:cubicBezTo>
                <a:cubicBezTo>
                  <a:pt x="1437387" y="650625"/>
                  <a:pt x="1427000" y="676592"/>
                  <a:pt x="1443209" y="627961"/>
                </a:cubicBezTo>
                <a:cubicBezTo>
                  <a:pt x="1439537" y="576549"/>
                  <a:pt x="1443374" y="524041"/>
                  <a:pt x="1432193" y="473725"/>
                </a:cubicBezTo>
                <a:cubicBezTo>
                  <a:pt x="1428210" y="455801"/>
                  <a:pt x="1409815" y="444598"/>
                  <a:pt x="1399142" y="429657"/>
                </a:cubicBezTo>
                <a:cubicBezTo>
                  <a:pt x="1391446" y="418883"/>
                  <a:pt x="1386470" y="405969"/>
                  <a:pt x="1377108" y="396607"/>
                </a:cubicBezTo>
                <a:cubicBezTo>
                  <a:pt x="1363440" y="382939"/>
                  <a:pt x="1318759" y="354034"/>
                  <a:pt x="1299990" y="341522"/>
                </a:cubicBezTo>
                <a:cubicBezTo>
                  <a:pt x="1296318" y="330505"/>
                  <a:pt x="1296102" y="317638"/>
                  <a:pt x="1288973" y="308472"/>
                </a:cubicBezTo>
                <a:cubicBezTo>
                  <a:pt x="1206045" y="201851"/>
                  <a:pt x="1255644" y="264265"/>
                  <a:pt x="1189822" y="231354"/>
                </a:cubicBezTo>
                <a:cubicBezTo>
                  <a:pt x="1177979" y="225432"/>
                  <a:pt x="1167788" y="216665"/>
                  <a:pt x="1156771" y="209320"/>
                </a:cubicBezTo>
                <a:cubicBezTo>
                  <a:pt x="1149426" y="198303"/>
                  <a:pt x="1144100" y="185632"/>
                  <a:pt x="1134737" y="176269"/>
                </a:cubicBezTo>
                <a:cubicBezTo>
                  <a:pt x="1125375" y="166907"/>
                  <a:pt x="1112461" y="161932"/>
                  <a:pt x="1101687" y="154236"/>
                </a:cubicBezTo>
                <a:cubicBezTo>
                  <a:pt x="1086745" y="143564"/>
                  <a:pt x="1072561" y="131858"/>
                  <a:pt x="1057619" y="121185"/>
                </a:cubicBezTo>
                <a:cubicBezTo>
                  <a:pt x="1046845" y="113489"/>
                  <a:pt x="1034740" y="107628"/>
                  <a:pt x="1024568" y="99151"/>
                </a:cubicBezTo>
                <a:cubicBezTo>
                  <a:pt x="1012599" y="89177"/>
                  <a:pt x="1005137" y="73667"/>
                  <a:pt x="991518" y="66101"/>
                </a:cubicBezTo>
                <a:cubicBezTo>
                  <a:pt x="971215" y="54822"/>
                  <a:pt x="947451" y="51412"/>
                  <a:pt x="925417" y="44067"/>
                </a:cubicBezTo>
                <a:lnTo>
                  <a:pt x="892366" y="33050"/>
                </a:lnTo>
                <a:cubicBezTo>
                  <a:pt x="881349" y="29378"/>
                  <a:pt x="870581" y="24850"/>
                  <a:pt x="859315" y="22033"/>
                </a:cubicBezTo>
                <a:cubicBezTo>
                  <a:pt x="844626" y="18361"/>
                  <a:pt x="830366" y="11856"/>
                  <a:pt x="815248" y="11016"/>
                </a:cubicBezTo>
                <a:cubicBezTo>
                  <a:pt x="763915" y="8164"/>
                  <a:pt x="712424" y="11016"/>
                  <a:pt x="661012" y="110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7358990" y="5321147"/>
            <a:ext cx="1278932" cy="947451"/>
          </a:xfrm>
          <a:custGeom>
            <a:avLst/>
            <a:gdLst>
              <a:gd name="connsiteX0" fmla="*/ 474003 w 1278932"/>
              <a:gd name="connsiteY0" fmla="*/ 0 h 947451"/>
              <a:gd name="connsiteX1" fmla="*/ 418918 w 1278932"/>
              <a:gd name="connsiteY1" fmla="*/ 11017 h 947451"/>
              <a:gd name="connsiteX2" fmla="*/ 374851 w 1278932"/>
              <a:gd name="connsiteY2" fmla="*/ 44067 h 947451"/>
              <a:gd name="connsiteX3" fmla="*/ 341800 w 1278932"/>
              <a:gd name="connsiteY3" fmla="*/ 55084 h 947451"/>
              <a:gd name="connsiteX4" fmla="*/ 275699 w 1278932"/>
              <a:gd name="connsiteY4" fmla="*/ 99152 h 947451"/>
              <a:gd name="connsiteX5" fmla="*/ 209598 w 1278932"/>
              <a:gd name="connsiteY5" fmla="*/ 154236 h 947451"/>
              <a:gd name="connsiteX6" fmla="*/ 165530 w 1278932"/>
              <a:gd name="connsiteY6" fmla="*/ 220337 h 947451"/>
              <a:gd name="connsiteX7" fmla="*/ 143497 w 1278932"/>
              <a:gd name="connsiteY7" fmla="*/ 253388 h 947451"/>
              <a:gd name="connsiteX8" fmla="*/ 110446 w 1278932"/>
              <a:gd name="connsiteY8" fmla="*/ 297455 h 947451"/>
              <a:gd name="connsiteX9" fmla="*/ 66379 w 1278932"/>
              <a:gd name="connsiteY9" fmla="*/ 363557 h 947451"/>
              <a:gd name="connsiteX10" fmla="*/ 33328 w 1278932"/>
              <a:gd name="connsiteY10" fmla="*/ 429658 h 947451"/>
              <a:gd name="connsiteX11" fmla="*/ 11294 w 1278932"/>
              <a:gd name="connsiteY11" fmla="*/ 495759 h 947451"/>
              <a:gd name="connsiteX12" fmla="*/ 277 w 1278932"/>
              <a:gd name="connsiteY12" fmla="*/ 594911 h 947451"/>
              <a:gd name="connsiteX13" fmla="*/ 11294 w 1278932"/>
              <a:gd name="connsiteY13" fmla="*/ 826265 h 947451"/>
              <a:gd name="connsiteX14" fmla="*/ 99429 w 1278932"/>
              <a:gd name="connsiteY14" fmla="*/ 903383 h 947451"/>
              <a:gd name="connsiteX15" fmla="*/ 165530 w 1278932"/>
              <a:gd name="connsiteY15" fmla="*/ 925417 h 947451"/>
              <a:gd name="connsiteX16" fmla="*/ 242649 w 1278932"/>
              <a:gd name="connsiteY16" fmla="*/ 947451 h 947451"/>
              <a:gd name="connsiteX17" fmla="*/ 474003 w 1278932"/>
              <a:gd name="connsiteY17" fmla="*/ 936434 h 947451"/>
              <a:gd name="connsiteX18" fmla="*/ 518070 w 1278932"/>
              <a:gd name="connsiteY18" fmla="*/ 925417 h 947451"/>
              <a:gd name="connsiteX19" fmla="*/ 606205 w 1278932"/>
              <a:gd name="connsiteY19" fmla="*/ 903383 h 947451"/>
              <a:gd name="connsiteX20" fmla="*/ 650273 w 1278932"/>
              <a:gd name="connsiteY20" fmla="*/ 881349 h 947451"/>
              <a:gd name="connsiteX21" fmla="*/ 760441 w 1278932"/>
              <a:gd name="connsiteY21" fmla="*/ 859316 h 947451"/>
              <a:gd name="connsiteX22" fmla="*/ 870610 w 1278932"/>
              <a:gd name="connsiteY22" fmla="*/ 848299 h 947451"/>
              <a:gd name="connsiteX23" fmla="*/ 980779 w 1278932"/>
              <a:gd name="connsiteY23" fmla="*/ 826265 h 947451"/>
              <a:gd name="connsiteX24" fmla="*/ 1090947 w 1278932"/>
              <a:gd name="connsiteY24" fmla="*/ 804231 h 947451"/>
              <a:gd name="connsiteX25" fmla="*/ 1123998 w 1278932"/>
              <a:gd name="connsiteY25" fmla="*/ 793214 h 947451"/>
              <a:gd name="connsiteX26" fmla="*/ 1223150 w 1278932"/>
              <a:gd name="connsiteY26" fmla="*/ 716096 h 947451"/>
              <a:gd name="connsiteX27" fmla="*/ 1267217 w 1278932"/>
              <a:gd name="connsiteY27" fmla="*/ 649995 h 947451"/>
              <a:gd name="connsiteX28" fmla="*/ 1278234 w 1278932"/>
              <a:gd name="connsiteY28" fmla="*/ 616945 h 947451"/>
              <a:gd name="connsiteX29" fmla="*/ 1267217 w 1278932"/>
              <a:gd name="connsiteY29" fmla="*/ 418641 h 947451"/>
              <a:gd name="connsiteX30" fmla="*/ 1190099 w 1278932"/>
              <a:gd name="connsiteY30" fmla="*/ 341523 h 947451"/>
              <a:gd name="connsiteX31" fmla="*/ 1123998 w 1278932"/>
              <a:gd name="connsiteY31" fmla="*/ 286439 h 947451"/>
              <a:gd name="connsiteX32" fmla="*/ 1079930 w 1278932"/>
              <a:gd name="connsiteY32" fmla="*/ 275422 h 947451"/>
              <a:gd name="connsiteX33" fmla="*/ 969762 w 1278932"/>
              <a:gd name="connsiteY33" fmla="*/ 220337 h 947451"/>
              <a:gd name="connsiteX34" fmla="*/ 914677 w 1278932"/>
              <a:gd name="connsiteY34" fmla="*/ 209320 h 947451"/>
              <a:gd name="connsiteX35" fmla="*/ 870610 w 1278932"/>
              <a:gd name="connsiteY35" fmla="*/ 198304 h 947451"/>
              <a:gd name="connsiteX36" fmla="*/ 837559 w 1278932"/>
              <a:gd name="connsiteY36" fmla="*/ 176270 h 947451"/>
              <a:gd name="connsiteX37" fmla="*/ 749424 w 1278932"/>
              <a:gd name="connsiteY37" fmla="*/ 154236 h 947451"/>
              <a:gd name="connsiteX38" fmla="*/ 683323 w 1278932"/>
              <a:gd name="connsiteY38" fmla="*/ 132202 h 947451"/>
              <a:gd name="connsiteX39" fmla="*/ 617222 w 1278932"/>
              <a:gd name="connsiteY39" fmla="*/ 110169 h 947451"/>
              <a:gd name="connsiteX40" fmla="*/ 518070 w 1278932"/>
              <a:gd name="connsiteY40" fmla="*/ 66101 h 947451"/>
              <a:gd name="connsiteX41" fmla="*/ 485020 w 1278932"/>
              <a:gd name="connsiteY41" fmla="*/ 55084 h 947451"/>
              <a:gd name="connsiteX42" fmla="*/ 440952 w 1278932"/>
              <a:gd name="connsiteY42" fmla="*/ 44067 h 94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78932" h="947451">
                <a:moveTo>
                  <a:pt x="474003" y="0"/>
                </a:moveTo>
                <a:cubicBezTo>
                  <a:pt x="455641" y="3672"/>
                  <a:pt x="436029" y="3412"/>
                  <a:pt x="418918" y="11017"/>
                </a:cubicBezTo>
                <a:cubicBezTo>
                  <a:pt x="402139" y="18474"/>
                  <a:pt x="390793" y="34957"/>
                  <a:pt x="374851" y="44067"/>
                </a:cubicBezTo>
                <a:cubicBezTo>
                  <a:pt x="364768" y="49829"/>
                  <a:pt x="352817" y="51412"/>
                  <a:pt x="341800" y="55084"/>
                </a:cubicBezTo>
                <a:cubicBezTo>
                  <a:pt x="319766" y="69773"/>
                  <a:pt x="294424" y="80427"/>
                  <a:pt x="275699" y="99152"/>
                </a:cubicBezTo>
                <a:cubicBezTo>
                  <a:pt x="233286" y="141565"/>
                  <a:pt x="255612" y="123560"/>
                  <a:pt x="209598" y="154236"/>
                </a:cubicBezTo>
                <a:lnTo>
                  <a:pt x="165530" y="220337"/>
                </a:lnTo>
                <a:cubicBezTo>
                  <a:pt x="158185" y="231354"/>
                  <a:pt x="151441" y="242796"/>
                  <a:pt x="143497" y="253388"/>
                </a:cubicBezTo>
                <a:cubicBezTo>
                  <a:pt x="132480" y="268077"/>
                  <a:pt x="120976" y="282413"/>
                  <a:pt x="110446" y="297455"/>
                </a:cubicBezTo>
                <a:cubicBezTo>
                  <a:pt x="95260" y="319149"/>
                  <a:pt x="74753" y="338435"/>
                  <a:pt x="66379" y="363557"/>
                </a:cubicBezTo>
                <a:cubicBezTo>
                  <a:pt x="26199" y="484093"/>
                  <a:pt x="90281" y="301516"/>
                  <a:pt x="33328" y="429658"/>
                </a:cubicBezTo>
                <a:cubicBezTo>
                  <a:pt x="23895" y="450882"/>
                  <a:pt x="11294" y="495759"/>
                  <a:pt x="11294" y="495759"/>
                </a:cubicBezTo>
                <a:cubicBezTo>
                  <a:pt x="7622" y="528810"/>
                  <a:pt x="277" y="561657"/>
                  <a:pt x="277" y="594911"/>
                </a:cubicBezTo>
                <a:cubicBezTo>
                  <a:pt x="277" y="672116"/>
                  <a:pt x="-2764" y="750350"/>
                  <a:pt x="11294" y="826265"/>
                </a:cubicBezTo>
                <a:cubicBezTo>
                  <a:pt x="24835" y="899386"/>
                  <a:pt x="51928" y="889132"/>
                  <a:pt x="99429" y="903383"/>
                </a:cubicBezTo>
                <a:cubicBezTo>
                  <a:pt x="121675" y="910057"/>
                  <a:pt x="142998" y="919784"/>
                  <a:pt x="165530" y="925417"/>
                </a:cubicBezTo>
                <a:cubicBezTo>
                  <a:pt x="220864" y="939251"/>
                  <a:pt x="195234" y="931646"/>
                  <a:pt x="242649" y="947451"/>
                </a:cubicBezTo>
                <a:cubicBezTo>
                  <a:pt x="319767" y="943779"/>
                  <a:pt x="397043" y="942591"/>
                  <a:pt x="474003" y="936434"/>
                </a:cubicBezTo>
                <a:cubicBezTo>
                  <a:pt x="489096" y="935227"/>
                  <a:pt x="503289" y="928702"/>
                  <a:pt x="518070" y="925417"/>
                </a:cubicBezTo>
                <a:cubicBezTo>
                  <a:pt x="553886" y="917458"/>
                  <a:pt x="574402" y="917013"/>
                  <a:pt x="606205" y="903383"/>
                </a:cubicBezTo>
                <a:cubicBezTo>
                  <a:pt x="621300" y="896914"/>
                  <a:pt x="634895" y="887115"/>
                  <a:pt x="650273" y="881349"/>
                </a:cubicBezTo>
                <a:cubicBezTo>
                  <a:pt x="673983" y="872458"/>
                  <a:pt x="741409" y="861695"/>
                  <a:pt x="760441" y="859316"/>
                </a:cubicBezTo>
                <a:cubicBezTo>
                  <a:pt x="797062" y="854738"/>
                  <a:pt x="833989" y="852877"/>
                  <a:pt x="870610" y="848299"/>
                </a:cubicBezTo>
                <a:cubicBezTo>
                  <a:pt x="971277" y="835715"/>
                  <a:pt x="901734" y="842074"/>
                  <a:pt x="980779" y="826265"/>
                </a:cubicBezTo>
                <a:cubicBezTo>
                  <a:pt x="1052921" y="811836"/>
                  <a:pt x="1031238" y="821291"/>
                  <a:pt x="1090947" y="804231"/>
                </a:cubicBezTo>
                <a:cubicBezTo>
                  <a:pt x="1102113" y="801041"/>
                  <a:pt x="1113846" y="798854"/>
                  <a:pt x="1123998" y="793214"/>
                </a:cubicBezTo>
                <a:cubicBezTo>
                  <a:pt x="1156596" y="775104"/>
                  <a:pt x="1198713" y="747515"/>
                  <a:pt x="1223150" y="716096"/>
                </a:cubicBezTo>
                <a:cubicBezTo>
                  <a:pt x="1239408" y="695193"/>
                  <a:pt x="1258843" y="675117"/>
                  <a:pt x="1267217" y="649995"/>
                </a:cubicBezTo>
                <a:lnTo>
                  <a:pt x="1278234" y="616945"/>
                </a:lnTo>
                <a:cubicBezTo>
                  <a:pt x="1274562" y="550844"/>
                  <a:pt x="1287394" y="481695"/>
                  <a:pt x="1267217" y="418641"/>
                </a:cubicBezTo>
                <a:cubicBezTo>
                  <a:pt x="1256137" y="384017"/>
                  <a:pt x="1215805" y="367229"/>
                  <a:pt x="1190099" y="341523"/>
                </a:cubicBezTo>
                <a:cubicBezTo>
                  <a:pt x="1170243" y="321667"/>
                  <a:pt x="1150843" y="297944"/>
                  <a:pt x="1123998" y="286439"/>
                </a:cubicBezTo>
                <a:cubicBezTo>
                  <a:pt x="1110081" y="280475"/>
                  <a:pt x="1094619" y="279094"/>
                  <a:pt x="1079930" y="275422"/>
                </a:cubicBezTo>
                <a:cubicBezTo>
                  <a:pt x="1034946" y="248431"/>
                  <a:pt x="1019738" y="235330"/>
                  <a:pt x="969762" y="220337"/>
                </a:cubicBezTo>
                <a:cubicBezTo>
                  <a:pt x="951826" y="214956"/>
                  <a:pt x="932956" y="213382"/>
                  <a:pt x="914677" y="209320"/>
                </a:cubicBezTo>
                <a:cubicBezTo>
                  <a:pt x="899897" y="206036"/>
                  <a:pt x="885299" y="201976"/>
                  <a:pt x="870610" y="198304"/>
                </a:cubicBezTo>
                <a:cubicBezTo>
                  <a:pt x="859593" y="190959"/>
                  <a:pt x="850003" y="180795"/>
                  <a:pt x="837559" y="176270"/>
                </a:cubicBezTo>
                <a:cubicBezTo>
                  <a:pt x="809100" y="165921"/>
                  <a:pt x="778152" y="163812"/>
                  <a:pt x="749424" y="154236"/>
                </a:cubicBezTo>
                <a:lnTo>
                  <a:pt x="683323" y="132202"/>
                </a:lnTo>
                <a:cubicBezTo>
                  <a:pt x="683319" y="132201"/>
                  <a:pt x="617225" y="110171"/>
                  <a:pt x="617222" y="110169"/>
                </a:cubicBezTo>
                <a:cubicBezTo>
                  <a:pt x="564846" y="75252"/>
                  <a:pt x="596733" y="92322"/>
                  <a:pt x="518070" y="66101"/>
                </a:cubicBezTo>
                <a:lnTo>
                  <a:pt x="485020" y="55084"/>
                </a:lnTo>
                <a:cubicBezTo>
                  <a:pt x="448486" y="42906"/>
                  <a:pt x="463582" y="44067"/>
                  <a:pt x="440952" y="440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5816906" y="5728771"/>
            <a:ext cx="551649" cy="649995"/>
          </a:xfrm>
          <a:custGeom>
            <a:avLst/>
            <a:gdLst>
              <a:gd name="connsiteX0" fmla="*/ 517793 w 551649"/>
              <a:gd name="connsiteY0" fmla="*/ 121186 h 649995"/>
              <a:gd name="connsiteX1" fmla="*/ 418641 w 551649"/>
              <a:gd name="connsiteY1" fmla="*/ 110169 h 649995"/>
              <a:gd name="connsiteX2" fmla="*/ 352540 w 551649"/>
              <a:gd name="connsiteY2" fmla="*/ 88135 h 649995"/>
              <a:gd name="connsiteX3" fmla="*/ 264405 w 551649"/>
              <a:gd name="connsiteY3" fmla="*/ 99152 h 649995"/>
              <a:gd name="connsiteX4" fmla="*/ 220337 w 551649"/>
              <a:gd name="connsiteY4" fmla="*/ 110169 h 649995"/>
              <a:gd name="connsiteX5" fmla="*/ 165253 w 551649"/>
              <a:gd name="connsiteY5" fmla="*/ 121186 h 649995"/>
              <a:gd name="connsiteX6" fmla="*/ 132202 w 551649"/>
              <a:gd name="connsiteY6" fmla="*/ 143219 h 649995"/>
              <a:gd name="connsiteX7" fmla="*/ 44067 w 551649"/>
              <a:gd name="connsiteY7" fmla="*/ 242371 h 649995"/>
              <a:gd name="connsiteX8" fmla="*/ 0 w 551649"/>
              <a:gd name="connsiteY8" fmla="*/ 330506 h 649995"/>
              <a:gd name="connsiteX9" fmla="*/ 11017 w 551649"/>
              <a:gd name="connsiteY9" fmla="*/ 506776 h 649995"/>
              <a:gd name="connsiteX10" fmla="*/ 22034 w 551649"/>
              <a:gd name="connsiteY10" fmla="*/ 539827 h 649995"/>
              <a:gd name="connsiteX11" fmla="*/ 121186 w 551649"/>
              <a:gd name="connsiteY11" fmla="*/ 583894 h 649995"/>
              <a:gd name="connsiteX12" fmla="*/ 187287 w 551649"/>
              <a:gd name="connsiteY12" fmla="*/ 605928 h 649995"/>
              <a:gd name="connsiteX13" fmla="*/ 220337 w 551649"/>
              <a:gd name="connsiteY13" fmla="*/ 616945 h 649995"/>
              <a:gd name="connsiteX14" fmla="*/ 341523 w 551649"/>
              <a:gd name="connsiteY14" fmla="*/ 649995 h 649995"/>
              <a:gd name="connsiteX15" fmla="*/ 418641 w 551649"/>
              <a:gd name="connsiteY15" fmla="*/ 638978 h 649995"/>
              <a:gd name="connsiteX16" fmla="*/ 451692 w 551649"/>
              <a:gd name="connsiteY16" fmla="*/ 605928 h 649995"/>
              <a:gd name="connsiteX17" fmla="*/ 495759 w 551649"/>
              <a:gd name="connsiteY17" fmla="*/ 528810 h 649995"/>
              <a:gd name="connsiteX18" fmla="*/ 528810 w 551649"/>
              <a:gd name="connsiteY18" fmla="*/ 495759 h 649995"/>
              <a:gd name="connsiteX19" fmla="*/ 528810 w 551649"/>
              <a:gd name="connsiteY19" fmla="*/ 77118 h 649995"/>
              <a:gd name="connsiteX20" fmla="*/ 517793 w 551649"/>
              <a:gd name="connsiteY20" fmla="*/ 22034 h 649995"/>
              <a:gd name="connsiteX21" fmla="*/ 451692 w 551649"/>
              <a:gd name="connsiteY21" fmla="*/ 0 h 649995"/>
              <a:gd name="connsiteX22" fmla="*/ 418641 w 551649"/>
              <a:gd name="connsiteY22" fmla="*/ 11017 h 649995"/>
              <a:gd name="connsiteX23" fmla="*/ 396607 w 551649"/>
              <a:gd name="connsiteY23" fmla="*/ 44068 h 649995"/>
              <a:gd name="connsiteX24" fmla="*/ 385590 w 551649"/>
              <a:gd name="connsiteY24" fmla="*/ 165253 h 64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51649" h="649995">
                <a:moveTo>
                  <a:pt x="517793" y="121186"/>
                </a:moveTo>
                <a:cubicBezTo>
                  <a:pt x="435048" y="137734"/>
                  <a:pt x="489592" y="138549"/>
                  <a:pt x="418641" y="110169"/>
                </a:cubicBezTo>
                <a:cubicBezTo>
                  <a:pt x="397077" y="101543"/>
                  <a:pt x="352540" y="88135"/>
                  <a:pt x="352540" y="88135"/>
                </a:cubicBezTo>
                <a:cubicBezTo>
                  <a:pt x="323162" y="91807"/>
                  <a:pt x="293609" y="94285"/>
                  <a:pt x="264405" y="99152"/>
                </a:cubicBezTo>
                <a:cubicBezTo>
                  <a:pt x="249470" y="101641"/>
                  <a:pt x="235118" y="106884"/>
                  <a:pt x="220337" y="110169"/>
                </a:cubicBezTo>
                <a:cubicBezTo>
                  <a:pt x="202058" y="114231"/>
                  <a:pt x="183614" y="117514"/>
                  <a:pt x="165253" y="121186"/>
                </a:cubicBezTo>
                <a:cubicBezTo>
                  <a:pt x="154236" y="128530"/>
                  <a:pt x="142098" y="134422"/>
                  <a:pt x="132202" y="143219"/>
                </a:cubicBezTo>
                <a:cubicBezTo>
                  <a:pt x="98281" y="173371"/>
                  <a:pt x="65734" y="202648"/>
                  <a:pt x="44067" y="242371"/>
                </a:cubicBezTo>
                <a:cubicBezTo>
                  <a:pt x="28339" y="271206"/>
                  <a:pt x="0" y="330506"/>
                  <a:pt x="0" y="330506"/>
                </a:cubicBezTo>
                <a:cubicBezTo>
                  <a:pt x="3672" y="389263"/>
                  <a:pt x="4854" y="448228"/>
                  <a:pt x="11017" y="506776"/>
                </a:cubicBezTo>
                <a:cubicBezTo>
                  <a:pt x="12233" y="518325"/>
                  <a:pt x="14779" y="530759"/>
                  <a:pt x="22034" y="539827"/>
                </a:cubicBezTo>
                <a:cubicBezTo>
                  <a:pt x="41079" y="563633"/>
                  <a:pt x="100990" y="577162"/>
                  <a:pt x="121186" y="583894"/>
                </a:cubicBezTo>
                <a:lnTo>
                  <a:pt x="187287" y="605928"/>
                </a:lnTo>
                <a:cubicBezTo>
                  <a:pt x="198304" y="609600"/>
                  <a:pt x="209071" y="614129"/>
                  <a:pt x="220337" y="616945"/>
                </a:cubicBezTo>
                <a:cubicBezTo>
                  <a:pt x="319738" y="641794"/>
                  <a:pt x="279744" y="629402"/>
                  <a:pt x="341523" y="649995"/>
                </a:cubicBezTo>
                <a:cubicBezTo>
                  <a:pt x="367229" y="646323"/>
                  <a:pt x="394531" y="648622"/>
                  <a:pt x="418641" y="638978"/>
                </a:cubicBezTo>
                <a:cubicBezTo>
                  <a:pt x="433107" y="633192"/>
                  <a:pt x="441718" y="617897"/>
                  <a:pt x="451692" y="605928"/>
                </a:cubicBezTo>
                <a:cubicBezTo>
                  <a:pt x="503726" y="543488"/>
                  <a:pt x="441892" y="604224"/>
                  <a:pt x="495759" y="528810"/>
                </a:cubicBezTo>
                <a:cubicBezTo>
                  <a:pt x="504815" y="516132"/>
                  <a:pt x="517793" y="506776"/>
                  <a:pt x="528810" y="495759"/>
                </a:cubicBezTo>
                <a:cubicBezTo>
                  <a:pt x="569266" y="333939"/>
                  <a:pt x="547345" y="438538"/>
                  <a:pt x="528810" y="77118"/>
                </a:cubicBezTo>
                <a:cubicBezTo>
                  <a:pt x="527851" y="58418"/>
                  <a:pt x="531034" y="35275"/>
                  <a:pt x="517793" y="22034"/>
                </a:cubicBezTo>
                <a:cubicBezTo>
                  <a:pt x="501370" y="5611"/>
                  <a:pt x="451692" y="0"/>
                  <a:pt x="451692" y="0"/>
                </a:cubicBezTo>
                <a:cubicBezTo>
                  <a:pt x="440675" y="3672"/>
                  <a:pt x="427709" y="3762"/>
                  <a:pt x="418641" y="11017"/>
                </a:cubicBezTo>
                <a:cubicBezTo>
                  <a:pt x="408302" y="19288"/>
                  <a:pt x="402529" y="32225"/>
                  <a:pt x="396607" y="44068"/>
                </a:cubicBezTo>
                <a:cubicBezTo>
                  <a:pt x="376300" y="84682"/>
                  <a:pt x="385590" y="116877"/>
                  <a:pt x="385590" y="165253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6469928" y="5728771"/>
            <a:ext cx="551649" cy="649995"/>
          </a:xfrm>
          <a:custGeom>
            <a:avLst/>
            <a:gdLst>
              <a:gd name="connsiteX0" fmla="*/ 517793 w 551649"/>
              <a:gd name="connsiteY0" fmla="*/ 121186 h 649995"/>
              <a:gd name="connsiteX1" fmla="*/ 418641 w 551649"/>
              <a:gd name="connsiteY1" fmla="*/ 110169 h 649995"/>
              <a:gd name="connsiteX2" fmla="*/ 352540 w 551649"/>
              <a:gd name="connsiteY2" fmla="*/ 88135 h 649995"/>
              <a:gd name="connsiteX3" fmla="*/ 264405 w 551649"/>
              <a:gd name="connsiteY3" fmla="*/ 99152 h 649995"/>
              <a:gd name="connsiteX4" fmla="*/ 220337 w 551649"/>
              <a:gd name="connsiteY4" fmla="*/ 110169 h 649995"/>
              <a:gd name="connsiteX5" fmla="*/ 165253 w 551649"/>
              <a:gd name="connsiteY5" fmla="*/ 121186 h 649995"/>
              <a:gd name="connsiteX6" fmla="*/ 132202 w 551649"/>
              <a:gd name="connsiteY6" fmla="*/ 143219 h 649995"/>
              <a:gd name="connsiteX7" fmla="*/ 44067 w 551649"/>
              <a:gd name="connsiteY7" fmla="*/ 242371 h 649995"/>
              <a:gd name="connsiteX8" fmla="*/ 0 w 551649"/>
              <a:gd name="connsiteY8" fmla="*/ 330506 h 649995"/>
              <a:gd name="connsiteX9" fmla="*/ 11017 w 551649"/>
              <a:gd name="connsiteY9" fmla="*/ 506776 h 649995"/>
              <a:gd name="connsiteX10" fmla="*/ 22034 w 551649"/>
              <a:gd name="connsiteY10" fmla="*/ 539827 h 649995"/>
              <a:gd name="connsiteX11" fmla="*/ 121186 w 551649"/>
              <a:gd name="connsiteY11" fmla="*/ 583894 h 649995"/>
              <a:gd name="connsiteX12" fmla="*/ 187287 w 551649"/>
              <a:gd name="connsiteY12" fmla="*/ 605928 h 649995"/>
              <a:gd name="connsiteX13" fmla="*/ 220337 w 551649"/>
              <a:gd name="connsiteY13" fmla="*/ 616945 h 649995"/>
              <a:gd name="connsiteX14" fmla="*/ 341523 w 551649"/>
              <a:gd name="connsiteY14" fmla="*/ 649995 h 649995"/>
              <a:gd name="connsiteX15" fmla="*/ 418641 w 551649"/>
              <a:gd name="connsiteY15" fmla="*/ 638978 h 649995"/>
              <a:gd name="connsiteX16" fmla="*/ 451692 w 551649"/>
              <a:gd name="connsiteY16" fmla="*/ 605928 h 649995"/>
              <a:gd name="connsiteX17" fmla="*/ 495759 w 551649"/>
              <a:gd name="connsiteY17" fmla="*/ 528810 h 649995"/>
              <a:gd name="connsiteX18" fmla="*/ 528810 w 551649"/>
              <a:gd name="connsiteY18" fmla="*/ 495759 h 649995"/>
              <a:gd name="connsiteX19" fmla="*/ 528810 w 551649"/>
              <a:gd name="connsiteY19" fmla="*/ 77118 h 649995"/>
              <a:gd name="connsiteX20" fmla="*/ 517793 w 551649"/>
              <a:gd name="connsiteY20" fmla="*/ 22034 h 649995"/>
              <a:gd name="connsiteX21" fmla="*/ 451692 w 551649"/>
              <a:gd name="connsiteY21" fmla="*/ 0 h 649995"/>
              <a:gd name="connsiteX22" fmla="*/ 418641 w 551649"/>
              <a:gd name="connsiteY22" fmla="*/ 11017 h 649995"/>
              <a:gd name="connsiteX23" fmla="*/ 396607 w 551649"/>
              <a:gd name="connsiteY23" fmla="*/ 44068 h 649995"/>
              <a:gd name="connsiteX24" fmla="*/ 385590 w 551649"/>
              <a:gd name="connsiteY24" fmla="*/ 165253 h 64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51649" h="649995">
                <a:moveTo>
                  <a:pt x="517793" y="121186"/>
                </a:moveTo>
                <a:cubicBezTo>
                  <a:pt x="435048" y="137734"/>
                  <a:pt x="489592" y="138549"/>
                  <a:pt x="418641" y="110169"/>
                </a:cubicBezTo>
                <a:cubicBezTo>
                  <a:pt x="397077" y="101543"/>
                  <a:pt x="352540" y="88135"/>
                  <a:pt x="352540" y="88135"/>
                </a:cubicBezTo>
                <a:cubicBezTo>
                  <a:pt x="323162" y="91807"/>
                  <a:pt x="293609" y="94285"/>
                  <a:pt x="264405" y="99152"/>
                </a:cubicBezTo>
                <a:cubicBezTo>
                  <a:pt x="249470" y="101641"/>
                  <a:pt x="235118" y="106884"/>
                  <a:pt x="220337" y="110169"/>
                </a:cubicBezTo>
                <a:cubicBezTo>
                  <a:pt x="202058" y="114231"/>
                  <a:pt x="183614" y="117514"/>
                  <a:pt x="165253" y="121186"/>
                </a:cubicBezTo>
                <a:cubicBezTo>
                  <a:pt x="154236" y="128530"/>
                  <a:pt x="142098" y="134422"/>
                  <a:pt x="132202" y="143219"/>
                </a:cubicBezTo>
                <a:cubicBezTo>
                  <a:pt x="98281" y="173371"/>
                  <a:pt x="65734" y="202648"/>
                  <a:pt x="44067" y="242371"/>
                </a:cubicBezTo>
                <a:cubicBezTo>
                  <a:pt x="28339" y="271206"/>
                  <a:pt x="0" y="330506"/>
                  <a:pt x="0" y="330506"/>
                </a:cubicBezTo>
                <a:cubicBezTo>
                  <a:pt x="3672" y="389263"/>
                  <a:pt x="4854" y="448228"/>
                  <a:pt x="11017" y="506776"/>
                </a:cubicBezTo>
                <a:cubicBezTo>
                  <a:pt x="12233" y="518325"/>
                  <a:pt x="14779" y="530759"/>
                  <a:pt x="22034" y="539827"/>
                </a:cubicBezTo>
                <a:cubicBezTo>
                  <a:pt x="41079" y="563633"/>
                  <a:pt x="100990" y="577162"/>
                  <a:pt x="121186" y="583894"/>
                </a:cubicBezTo>
                <a:lnTo>
                  <a:pt x="187287" y="605928"/>
                </a:lnTo>
                <a:cubicBezTo>
                  <a:pt x="198304" y="609600"/>
                  <a:pt x="209071" y="614129"/>
                  <a:pt x="220337" y="616945"/>
                </a:cubicBezTo>
                <a:cubicBezTo>
                  <a:pt x="319738" y="641794"/>
                  <a:pt x="279744" y="629402"/>
                  <a:pt x="341523" y="649995"/>
                </a:cubicBezTo>
                <a:cubicBezTo>
                  <a:pt x="367229" y="646323"/>
                  <a:pt x="394531" y="648622"/>
                  <a:pt x="418641" y="638978"/>
                </a:cubicBezTo>
                <a:cubicBezTo>
                  <a:pt x="433107" y="633192"/>
                  <a:pt x="441718" y="617897"/>
                  <a:pt x="451692" y="605928"/>
                </a:cubicBezTo>
                <a:cubicBezTo>
                  <a:pt x="503726" y="543488"/>
                  <a:pt x="441892" y="604224"/>
                  <a:pt x="495759" y="528810"/>
                </a:cubicBezTo>
                <a:cubicBezTo>
                  <a:pt x="504815" y="516132"/>
                  <a:pt x="517793" y="506776"/>
                  <a:pt x="528810" y="495759"/>
                </a:cubicBezTo>
                <a:cubicBezTo>
                  <a:pt x="569266" y="333939"/>
                  <a:pt x="547345" y="438538"/>
                  <a:pt x="528810" y="77118"/>
                </a:cubicBezTo>
                <a:cubicBezTo>
                  <a:pt x="527851" y="58418"/>
                  <a:pt x="531034" y="35275"/>
                  <a:pt x="517793" y="22034"/>
                </a:cubicBezTo>
                <a:cubicBezTo>
                  <a:pt x="501370" y="5611"/>
                  <a:pt x="451692" y="0"/>
                  <a:pt x="451692" y="0"/>
                </a:cubicBezTo>
                <a:cubicBezTo>
                  <a:pt x="440675" y="3672"/>
                  <a:pt x="427709" y="3762"/>
                  <a:pt x="418641" y="11017"/>
                </a:cubicBezTo>
                <a:cubicBezTo>
                  <a:pt x="408302" y="19288"/>
                  <a:pt x="402529" y="32225"/>
                  <a:pt x="396607" y="44068"/>
                </a:cubicBezTo>
                <a:cubicBezTo>
                  <a:pt x="376300" y="84682"/>
                  <a:pt x="385590" y="116877"/>
                  <a:pt x="385590" y="165253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6334699" y="5343181"/>
            <a:ext cx="165253" cy="242371"/>
          </a:xfrm>
          <a:custGeom>
            <a:avLst/>
            <a:gdLst>
              <a:gd name="connsiteX0" fmla="*/ 0 w 165253"/>
              <a:gd name="connsiteY0" fmla="*/ 132202 h 242371"/>
              <a:gd name="connsiteX1" fmla="*/ 22034 w 165253"/>
              <a:gd name="connsiteY1" fmla="*/ 187286 h 242371"/>
              <a:gd name="connsiteX2" fmla="*/ 33050 w 165253"/>
              <a:gd name="connsiteY2" fmla="*/ 220337 h 242371"/>
              <a:gd name="connsiteX3" fmla="*/ 66101 w 165253"/>
              <a:gd name="connsiteY3" fmla="*/ 242371 h 242371"/>
              <a:gd name="connsiteX4" fmla="*/ 99152 w 165253"/>
              <a:gd name="connsiteY4" fmla="*/ 220337 h 242371"/>
              <a:gd name="connsiteX5" fmla="*/ 121185 w 165253"/>
              <a:gd name="connsiteY5" fmla="*/ 154236 h 242371"/>
              <a:gd name="connsiteX6" fmla="*/ 143219 w 165253"/>
              <a:gd name="connsiteY6" fmla="*/ 66101 h 242371"/>
              <a:gd name="connsiteX7" fmla="*/ 165253 w 165253"/>
              <a:gd name="connsiteY7" fmla="*/ 0 h 2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253" h="242371">
                <a:moveTo>
                  <a:pt x="0" y="132202"/>
                </a:moveTo>
                <a:cubicBezTo>
                  <a:pt x="7345" y="150563"/>
                  <a:pt x="15090" y="168769"/>
                  <a:pt x="22034" y="187286"/>
                </a:cubicBezTo>
                <a:cubicBezTo>
                  <a:pt x="26111" y="198159"/>
                  <a:pt x="25796" y="211269"/>
                  <a:pt x="33050" y="220337"/>
                </a:cubicBezTo>
                <a:cubicBezTo>
                  <a:pt x="41321" y="230676"/>
                  <a:pt x="55084" y="235026"/>
                  <a:pt x="66101" y="242371"/>
                </a:cubicBezTo>
                <a:cubicBezTo>
                  <a:pt x="77118" y="235026"/>
                  <a:pt x="92134" y="231565"/>
                  <a:pt x="99152" y="220337"/>
                </a:cubicBezTo>
                <a:cubicBezTo>
                  <a:pt x="111461" y="200642"/>
                  <a:pt x="115552" y="176768"/>
                  <a:pt x="121185" y="154236"/>
                </a:cubicBezTo>
                <a:lnTo>
                  <a:pt x="143219" y="66101"/>
                </a:lnTo>
                <a:cubicBezTo>
                  <a:pt x="156228" y="14066"/>
                  <a:pt x="147464" y="35576"/>
                  <a:pt x="16525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7039778" y="4802200"/>
            <a:ext cx="253388" cy="342677"/>
          </a:xfrm>
          <a:custGeom>
            <a:avLst/>
            <a:gdLst>
              <a:gd name="connsiteX0" fmla="*/ 0 w 253388"/>
              <a:gd name="connsiteY0" fmla="*/ 155390 h 342677"/>
              <a:gd name="connsiteX1" fmla="*/ 33051 w 253388"/>
              <a:gd name="connsiteY1" fmla="*/ 243525 h 342677"/>
              <a:gd name="connsiteX2" fmla="*/ 55085 w 253388"/>
              <a:gd name="connsiteY2" fmla="*/ 309627 h 342677"/>
              <a:gd name="connsiteX3" fmla="*/ 66102 w 253388"/>
              <a:gd name="connsiteY3" fmla="*/ 342677 h 342677"/>
              <a:gd name="connsiteX4" fmla="*/ 110169 w 253388"/>
              <a:gd name="connsiteY4" fmla="*/ 331660 h 342677"/>
              <a:gd name="connsiteX5" fmla="*/ 121186 w 253388"/>
              <a:gd name="connsiteY5" fmla="*/ 298610 h 342677"/>
              <a:gd name="connsiteX6" fmla="*/ 132203 w 253388"/>
              <a:gd name="connsiteY6" fmla="*/ 254542 h 342677"/>
              <a:gd name="connsiteX7" fmla="*/ 165253 w 253388"/>
              <a:gd name="connsiteY7" fmla="*/ 177424 h 342677"/>
              <a:gd name="connsiteX8" fmla="*/ 198304 w 253388"/>
              <a:gd name="connsiteY8" fmla="*/ 78272 h 342677"/>
              <a:gd name="connsiteX9" fmla="*/ 242371 w 253388"/>
              <a:gd name="connsiteY9" fmla="*/ 1154 h 342677"/>
              <a:gd name="connsiteX10" fmla="*/ 253388 w 253388"/>
              <a:gd name="connsiteY10" fmla="*/ 1154 h 34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388" h="342677">
                <a:moveTo>
                  <a:pt x="0" y="155390"/>
                </a:moveTo>
                <a:cubicBezTo>
                  <a:pt x="26119" y="285984"/>
                  <a:pt x="-8212" y="150683"/>
                  <a:pt x="33051" y="243525"/>
                </a:cubicBezTo>
                <a:cubicBezTo>
                  <a:pt x="42484" y="264749"/>
                  <a:pt x="47740" y="287593"/>
                  <a:pt x="55085" y="309627"/>
                </a:cubicBezTo>
                <a:lnTo>
                  <a:pt x="66102" y="342677"/>
                </a:lnTo>
                <a:cubicBezTo>
                  <a:pt x="80791" y="339005"/>
                  <a:pt x="98346" y="341119"/>
                  <a:pt x="110169" y="331660"/>
                </a:cubicBezTo>
                <a:cubicBezTo>
                  <a:pt x="119237" y="324406"/>
                  <a:pt x="117996" y="309776"/>
                  <a:pt x="121186" y="298610"/>
                </a:cubicBezTo>
                <a:cubicBezTo>
                  <a:pt x="125346" y="284051"/>
                  <a:pt x="128043" y="269101"/>
                  <a:pt x="132203" y="254542"/>
                </a:cubicBezTo>
                <a:cubicBezTo>
                  <a:pt x="152240" y="184413"/>
                  <a:pt x="132615" y="262283"/>
                  <a:pt x="165253" y="177424"/>
                </a:cubicBezTo>
                <a:cubicBezTo>
                  <a:pt x="177759" y="144908"/>
                  <a:pt x="182723" y="109432"/>
                  <a:pt x="198304" y="78272"/>
                </a:cubicBezTo>
                <a:cubicBezTo>
                  <a:pt x="206943" y="60995"/>
                  <a:pt x="226802" y="16723"/>
                  <a:pt x="242371" y="1154"/>
                </a:cubicBezTo>
                <a:cubicBezTo>
                  <a:pt x="244968" y="-1443"/>
                  <a:pt x="249716" y="1154"/>
                  <a:pt x="253388" y="11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7788925" y="5376231"/>
            <a:ext cx="132203" cy="209621"/>
          </a:xfrm>
          <a:custGeom>
            <a:avLst/>
            <a:gdLst>
              <a:gd name="connsiteX0" fmla="*/ 0 w 132203"/>
              <a:gd name="connsiteY0" fmla="*/ 187287 h 209621"/>
              <a:gd name="connsiteX1" fmla="*/ 55085 w 132203"/>
              <a:gd name="connsiteY1" fmla="*/ 209321 h 209621"/>
              <a:gd name="connsiteX2" fmla="*/ 77118 w 132203"/>
              <a:gd name="connsiteY2" fmla="*/ 176270 h 209621"/>
              <a:gd name="connsiteX3" fmla="*/ 88135 w 132203"/>
              <a:gd name="connsiteY3" fmla="*/ 132203 h 209621"/>
              <a:gd name="connsiteX4" fmla="*/ 99152 w 132203"/>
              <a:gd name="connsiteY4" fmla="*/ 99152 h 209621"/>
              <a:gd name="connsiteX5" fmla="*/ 121186 w 132203"/>
              <a:gd name="connsiteY5" fmla="*/ 22034 h 209621"/>
              <a:gd name="connsiteX6" fmla="*/ 132203 w 132203"/>
              <a:gd name="connsiteY6" fmla="*/ 0 h 20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203" h="209621">
                <a:moveTo>
                  <a:pt x="0" y="187287"/>
                </a:moveTo>
                <a:cubicBezTo>
                  <a:pt x="18362" y="194632"/>
                  <a:pt x="35508" y="212118"/>
                  <a:pt x="55085" y="209321"/>
                </a:cubicBezTo>
                <a:cubicBezTo>
                  <a:pt x="68193" y="207448"/>
                  <a:pt x="71902" y="188440"/>
                  <a:pt x="77118" y="176270"/>
                </a:cubicBezTo>
                <a:cubicBezTo>
                  <a:pt x="83082" y="162353"/>
                  <a:pt x="83975" y="146762"/>
                  <a:pt x="88135" y="132203"/>
                </a:cubicBezTo>
                <a:cubicBezTo>
                  <a:pt x="91325" y="121037"/>
                  <a:pt x="95962" y="110318"/>
                  <a:pt x="99152" y="99152"/>
                </a:cubicBezTo>
                <a:cubicBezTo>
                  <a:pt x="109598" y="62591"/>
                  <a:pt x="107979" y="55051"/>
                  <a:pt x="121186" y="22034"/>
                </a:cubicBezTo>
                <a:cubicBezTo>
                  <a:pt x="124236" y="14410"/>
                  <a:pt x="128531" y="7345"/>
                  <a:pt x="13220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우선순위큐 구현방법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370820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5364"/>
              </p:ext>
            </p:extLst>
          </p:nvPr>
        </p:nvGraphicFramePr>
        <p:xfrm>
          <a:off x="1646238" y="1806575"/>
          <a:ext cx="5670550" cy="297339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65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표현   방법</a:t>
                      </a:r>
                      <a:endParaRPr kumimoji="1" lang="ko-KR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삽    입</a:t>
                      </a:r>
                      <a:endParaRPr kumimoji="1" lang="ko-KR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삭    제</a:t>
                      </a:r>
                      <a:endParaRPr kumimoji="1" lang="ko-KR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</a:t>
                      </a:r>
                      <a:r>
                        <a:rPr kumimoji="1" lang="ko-KR" altLang="en-US" sz="16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순서없는</a:t>
                      </a:r>
                      <a:r>
                        <a:rPr kumimoji="1" lang="ko-KR" altLang="en-US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 배열</a:t>
                      </a:r>
                      <a:endParaRPr kumimoji="1" lang="ko-KR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O(1)</a:t>
                      </a:r>
                      <a:endParaRPr kumimoji="1" lang="en-US" altLang="ko-KR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O(n)</a:t>
                      </a:r>
                      <a:endParaRPr kumimoji="1" lang="en-US" altLang="ko-KR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</a:t>
                      </a:r>
                      <a:r>
                        <a:rPr kumimoji="1" lang="ko-KR" altLang="en-US" sz="16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순서없는</a:t>
                      </a:r>
                      <a:r>
                        <a:rPr kumimoji="1" lang="ko-KR" altLang="en-US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 연결 리스트</a:t>
                      </a:r>
                      <a:endParaRPr kumimoji="1" lang="ko-KR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O(1)</a:t>
                      </a:r>
                      <a:endParaRPr kumimoji="1" lang="en-US" altLang="ko-K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O(n)</a:t>
                      </a:r>
                      <a:endParaRPr kumimoji="1" lang="en-US" altLang="ko-KR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</a:t>
                      </a:r>
                      <a:r>
                        <a:rPr kumimoji="1" lang="ko-KR" altLang="en-US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정렬된 배열</a:t>
                      </a:r>
                      <a:endParaRPr kumimoji="1" lang="ko-KR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O(n)</a:t>
                      </a:r>
                      <a:endParaRPr kumimoji="1" lang="en-US" altLang="ko-K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O(1)</a:t>
                      </a:r>
                      <a:endParaRPr kumimoji="1" lang="en-US" altLang="ko-KR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</a:t>
                      </a:r>
                      <a:r>
                        <a:rPr kumimoji="1" lang="ko-KR" altLang="en-US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정렬된 연결 리스트</a:t>
                      </a:r>
                      <a:endParaRPr kumimoji="1" lang="ko-KR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O(n)</a:t>
                      </a:r>
                      <a:endParaRPr kumimoji="1" lang="en-US" altLang="ko-K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O(1)</a:t>
                      </a:r>
                      <a:endParaRPr kumimoji="1" lang="en-US" altLang="ko-KR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</a:t>
                      </a:r>
                      <a:r>
                        <a:rPr kumimoji="1" lang="ko-KR" altLang="en-US" sz="16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히프</a:t>
                      </a:r>
                      <a:endParaRPr kumimoji="1" lang="ko-KR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</a:t>
                      </a:r>
                      <a:r>
                        <a:rPr kumimoji="1" lang="en-US" altLang="ko-KR" sz="16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logn</a:t>
                      </a: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)</a:t>
                      </a:r>
                      <a:endParaRPr kumimoji="1" lang="en-US" altLang="ko-K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</a:t>
                      </a:r>
                      <a:r>
                        <a:rPr kumimoji="1" lang="en-US" altLang="ko-KR" sz="16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logn</a:t>
                      </a: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)</a:t>
                      </a:r>
                      <a:endParaRPr kumimoji="1" lang="en-US" altLang="ko-K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</a:t>
            </a:r>
            <a:r>
              <a:rPr lang="en-US" altLang="ko-KR" smtClean="0"/>
              <a:t>(heap)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250348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노드의 키들이 다음 식을 만족하는 </a:t>
            </a:r>
            <a:r>
              <a:rPr lang="ko-KR" altLang="en-US" dirty="0" smtClean="0">
                <a:solidFill>
                  <a:srgbClr val="FF3300"/>
                </a:solidFill>
                <a:latin typeface="Lucida Console" pitchFamily="49" charset="0"/>
              </a:rPr>
              <a:t>완전이진트리</a:t>
            </a:r>
          </a:p>
          <a:p>
            <a:r>
              <a:rPr lang="en-US" altLang="ko-KR" i="1" dirty="0" smtClean="0">
                <a:latin typeface="Lucida Console" pitchFamily="49" charset="0"/>
              </a:rPr>
              <a:t>key(</a:t>
            </a:r>
            <a:r>
              <a:rPr lang="ko-KR" altLang="en-US" i="1" dirty="0" err="1" smtClean="0">
                <a:latin typeface="Lucida Console" pitchFamily="49" charset="0"/>
              </a:rPr>
              <a:t>부모노드</a:t>
            </a:r>
            <a:r>
              <a:rPr lang="en-US" altLang="ko-KR" i="1" dirty="0" smtClean="0">
                <a:latin typeface="Lucida Console" pitchFamily="49" charset="0"/>
              </a:rPr>
              <a:t>) ≥key(</a:t>
            </a:r>
            <a:r>
              <a:rPr lang="ko-KR" altLang="en-US" i="1" dirty="0" err="1" smtClean="0">
                <a:latin typeface="Lucida Console" pitchFamily="49" charset="0"/>
              </a:rPr>
              <a:t>자식노드</a:t>
            </a:r>
            <a:r>
              <a:rPr lang="en-US" altLang="ko-KR" i="1" dirty="0" smtClean="0">
                <a:latin typeface="Lucida Console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>
              <a:latin typeface="Lucida Console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75" y="3158970"/>
            <a:ext cx="5401891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히프의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15034" y="1600200"/>
            <a:ext cx="654888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97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제04장 배열(강의)</Template>
  <TotalTime>18028</TotalTime>
  <Words>1398</Words>
  <Application>Microsoft Office PowerPoint</Application>
  <PresentationFormat>화면 슬라이드 쇼(4:3)</PresentationFormat>
  <Paragraphs>607</Paragraphs>
  <Slides>51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5" baseType="lpstr">
      <vt:lpstr>HY얕은샘물M</vt:lpstr>
      <vt:lpstr>HY엽서M</vt:lpstr>
      <vt:lpstr>경기천년바탕 Bold</vt:lpstr>
      <vt:lpstr>굴림</vt:lpstr>
      <vt:lpstr>맑은 고딕</vt:lpstr>
      <vt:lpstr>한컴바탕</vt:lpstr>
      <vt:lpstr>휴먼명조</vt:lpstr>
      <vt:lpstr>Arial</vt:lpstr>
      <vt:lpstr>Lucida Console</vt:lpstr>
      <vt:lpstr>Trebuchet MS</vt:lpstr>
      <vt:lpstr>Tw Cen MT</vt:lpstr>
      <vt:lpstr>Wingdings</vt:lpstr>
      <vt:lpstr>Wingdings 2</vt:lpstr>
      <vt:lpstr>가을</vt:lpstr>
      <vt:lpstr>9장 우선순위 큐</vt:lpstr>
      <vt:lpstr>우선순위 큐</vt:lpstr>
      <vt:lpstr>우선순위 큐</vt:lpstr>
      <vt:lpstr>우선순위큐 ADT</vt:lpstr>
      <vt:lpstr>우선순위큐 ADT</vt:lpstr>
      <vt:lpstr>우선순위 큐 구현방법</vt:lpstr>
      <vt:lpstr>우선순위큐 구현방법</vt:lpstr>
      <vt:lpstr>히프(heap)란?</vt:lpstr>
      <vt:lpstr>히프의 종류</vt:lpstr>
      <vt:lpstr>히프의 높이</vt:lpstr>
      <vt:lpstr>히프의 구현방법</vt:lpstr>
      <vt:lpstr>히프의 구현방법</vt:lpstr>
      <vt:lpstr>히프의 정의</vt:lpstr>
      <vt:lpstr>히프에서의 삽입</vt:lpstr>
      <vt:lpstr>upheap 연산</vt:lpstr>
      <vt:lpstr>upheap 연산</vt:lpstr>
      <vt:lpstr>upheap 알고리즘</vt:lpstr>
      <vt:lpstr>삽입 프로그램</vt:lpstr>
      <vt:lpstr>히프에서의 삭제</vt:lpstr>
      <vt:lpstr>downheap 알고리즘 </vt:lpstr>
      <vt:lpstr>downheap 알고리즘 </vt:lpstr>
      <vt:lpstr>downheap 알고리즘 </vt:lpstr>
      <vt:lpstr>삭제 프로그램</vt:lpstr>
      <vt:lpstr>전체 프로그램</vt:lpstr>
      <vt:lpstr>전체 프로그램</vt:lpstr>
      <vt:lpstr>전체 프로그램</vt:lpstr>
      <vt:lpstr>전체 프로그램</vt:lpstr>
      <vt:lpstr>실행결과</vt:lpstr>
      <vt:lpstr>히프의 복잡도 분석</vt:lpstr>
      <vt:lpstr>히프 정렬</vt:lpstr>
      <vt:lpstr>히프 정렬</vt:lpstr>
      <vt:lpstr>히프 정렬 프로그램</vt:lpstr>
      <vt:lpstr>히프 정렬 프로그램</vt:lpstr>
      <vt:lpstr>머쉰 스케줄링</vt:lpstr>
      <vt:lpstr>LPT(longest processing time first) 방법</vt:lpstr>
      <vt:lpstr>LPT(longest processing time first) 방법</vt:lpstr>
      <vt:lpstr>LPT</vt:lpstr>
      <vt:lpstr>LPT</vt:lpstr>
      <vt:lpstr>LPT</vt:lpstr>
      <vt:lpstr>허프만 코드</vt:lpstr>
      <vt:lpstr>글자의 빈도수</vt:lpstr>
      <vt:lpstr>허프만 코드 생성 절차</vt:lpstr>
      <vt:lpstr>허프만 코드 생성 절차</vt:lpstr>
      <vt:lpstr>허프만 코드 프로그램</vt:lpstr>
      <vt:lpstr>허프만 코드 프로그램</vt:lpstr>
      <vt:lpstr>허프만 코드 프로그램</vt:lpstr>
      <vt:lpstr>허프만 코드 프로그램</vt:lpstr>
      <vt:lpstr>허프만 코드 프로그램</vt:lpstr>
      <vt:lpstr>허프만 코드 프로그램</vt:lpstr>
      <vt:lpstr>허프만 코드 프로그램</vt:lpstr>
      <vt:lpstr>히프 정렬 프로그램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hansung</cp:lastModifiedBy>
  <cp:revision>317</cp:revision>
  <dcterms:created xsi:type="dcterms:W3CDTF">2004-02-19T02:52:38Z</dcterms:created>
  <dcterms:modified xsi:type="dcterms:W3CDTF">2019-12-24T02:44:49Z</dcterms:modified>
</cp:coreProperties>
</file>