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3" r:id="rId1"/>
  </p:sldMasterIdLst>
  <p:notesMasterIdLst>
    <p:notesMasterId r:id="rId21"/>
  </p:notesMasterIdLst>
  <p:sldIdLst>
    <p:sldId id="256" r:id="rId2"/>
    <p:sldId id="262" r:id="rId3"/>
    <p:sldId id="266" r:id="rId4"/>
    <p:sldId id="275" r:id="rId5"/>
    <p:sldId id="264" r:id="rId6"/>
    <p:sldId id="257" r:id="rId7"/>
    <p:sldId id="258" r:id="rId8"/>
    <p:sldId id="259" r:id="rId9"/>
    <p:sldId id="271" r:id="rId10"/>
    <p:sldId id="276" r:id="rId11"/>
    <p:sldId id="277" r:id="rId12"/>
    <p:sldId id="269" r:id="rId13"/>
    <p:sldId id="278" r:id="rId14"/>
    <p:sldId id="273" r:id="rId15"/>
    <p:sldId id="288" r:id="rId16"/>
    <p:sldId id="279" r:id="rId17"/>
    <p:sldId id="274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F4E"/>
    <a:srgbClr val="455BA6"/>
    <a:srgbClr val="E94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9"/>
    <p:restoredTop sz="92422"/>
  </p:normalViewPr>
  <p:slideViewPr>
    <p:cSldViewPr snapToGrid="0" snapToObjects="1">
      <p:cViewPr varScale="1">
        <p:scale>
          <a:sx n="102" d="100"/>
          <a:sy n="102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AE020-7C6A-1346-900C-D229FA805DE8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C86E4-88A1-E442-93E0-FE76351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C86E4-88A1-E442-93E0-FE763516DB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C86E4-88A1-E442-93E0-FE763516DB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6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C86E4-88A1-E442-93E0-FE763516DB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C86E4-88A1-E442-93E0-FE763516DB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5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2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9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22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59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5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6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76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7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FBCAA4A-6427-3046-BC43-D724603E8D6C}" type="datetimeFigureOut">
              <a:rPr lang="en-US" smtClean="0"/>
              <a:t>4/18/19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A508F73-6EFA-424E-A267-3F875435D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340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091" r:id="rId8"/>
    <p:sldLayoutId id="2147484092" r:id="rId9"/>
    <p:sldLayoutId id="2147484093" r:id="rId10"/>
    <p:sldLayoutId id="214748409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E987-078D-D94E-95E4-48CDA46C9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1528" y="617517"/>
            <a:ext cx="6899563" cy="129441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Curious Case of Convexity Confusion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1CB8-143E-6A4E-8490-2FC2A58C3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9014" y="1911928"/>
            <a:ext cx="8217725" cy="167307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Project Zero Post By: Ivan </a:t>
            </a:r>
            <a:r>
              <a:rPr lang="en-US" dirty="0" err="1">
                <a:solidFill>
                  <a:schemeClr val="accent4"/>
                </a:solidFill>
              </a:rPr>
              <a:t>Fratric</a:t>
            </a:r>
            <a:endParaRPr lang="en-US" dirty="0">
              <a:solidFill>
                <a:schemeClr val="accent4"/>
              </a:solidFill>
            </a:endParaRPr>
          </a:p>
          <a:p>
            <a:endParaRPr lang="en-US" sz="200" dirty="0"/>
          </a:p>
          <a:p>
            <a:pPr algn="ctr"/>
            <a:r>
              <a:rPr lang="en-US" sz="2400" dirty="0"/>
              <a:t>Report By: Hui Zhou &amp; Nicole Morris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92716-9AC7-D341-B347-FDE710054A33}"/>
              </a:ext>
            </a:extLst>
          </p:cNvPr>
          <p:cNvGrpSpPr/>
          <p:nvPr/>
        </p:nvGrpSpPr>
        <p:grpSpPr>
          <a:xfrm>
            <a:off x="2234001" y="3855462"/>
            <a:ext cx="3446311" cy="1563427"/>
            <a:chOff x="244183" y="4945410"/>
            <a:chExt cx="2111112" cy="957711"/>
          </a:xfrm>
          <a:solidFill>
            <a:schemeClr val="bg1"/>
          </a:solidFill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D5FAF07-13AB-204F-999B-2D00EBE7DAA0}"/>
                </a:ext>
              </a:extLst>
            </p:cNvPr>
            <p:cNvSpPr/>
            <p:nvPr/>
          </p:nvSpPr>
          <p:spPr>
            <a:xfrm rot="1800362">
              <a:off x="244183" y="5040231"/>
              <a:ext cx="1000952" cy="862890"/>
            </a:xfrm>
            <a:prstGeom prst="hexagon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10">
              <a:extLst>
                <a:ext uri="{FF2B5EF4-FFF2-40B4-BE49-F238E27FC236}">
                  <a16:creationId xmlns:a16="http://schemas.microsoft.com/office/drawing/2014/main" id="{01008CB7-80C3-FC43-B76A-87D05F3002BB}"/>
                </a:ext>
              </a:extLst>
            </p:cNvPr>
            <p:cNvSpPr/>
            <p:nvPr/>
          </p:nvSpPr>
          <p:spPr>
            <a:xfrm rot="746021">
              <a:off x="1354343" y="4945410"/>
              <a:ext cx="1000952" cy="862890"/>
            </a:xfrm>
            <a:custGeom>
              <a:avLst/>
              <a:gdLst>
                <a:gd name="connsiteX0" fmla="*/ 0 w 1948593"/>
                <a:gd name="connsiteY0" fmla="*/ 839911 h 1679822"/>
                <a:gd name="connsiteX1" fmla="*/ 467461 w 1948593"/>
                <a:gd name="connsiteY1" fmla="*/ 0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049352 w 1948593"/>
                <a:gd name="connsiteY1" fmla="*/ 819397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930598 w 1948593"/>
                <a:gd name="connsiteY1" fmla="*/ 641267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764343 w 1948593"/>
                <a:gd name="connsiteY1" fmla="*/ 498763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013724 w 1948593"/>
                <a:gd name="connsiteY1" fmla="*/ 712519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11844 w 1948593"/>
                <a:gd name="connsiteY1" fmla="*/ 653142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203730 w 1948593"/>
                <a:gd name="connsiteY1" fmla="*/ 961900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59346 w 1948593"/>
                <a:gd name="connsiteY1" fmla="*/ 724393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59346 w 1948593"/>
                <a:gd name="connsiteY1" fmla="*/ 653141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593" h="1679822">
                  <a:moveTo>
                    <a:pt x="0" y="839911"/>
                  </a:moveTo>
                  <a:lnTo>
                    <a:pt x="859346" y="653141"/>
                  </a:lnTo>
                  <a:lnTo>
                    <a:pt x="1481132" y="0"/>
                  </a:lnTo>
                  <a:lnTo>
                    <a:pt x="1948593" y="839911"/>
                  </a:lnTo>
                  <a:lnTo>
                    <a:pt x="1481132" y="1679822"/>
                  </a:lnTo>
                  <a:lnTo>
                    <a:pt x="467461" y="1679822"/>
                  </a:lnTo>
                  <a:lnTo>
                    <a:pt x="0" y="839911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Hexagon 7">
            <a:extLst>
              <a:ext uri="{FF2B5EF4-FFF2-40B4-BE49-F238E27FC236}">
                <a16:creationId xmlns:a16="http://schemas.microsoft.com/office/drawing/2014/main" id="{EDBF4DD2-2871-0C45-A7A5-1D0A2A72AC6C}"/>
              </a:ext>
            </a:extLst>
          </p:cNvPr>
          <p:cNvSpPr/>
          <p:nvPr/>
        </p:nvSpPr>
        <p:spPr>
          <a:xfrm>
            <a:off x="6204639" y="4014853"/>
            <a:ext cx="1634017" cy="1408635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10">
            <a:extLst>
              <a:ext uri="{FF2B5EF4-FFF2-40B4-BE49-F238E27FC236}">
                <a16:creationId xmlns:a16="http://schemas.microsoft.com/office/drawing/2014/main" id="{BA55FB42-8CAA-8943-A09A-C77E46313496}"/>
              </a:ext>
            </a:extLst>
          </p:cNvPr>
          <p:cNvSpPr/>
          <p:nvPr/>
        </p:nvSpPr>
        <p:spPr>
          <a:xfrm rot="20545659">
            <a:off x="8016933" y="3860061"/>
            <a:ext cx="1634017" cy="1408635"/>
          </a:xfrm>
          <a:custGeom>
            <a:avLst/>
            <a:gdLst>
              <a:gd name="connsiteX0" fmla="*/ 0 w 1948593"/>
              <a:gd name="connsiteY0" fmla="*/ 839911 h 1679822"/>
              <a:gd name="connsiteX1" fmla="*/ 467461 w 1948593"/>
              <a:gd name="connsiteY1" fmla="*/ 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49352 w 1948593"/>
              <a:gd name="connsiteY1" fmla="*/ 81939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930598 w 1948593"/>
              <a:gd name="connsiteY1" fmla="*/ 64126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764343 w 1948593"/>
              <a:gd name="connsiteY1" fmla="*/ 49876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13724 w 1948593"/>
              <a:gd name="connsiteY1" fmla="*/ 712519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11844 w 1948593"/>
              <a:gd name="connsiteY1" fmla="*/ 653142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203730 w 1948593"/>
              <a:gd name="connsiteY1" fmla="*/ 96190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72439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653141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593" h="1679822">
                <a:moveTo>
                  <a:pt x="0" y="839911"/>
                </a:moveTo>
                <a:lnTo>
                  <a:pt x="859346" y="653141"/>
                </a:lnTo>
                <a:lnTo>
                  <a:pt x="1481132" y="0"/>
                </a:lnTo>
                <a:lnTo>
                  <a:pt x="1948593" y="839911"/>
                </a:lnTo>
                <a:lnTo>
                  <a:pt x="1481132" y="1679822"/>
                </a:lnTo>
                <a:lnTo>
                  <a:pt x="467461" y="1679822"/>
                </a:lnTo>
                <a:lnTo>
                  <a:pt x="0" y="83991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0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0848E-E29A-A643-AAEE-0AFC128A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878" y="1165963"/>
            <a:ext cx="7934198" cy="827282"/>
          </a:xfrm>
        </p:spPr>
        <p:txBody>
          <a:bodyPr>
            <a:normAutofit/>
          </a:bodyPr>
          <a:lstStyle/>
          <a:p>
            <a:r>
              <a:rPr lang="en-US" sz="4800" dirty="0"/>
              <a:t>Exploiting 					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1AF7AE-9218-6E45-B25F-177BED31F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54" y="2341977"/>
            <a:ext cx="11212541" cy="59032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E94037"/>
                </a:solidFill>
              </a:rPr>
              <a:t>Classify concave as convex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760DA-2A0E-134F-8781-2E72297C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84" y="637431"/>
            <a:ext cx="2914715" cy="1607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DA7ED6-B490-4443-906A-3DE3E5B148F2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8F6C3-12CE-9145-B163-72DA71D9D3A7}"/>
              </a:ext>
            </a:extLst>
          </p:cNvPr>
          <p:cNvSpPr txBox="1"/>
          <p:nvPr/>
        </p:nvSpPr>
        <p:spPr>
          <a:xfrm>
            <a:off x="5454367" y="3750576"/>
            <a:ext cx="12252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</a:rPr>
              <a:t>=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ED8064-3CBC-0C45-AD3C-F9A81F5CB965}"/>
              </a:ext>
            </a:extLst>
          </p:cNvPr>
          <p:cNvGrpSpPr/>
          <p:nvPr/>
        </p:nvGrpSpPr>
        <p:grpSpPr>
          <a:xfrm>
            <a:off x="2613878" y="3497293"/>
            <a:ext cx="2446493" cy="2422968"/>
            <a:chOff x="2502586" y="6819246"/>
            <a:chExt cx="1502228" cy="1487783"/>
          </a:xfrm>
        </p:grpSpPr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451B672E-C6DE-F14D-8EA1-DBC86BFC09FE}"/>
                </a:ext>
              </a:extLst>
            </p:cNvPr>
            <p:cNvSpPr/>
            <p:nvPr/>
          </p:nvSpPr>
          <p:spPr>
            <a:xfrm>
              <a:off x="2502586" y="6819246"/>
              <a:ext cx="1502228" cy="1487783"/>
            </a:xfrm>
            <a:prstGeom prst="triangle">
              <a:avLst>
                <a:gd name="adj" fmla="val 4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64E7DEA1-2F49-9A4B-B08A-DE07457C9ACD}"/>
                </a:ext>
              </a:extLst>
            </p:cNvPr>
            <p:cNvSpPr/>
            <p:nvPr/>
          </p:nvSpPr>
          <p:spPr>
            <a:xfrm>
              <a:off x="3019182" y="7330874"/>
              <a:ext cx="610074" cy="464526"/>
            </a:xfrm>
            <a:prstGeom prst="triangle">
              <a:avLst>
                <a:gd name="adj" fmla="val 4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Triangle 24">
            <a:extLst>
              <a:ext uri="{FF2B5EF4-FFF2-40B4-BE49-F238E27FC236}">
                <a16:creationId xmlns:a16="http://schemas.microsoft.com/office/drawing/2014/main" id="{429EE2ED-C550-564B-BA7E-8C305A6639BC}"/>
              </a:ext>
            </a:extLst>
          </p:cNvPr>
          <p:cNvSpPr/>
          <p:nvPr/>
        </p:nvSpPr>
        <p:spPr>
          <a:xfrm>
            <a:off x="7652940" y="3497293"/>
            <a:ext cx="2446493" cy="2422968"/>
          </a:xfrm>
          <a:prstGeom prst="triangle">
            <a:avLst>
              <a:gd name="adj" fmla="val 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FB11E7D-FCCA-AA49-A868-237D988A9BE5}"/>
              </a:ext>
            </a:extLst>
          </p:cNvPr>
          <p:cNvSpPr txBox="1">
            <a:spLocks/>
          </p:cNvSpPr>
          <p:nvPr/>
        </p:nvSpPr>
        <p:spPr>
          <a:xfrm>
            <a:off x="2283091" y="5316492"/>
            <a:ext cx="2446494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concave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8DA43496-5906-9048-BE24-FE2B8C4CAD6A}"/>
              </a:ext>
            </a:extLst>
          </p:cNvPr>
          <p:cNvSpPr txBox="1">
            <a:spLocks/>
          </p:cNvSpPr>
          <p:nvPr/>
        </p:nvSpPr>
        <p:spPr>
          <a:xfrm>
            <a:off x="7467654" y="5316493"/>
            <a:ext cx="2446494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convex</a:t>
            </a:r>
          </a:p>
        </p:txBody>
      </p:sp>
    </p:spTree>
    <p:extLst>
      <p:ext uri="{BB962C8B-B14F-4D97-AF65-F5344CB8AC3E}">
        <p14:creationId xmlns:p14="http://schemas.microsoft.com/office/powerpoint/2010/main" val="344248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3B81-A3E9-DC44-B026-04A8DA5E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632" y="763853"/>
            <a:ext cx="7904439" cy="1184373"/>
          </a:xfrm>
        </p:spPr>
        <p:txBody>
          <a:bodyPr>
            <a:noAutofit/>
          </a:bodyPr>
          <a:lstStyle/>
          <a:p>
            <a:r>
              <a:rPr lang="en-US" sz="4800" dirty="0"/>
              <a:t>Classification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17D27-67C6-084B-9572-AE9E8BC2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61360"/>
            <a:ext cx="11029615" cy="28582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Clr>
                <a:srgbClr val="E94037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E94037"/>
                </a:solidFill>
              </a:rPr>
              <a:t>Check the direction of turns in the path</a:t>
            </a:r>
          </a:p>
          <a:p>
            <a:pPr marL="457200" indent="-457200">
              <a:lnSpc>
                <a:spcPct val="200000"/>
              </a:lnSpc>
              <a:buClr>
                <a:srgbClr val="71BF4E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71BF4E"/>
                </a:solidFill>
              </a:rPr>
              <a:t>Confirm monotonicity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DD8DF-B032-2F4C-AA39-5ECD7992E403}"/>
              </a:ext>
            </a:extLst>
          </p:cNvPr>
          <p:cNvSpPr txBox="1">
            <a:spLocks/>
          </p:cNvSpPr>
          <p:nvPr/>
        </p:nvSpPr>
        <p:spPr>
          <a:xfrm>
            <a:off x="3913632" y="450719"/>
            <a:ext cx="8136088" cy="1497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6E12C-D39B-6A4B-903E-30F65331682F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AEF25-3827-0F4E-AB04-08C92BC7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7" y="708632"/>
            <a:ext cx="2914715" cy="16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A3B5-6660-0546-96C8-0D747D83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E94037"/>
                </a:solidFill>
              </a:rPr>
              <a:t>Classification Check 1: </a:t>
            </a:r>
            <a:br>
              <a:rPr lang="en-US" sz="3200" dirty="0">
                <a:solidFill>
                  <a:srgbClr val="E94037"/>
                </a:solidFill>
              </a:rPr>
            </a:br>
            <a:r>
              <a:rPr lang="en-US" sz="3200" dirty="0">
                <a:solidFill>
                  <a:srgbClr val="E94037"/>
                </a:solidFill>
              </a:rPr>
              <a:t>check the direction of turns in the path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06783-68DE-CE44-883E-5EBA0A733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Convex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5AE1B-0A98-B94E-AF19-540AB2DA4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4100" y="2926052"/>
            <a:ext cx="4076608" cy="2934999"/>
          </a:xfrm>
        </p:spPr>
        <p:txBody>
          <a:bodyPr>
            <a:normAutofit/>
          </a:bodyPr>
          <a:lstStyle/>
          <a:p>
            <a:r>
              <a:rPr lang="en-US" sz="2400" dirty="0"/>
              <a:t>Always same turn directions (all right or all left turns)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8432C8-2A00-1540-9B2A-27392489C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Concave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ACCC08-6862-6A44-84D0-9D91C2976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1001" y="2926052"/>
            <a:ext cx="3837049" cy="2934999"/>
          </a:xfrm>
        </p:spPr>
        <p:txBody>
          <a:bodyPr>
            <a:normAutofit/>
          </a:bodyPr>
          <a:lstStyle/>
          <a:p>
            <a:r>
              <a:rPr lang="en-US" sz="2400" dirty="0"/>
              <a:t>Mix of turn directions (some right, some left)</a:t>
            </a: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1F196360-917F-7949-A367-595C6EEA9DBC}"/>
              </a:ext>
            </a:extLst>
          </p:cNvPr>
          <p:cNvSpPr/>
          <p:nvPr/>
        </p:nvSpPr>
        <p:spPr>
          <a:xfrm rot="1800362">
            <a:off x="2744690" y="4452416"/>
            <a:ext cx="1634017" cy="14086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10">
            <a:extLst>
              <a:ext uri="{FF2B5EF4-FFF2-40B4-BE49-F238E27FC236}">
                <a16:creationId xmlns:a16="http://schemas.microsoft.com/office/drawing/2014/main" id="{D136011A-5629-3C42-A74C-69BB19F8BB6E}"/>
              </a:ext>
            </a:extLst>
          </p:cNvPr>
          <p:cNvSpPr/>
          <p:nvPr/>
        </p:nvSpPr>
        <p:spPr>
          <a:xfrm rot="746021">
            <a:off x="7292517" y="4297624"/>
            <a:ext cx="1634017" cy="1408635"/>
          </a:xfrm>
          <a:custGeom>
            <a:avLst/>
            <a:gdLst>
              <a:gd name="connsiteX0" fmla="*/ 0 w 1948593"/>
              <a:gd name="connsiteY0" fmla="*/ 839911 h 1679822"/>
              <a:gd name="connsiteX1" fmla="*/ 467461 w 1948593"/>
              <a:gd name="connsiteY1" fmla="*/ 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49352 w 1948593"/>
              <a:gd name="connsiteY1" fmla="*/ 81939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930598 w 1948593"/>
              <a:gd name="connsiteY1" fmla="*/ 64126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764343 w 1948593"/>
              <a:gd name="connsiteY1" fmla="*/ 49876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13724 w 1948593"/>
              <a:gd name="connsiteY1" fmla="*/ 712519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11844 w 1948593"/>
              <a:gd name="connsiteY1" fmla="*/ 653142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203730 w 1948593"/>
              <a:gd name="connsiteY1" fmla="*/ 96190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72439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653141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593" h="1679822">
                <a:moveTo>
                  <a:pt x="0" y="839911"/>
                </a:moveTo>
                <a:lnTo>
                  <a:pt x="859346" y="653141"/>
                </a:lnTo>
                <a:lnTo>
                  <a:pt x="1481132" y="0"/>
                </a:lnTo>
                <a:lnTo>
                  <a:pt x="1948593" y="839911"/>
                </a:lnTo>
                <a:lnTo>
                  <a:pt x="1481132" y="1679822"/>
                </a:lnTo>
                <a:lnTo>
                  <a:pt x="467461" y="1679822"/>
                </a:lnTo>
                <a:lnTo>
                  <a:pt x="0" y="83991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31D375-1338-8F4C-A169-2FB2800F5A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53820" y="4301596"/>
            <a:ext cx="657183" cy="4338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B4959D-827E-5043-BE4D-F818F35D4801}"/>
              </a:ext>
            </a:extLst>
          </p:cNvPr>
          <p:cNvCxnSpPr>
            <a:cxnSpLocks/>
          </p:cNvCxnSpPr>
          <p:nvPr/>
        </p:nvCxnSpPr>
        <p:spPr>
          <a:xfrm rot="10800000">
            <a:off x="3534263" y="4297524"/>
            <a:ext cx="782205" cy="4817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166D85-8685-F84E-9E40-568D1E182D56}"/>
              </a:ext>
            </a:extLst>
          </p:cNvPr>
          <p:cNvCxnSpPr>
            <a:cxnSpLocks/>
          </p:cNvCxnSpPr>
          <p:nvPr/>
        </p:nvCxnSpPr>
        <p:spPr>
          <a:xfrm rot="10800000" flipH="1">
            <a:off x="4269204" y="4779280"/>
            <a:ext cx="59090" cy="7860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43AEEB-0CB3-1041-8299-2EE6E0205746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87308" y="5562528"/>
            <a:ext cx="668450" cy="4489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8D96E2-89AC-E749-A99E-1333DAF91DC1}"/>
              </a:ext>
            </a:extLst>
          </p:cNvPr>
          <p:cNvCxnSpPr>
            <a:cxnSpLocks/>
          </p:cNvCxnSpPr>
          <p:nvPr/>
        </p:nvCxnSpPr>
        <p:spPr>
          <a:xfrm>
            <a:off x="2779493" y="5509706"/>
            <a:ext cx="782205" cy="4817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7953A5-8D94-6B4E-B02E-FA6A6A6441C2}"/>
              </a:ext>
            </a:extLst>
          </p:cNvPr>
          <p:cNvCxnSpPr>
            <a:cxnSpLocks/>
          </p:cNvCxnSpPr>
          <p:nvPr/>
        </p:nvCxnSpPr>
        <p:spPr>
          <a:xfrm flipH="1">
            <a:off x="2812644" y="4723673"/>
            <a:ext cx="59090" cy="7860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FEF8E7-38F7-F548-A7A8-59A67D2E054C}"/>
              </a:ext>
            </a:extLst>
          </p:cNvPr>
          <p:cNvSpPr txBox="1"/>
          <p:nvPr/>
        </p:nvSpPr>
        <p:spPr>
          <a:xfrm>
            <a:off x="3382043" y="3912748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862235-1125-F149-A291-70108D5A2EAA}"/>
              </a:ext>
            </a:extLst>
          </p:cNvPr>
          <p:cNvSpPr txBox="1"/>
          <p:nvPr/>
        </p:nvSpPr>
        <p:spPr>
          <a:xfrm>
            <a:off x="4375061" y="4594614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3B4663-0326-624D-8A81-9D1B377BE33A}"/>
              </a:ext>
            </a:extLst>
          </p:cNvPr>
          <p:cNvSpPr txBox="1"/>
          <p:nvPr/>
        </p:nvSpPr>
        <p:spPr>
          <a:xfrm>
            <a:off x="4272250" y="5416230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A24879-8C50-CF41-AEE5-A98B70A4C88D}"/>
              </a:ext>
            </a:extLst>
          </p:cNvPr>
          <p:cNvSpPr txBox="1"/>
          <p:nvPr/>
        </p:nvSpPr>
        <p:spPr>
          <a:xfrm>
            <a:off x="3534263" y="6030418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F8DC68-FC67-964B-A763-E1D1A1124744}"/>
              </a:ext>
            </a:extLst>
          </p:cNvPr>
          <p:cNvSpPr txBox="1"/>
          <p:nvPr/>
        </p:nvSpPr>
        <p:spPr>
          <a:xfrm>
            <a:off x="2536761" y="5500712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CFB0C9-DFBD-3144-A1D1-03370666268D}"/>
              </a:ext>
            </a:extLst>
          </p:cNvPr>
          <p:cNvSpPr txBox="1"/>
          <p:nvPr/>
        </p:nvSpPr>
        <p:spPr>
          <a:xfrm>
            <a:off x="2502290" y="4482969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877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1" grpId="0"/>
      <p:bldP spid="62" grpId="0"/>
      <p:bldP spid="63" grpId="0"/>
      <p:bldP spid="64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A3B5-6660-0546-96C8-0D747D83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E94037"/>
                </a:solidFill>
              </a:rPr>
              <a:t>Classification Check 1: </a:t>
            </a:r>
            <a:br>
              <a:rPr lang="en-US" sz="3200" dirty="0">
                <a:solidFill>
                  <a:srgbClr val="E94037"/>
                </a:solidFill>
              </a:rPr>
            </a:br>
            <a:r>
              <a:rPr lang="en-US" sz="3200" dirty="0">
                <a:solidFill>
                  <a:srgbClr val="E94037"/>
                </a:solidFill>
              </a:rPr>
              <a:t>check the direction of turns in the path</a:t>
            </a: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06783-68DE-CE44-883E-5EBA0A733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Convex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5AE1B-0A98-B94E-AF19-540AB2DA4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4100" y="2926052"/>
            <a:ext cx="4076608" cy="2934999"/>
          </a:xfrm>
        </p:spPr>
        <p:txBody>
          <a:bodyPr>
            <a:normAutofit/>
          </a:bodyPr>
          <a:lstStyle/>
          <a:p>
            <a:r>
              <a:rPr lang="en-US" sz="2400" dirty="0"/>
              <a:t>Always same turn directions (all right or all left turns)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8432C8-2A00-1540-9B2A-27392489C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Concave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ACCC08-6862-6A44-84D0-9D91C2976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1001" y="2926052"/>
            <a:ext cx="3837049" cy="2934999"/>
          </a:xfrm>
        </p:spPr>
        <p:txBody>
          <a:bodyPr>
            <a:normAutofit/>
          </a:bodyPr>
          <a:lstStyle/>
          <a:p>
            <a:r>
              <a:rPr lang="en-US" sz="2400" dirty="0"/>
              <a:t>Mix of turn directions (some right, some left)</a:t>
            </a: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1F196360-917F-7949-A367-595C6EEA9DBC}"/>
              </a:ext>
            </a:extLst>
          </p:cNvPr>
          <p:cNvSpPr/>
          <p:nvPr/>
        </p:nvSpPr>
        <p:spPr>
          <a:xfrm rot="1800362">
            <a:off x="2744690" y="4452416"/>
            <a:ext cx="1634017" cy="140863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10">
            <a:extLst>
              <a:ext uri="{FF2B5EF4-FFF2-40B4-BE49-F238E27FC236}">
                <a16:creationId xmlns:a16="http://schemas.microsoft.com/office/drawing/2014/main" id="{D136011A-5629-3C42-A74C-69BB19F8BB6E}"/>
              </a:ext>
            </a:extLst>
          </p:cNvPr>
          <p:cNvSpPr/>
          <p:nvPr/>
        </p:nvSpPr>
        <p:spPr>
          <a:xfrm rot="746021">
            <a:off x="7292517" y="4297624"/>
            <a:ext cx="1634017" cy="1408635"/>
          </a:xfrm>
          <a:custGeom>
            <a:avLst/>
            <a:gdLst>
              <a:gd name="connsiteX0" fmla="*/ 0 w 1948593"/>
              <a:gd name="connsiteY0" fmla="*/ 839911 h 1679822"/>
              <a:gd name="connsiteX1" fmla="*/ 467461 w 1948593"/>
              <a:gd name="connsiteY1" fmla="*/ 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49352 w 1948593"/>
              <a:gd name="connsiteY1" fmla="*/ 81939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930598 w 1948593"/>
              <a:gd name="connsiteY1" fmla="*/ 64126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764343 w 1948593"/>
              <a:gd name="connsiteY1" fmla="*/ 49876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13724 w 1948593"/>
              <a:gd name="connsiteY1" fmla="*/ 712519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11844 w 1948593"/>
              <a:gd name="connsiteY1" fmla="*/ 653142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203730 w 1948593"/>
              <a:gd name="connsiteY1" fmla="*/ 96190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72439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653141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593" h="1679822">
                <a:moveTo>
                  <a:pt x="0" y="839911"/>
                </a:moveTo>
                <a:lnTo>
                  <a:pt x="859346" y="653141"/>
                </a:lnTo>
                <a:lnTo>
                  <a:pt x="1481132" y="0"/>
                </a:lnTo>
                <a:lnTo>
                  <a:pt x="1948593" y="839911"/>
                </a:lnTo>
                <a:lnTo>
                  <a:pt x="1481132" y="1679822"/>
                </a:lnTo>
                <a:lnTo>
                  <a:pt x="467461" y="1679822"/>
                </a:lnTo>
                <a:lnTo>
                  <a:pt x="0" y="83991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31D375-1338-8F4C-A169-2FB2800F5A22}"/>
              </a:ext>
            </a:extLst>
          </p:cNvPr>
          <p:cNvCxnSpPr>
            <a:cxnSpLocks/>
          </p:cNvCxnSpPr>
          <p:nvPr/>
        </p:nvCxnSpPr>
        <p:spPr>
          <a:xfrm flipV="1">
            <a:off x="2853820" y="4301596"/>
            <a:ext cx="657183" cy="43380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B4959D-827E-5043-BE4D-F818F35D4801}"/>
              </a:ext>
            </a:extLst>
          </p:cNvPr>
          <p:cNvCxnSpPr>
            <a:cxnSpLocks/>
            <a:endCxn id="43" idx="5"/>
          </p:cNvCxnSpPr>
          <p:nvPr/>
        </p:nvCxnSpPr>
        <p:spPr>
          <a:xfrm>
            <a:off x="3534263" y="4297524"/>
            <a:ext cx="782205" cy="4817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166D85-8685-F84E-9E40-568D1E182D56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4269204" y="4779280"/>
            <a:ext cx="59090" cy="7860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43AEEB-0CB3-1041-8299-2EE6E0205746}"/>
              </a:ext>
            </a:extLst>
          </p:cNvPr>
          <p:cNvCxnSpPr>
            <a:cxnSpLocks/>
          </p:cNvCxnSpPr>
          <p:nvPr/>
        </p:nvCxnSpPr>
        <p:spPr>
          <a:xfrm flipH="1">
            <a:off x="3587308" y="5562528"/>
            <a:ext cx="668450" cy="4489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8D96E2-89AC-E749-A99E-1333DAF91DC1}"/>
              </a:ext>
            </a:extLst>
          </p:cNvPr>
          <p:cNvCxnSpPr>
            <a:cxnSpLocks/>
          </p:cNvCxnSpPr>
          <p:nvPr/>
        </p:nvCxnSpPr>
        <p:spPr>
          <a:xfrm rot="10800000">
            <a:off x="2779493" y="5509706"/>
            <a:ext cx="782205" cy="48175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7953A5-8D94-6B4E-B02E-FA6A6A6441C2}"/>
              </a:ext>
            </a:extLst>
          </p:cNvPr>
          <p:cNvCxnSpPr>
            <a:cxnSpLocks/>
          </p:cNvCxnSpPr>
          <p:nvPr/>
        </p:nvCxnSpPr>
        <p:spPr>
          <a:xfrm rot="10800000" flipH="1">
            <a:off x="2812644" y="4723673"/>
            <a:ext cx="59090" cy="78603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D71F85-C1D9-2B4A-9B4C-B60B168959B8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7318727" y="4826707"/>
            <a:ext cx="730386" cy="15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4983A3-F8AC-AC42-BB45-FADD5AB430A8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049114" y="4405652"/>
            <a:ext cx="627103" cy="41237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FEF8E7-38F7-F548-A7A8-59A67D2E054C}"/>
              </a:ext>
            </a:extLst>
          </p:cNvPr>
          <p:cNvSpPr txBox="1"/>
          <p:nvPr/>
        </p:nvSpPr>
        <p:spPr>
          <a:xfrm>
            <a:off x="3382043" y="3912748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862235-1125-F149-A291-70108D5A2EAA}"/>
              </a:ext>
            </a:extLst>
          </p:cNvPr>
          <p:cNvSpPr txBox="1"/>
          <p:nvPr/>
        </p:nvSpPr>
        <p:spPr>
          <a:xfrm>
            <a:off x="4375061" y="4594614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3B4663-0326-624D-8A81-9D1B377BE33A}"/>
              </a:ext>
            </a:extLst>
          </p:cNvPr>
          <p:cNvSpPr txBox="1"/>
          <p:nvPr/>
        </p:nvSpPr>
        <p:spPr>
          <a:xfrm>
            <a:off x="4272250" y="5416230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A24879-8C50-CF41-AEE5-A98B70A4C88D}"/>
              </a:ext>
            </a:extLst>
          </p:cNvPr>
          <p:cNvSpPr txBox="1"/>
          <p:nvPr/>
        </p:nvSpPr>
        <p:spPr>
          <a:xfrm>
            <a:off x="3534263" y="6030418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F8DC68-FC67-964B-A763-E1D1A1124744}"/>
              </a:ext>
            </a:extLst>
          </p:cNvPr>
          <p:cNvSpPr txBox="1"/>
          <p:nvPr/>
        </p:nvSpPr>
        <p:spPr>
          <a:xfrm>
            <a:off x="2536761" y="5500712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CFB0C9-DFBD-3144-A1D1-03370666268D}"/>
              </a:ext>
            </a:extLst>
          </p:cNvPr>
          <p:cNvSpPr txBox="1"/>
          <p:nvPr/>
        </p:nvSpPr>
        <p:spPr>
          <a:xfrm>
            <a:off x="2502290" y="4482969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4F8B639-CAF0-2441-B578-2914ECDF6495}"/>
              </a:ext>
            </a:extLst>
          </p:cNvPr>
          <p:cNvSpPr txBox="1"/>
          <p:nvPr/>
        </p:nvSpPr>
        <p:spPr>
          <a:xfrm>
            <a:off x="7793703" y="4427174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C7B0C4A-6D68-F44F-92B6-45969C872218}"/>
              </a:ext>
            </a:extLst>
          </p:cNvPr>
          <p:cNvSpPr txBox="1"/>
          <p:nvPr/>
        </p:nvSpPr>
        <p:spPr>
          <a:xfrm>
            <a:off x="8604693" y="4057842"/>
            <a:ext cx="41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03D9F1-6173-1645-9071-1CA63B87B687}"/>
              </a:ext>
            </a:extLst>
          </p:cNvPr>
          <p:cNvCxnSpPr>
            <a:cxnSpLocks/>
            <a:endCxn id="52" idx="3"/>
          </p:cNvCxnSpPr>
          <p:nvPr/>
        </p:nvCxnSpPr>
        <p:spPr>
          <a:xfrm>
            <a:off x="8677271" y="4401053"/>
            <a:ext cx="230100" cy="77679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F026437-3CFC-6E47-B41B-5C165933B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3797" y="1386789"/>
            <a:ext cx="7989752" cy="1504844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>
                <a:solidFill>
                  <a:srgbClr val="E94037"/>
                </a:solidFill>
              </a:rPr>
              <a:t>Tricking check 1…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5B9F9-70F9-C54E-BA9F-153DD2776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529" y="3212758"/>
            <a:ext cx="11217728" cy="2979539"/>
          </a:xfrm>
        </p:spPr>
        <p:txBody>
          <a:bodyPr>
            <a:normAutofit/>
          </a:bodyPr>
          <a:lstStyle/>
          <a:p>
            <a:pPr algn="ctr">
              <a:buClr>
                <a:srgbClr val="E94037"/>
              </a:buClr>
            </a:pPr>
            <a:r>
              <a:rPr lang="en-US" sz="3600" u="sng" dirty="0">
                <a:solidFill>
                  <a:schemeClr val="bg1"/>
                </a:solidFill>
              </a:rPr>
              <a:t>Make the concavity tiny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F33F4-7EC0-6C42-81EC-ABC7E0F3421E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E733C8D-AE20-C347-A53D-6411B0D77DA9}"/>
              </a:ext>
            </a:extLst>
          </p:cNvPr>
          <p:cNvGrpSpPr/>
          <p:nvPr/>
        </p:nvGrpSpPr>
        <p:grpSpPr>
          <a:xfrm>
            <a:off x="1873383" y="4385882"/>
            <a:ext cx="4130987" cy="2095437"/>
            <a:chOff x="349382" y="4385881"/>
            <a:chExt cx="4130987" cy="209543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7ADDD7-D27D-954C-A9F9-341C249793D7}"/>
                </a:ext>
              </a:extLst>
            </p:cNvPr>
            <p:cNvGrpSpPr/>
            <p:nvPr/>
          </p:nvGrpSpPr>
          <p:grpSpPr>
            <a:xfrm>
              <a:off x="349382" y="4385881"/>
              <a:ext cx="3529640" cy="2037811"/>
              <a:chOff x="349382" y="4385881"/>
              <a:chExt cx="3529640" cy="2037811"/>
            </a:xfrm>
          </p:grpSpPr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9EB0502C-3480-274E-81E9-6852B783A326}"/>
                  </a:ext>
                </a:extLst>
              </p:cNvPr>
              <p:cNvSpPr/>
              <p:nvPr/>
            </p:nvSpPr>
            <p:spPr>
              <a:xfrm>
                <a:off x="2376794" y="4704615"/>
                <a:ext cx="1502228" cy="1487783"/>
              </a:xfrm>
              <a:prstGeom prst="triangle">
                <a:avLst>
                  <a:gd name="adj" fmla="val 4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49CB4EC6-63B6-E24F-895F-28307D3E356A}"/>
                  </a:ext>
                </a:extLst>
              </p:cNvPr>
              <p:cNvSpPr/>
              <p:nvPr/>
            </p:nvSpPr>
            <p:spPr>
              <a:xfrm>
                <a:off x="3056689" y="5361347"/>
                <a:ext cx="148023" cy="145202"/>
              </a:xfrm>
              <a:prstGeom prst="triangle">
                <a:avLst>
                  <a:gd name="adj" fmla="val 42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C8BFC3B-A577-0647-92AB-C081E631AA2D}"/>
                  </a:ext>
                </a:extLst>
              </p:cNvPr>
              <p:cNvSpPr txBox="1"/>
              <p:nvPr/>
            </p:nvSpPr>
            <p:spPr>
              <a:xfrm>
                <a:off x="2865981" y="4939964"/>
                <a:ext cx="20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71BF4E"/>
                    </a:solidFill>
                  </a:rPr>
                  <a:t>R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2DF9BF-E1D8-4A4F-877F-B95DB0D3648E}"/>
                  </a:ext>
                </a:extLst>
              </p:cNvPr>
              <p:cNvSpPr txBox="1"/>
              <p:nvPr/>
            </p:nvSpPr>
            <p:spPr>
              <a:xfrm>
                <a:off x="2921840" y="5326358"/>
                <a:ext cx="20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E94037"/>
                    </a:solidFill>
                  </a:rPr>
                  <a:t>L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30D421-E616-FB41-AA38-0549FC654CD6}"/>
                  </a:ext>
                </a:extLst>
              </p:cNvPr>
              <p:cNvSpPr txBox="1"/>
              <p:nvPr/>
            </p:nvSpPr>
            <p:spPr>
              <a:xfrm>
                <a:off x="1960415" y="4385881"/>
                <a:ext cx="8327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71BF4E"/>
                    </a:solidFill>
                  </a:rPr>
                  <a:t>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33D642-18E9-E649-AA37-33F141C1130A}"/>
                  </a:ext>
                </a:extLst>
              </p:cNvPr>
              <p:cNvSpPr txBox="1"/>
              <p:nvPr/>
            </p:nvSpPr>
            <p:spPr>
              <a:xfrm>
                <a:off x="1852633" y="6023582"/>
                <a:ext cx="8327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71BF4E"/>
                    </a:solidFill>
                  </a:rPr>
                  <a:t>R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96F5CC-EFD4-594C-AF48-D6898820FA39}"/>
                  </a:ext>
                </a:extLst>
              </p:cNvPr>
              <p:cNvSpPr txBox="1"/>
              <p:nvPr/>
            </p:nvSpPr>
            <p:spPr>
              <a:xfrm>
                <a:off x="3387621" y="5452562"/>
                <a:ext cx="20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71BF4E"/>
                    </a:solidFill>
                  </a:rPr>
                  <a:t>R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434EFC3-8EBE-0749-A8BF-2BB6BAA0C01B}"/>
                  </a:ext>
                </a:extLst>
              </p:cNvPr>
              <p:cNvSpPr txBox="1"/>
              <p:nvPr/>
            </p:nvSpPr>
            <p:spPr>
              <a:xfrm>
                <a:off x="349382" y="4957782"/>
                <a:ext cx="212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2"/>
                    </a:solidFill>
                  </a:rPr>
                  <a:t>Concave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D9B1E09-02A2-9041-8866-AB0EC39AD45D}"/>
                </a:ext>
              </a:extLst>
            </p:cNvPr>
            <p:cNvSpPr txBox="1"/>
            <p:nvPr/>
          </p:nvSpPr>
          <p:spPr>
            <a:xfrm>
              <a:off x="3452565" y="6081208"/>
              <a:ext cx="1027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1BF4E"/>
                  </a:solidFill>
                </a:rPr>
                <a:t>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6AD690-0BF3-5B46-8D38-2C1E6E5A336D}"/>
              </a:ext>
            </a:extLst>
          </p:cNvPr>
          <p:cNvGrpSpPr/>
          <p:nvPr/>
        </p:nvGrpSpPr>
        <p:grpSpPr>
          <a:xfrm>
            <a:off x="4194708" y="5032128"/>
            <a:ext cx="2646121" cy="832757"/>
            <a:chOff x="2670707" y="5032127"/>
            <a:chExt cx="2646121" cy="83275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F00F18-4D99-0D47-8306-6E2143E0CAE9}"/>
                </a:ext>
              </a:extLst>
            </p:cNvPr>
            <p:cNvSpPr txBox="1"/>
            <p:nvPr/>
          </p:nvSpPr>
          <p:spPr>
            <a:xfrm>
              <a:off x="3194113" y="5055547"/>
              <a:ext cx="21227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2"/>
                  </a:solidFill>
                </a:rPr>
                <a:t>tiny = ignored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4201BD-3568-FB43-A333-CF1B506F1670}"/>
                </a:ext>
              </a:extLst>
            </p:cNvPr>
            <p:cNvSpPr/>
            <p:nvPr/>
          </p:nvSpPr>
          <p:spPr>
            <a:xfrm>
              <a:off x="2670707" y="5032127"/>
              <a:ext cx="832757" cy="832757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FADBFC-01CA-AB48-A706-823FF54D47E0}"/>
              </a:ext>
            </a:extLst>
          </p:cNvPr>
          <p:cNvGrpSpPr/>
          <p:nvPr/>
        </p:nvGrpSpPr>
        <p:grpSpPr>
          <a:xfrm>
            <a:off x="5027465" y="4371334"/>
            <a:ext cx="3693071" cy="2095437"/>
            <a:chOff x="3503464" y="4371333"/>
            <a:chExt cx="3693071" cy="209543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F7A53B4B-0A69-8D4A-88BE-5D50C70B77CD}"/>
                </a:ext>
              </a:extLst>
            </p:cNvPr>
            <p:cNvSpPr/>
            <p:nvPr/>
          </p:nvSpPr>
          <p:spPr>
            <a:xfrm>
              <a:off x="5053030" y="4704513"/>
              <a:ext cx="1502228" cy="1487783"/>
            </a:xfrm>
            <a:prstGeom prst="triangle">
              <a:avLst>
                <a:gd name="adj" fmla="val 4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6BE019B-D597-3142-B0F5-3817915F60C3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3503464" y="5448506"/>
              <a:ext cx="2127244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185173-E8B1-8846-9408-A7E1430F264A}"/>
                </a:ext>
              </a:extLst>
            </p:cNvPr>
            <p:cNvSpPr txBox="1"/>
            <p:nvPr/>
          </p:nvSpPr>
          <p:spPr>
            <a:xfrm>
              <a:off x="4676581" y="4371333"/>
              <a:ext cx="832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1BF4E"/>
                  </a:solidFill>
                </a:rPr>
                <a:t>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F2F90B-EE2C-1745-A222-0A0FC3D98FC0}"/>
                </a:ext>
              </a:extLst>
            </p:cNvPr>
            <p:cNvSpPr txBox="1"/>
            <p:nvPr/>
          </p:nvSpPr>
          <p:spPr>
            <a:xfrm>
              <a:off x="4568799" y="6009034"/>
              <a:ext cx="832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1BF4E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E7B277-5F43-AC49-8B23-44CC1D7F7393}"/>
                </a:ext>
              </a:extLst>
            </p:cNvPr>
            <p:cNvSpPr txBox="1"/>
            <p:nvPr/>
          </p:nvSpPr>
          <p:spPr>
            <a:xfrm>
              <a:off x="6168731" y="6066660"/>
              <a:ext cx="10278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71BF4E"/>
                  </a:solidFill>
                </a:rPr>
                <a:t>R</a:t>
              </a:r>
            </a:p>
          </p:txBody>
        </p:sp>
      </p:grpSp>
      <p:sp>
        <p:nvSpPr>
          <p:cNvPr id="48" name="Subtitle 2">
            <a:extLst>
              <a:ext uri="{FF2B5EF4-FFF2-40B4-BE49-F238E27FC236}">
                <a16:creationId xmlns:a16="http://schemas.microsoft.com/office/drawing/2014/main" id="{D0F19BDC-E642-6249-AE17-4ECAA319316A}"/>
              </a:ext>
            </a:extLst>
          </p:cNvPr>
          <p:cNvSpPr txBox="1">
            <a:spLocks/>
          </p:cNvSpPr>
          <p:nvPr/>
        </p:nvSpPr>
        <p:spPr>
          <a:xfrm>
            <a:off x="473529" y="3819521"/>
            <a:ext cx="11217728" cy="2345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E94037"/>
              </a:buClr>
            </a:pPr>
            <a:r>
              <a:rPr lang="en-US" sz="3600" dirty="0">
                <a:solidFill>
                  <a:schemeClr val="bg1"/>
                </a:solidFill>
              </a:rPr>
              <a:t>If x-y &lt; ~3.74e-23, </a:t>
            </a:r>
            <a:r>
              <a:rPr lang="en-US" sz="3600" i="1" dirty="0">
                <a:solidFill>
                  <a:schemeClr val="bg1"/>
                </a:solidFill>
              </a:rPr>
              <a:t>COMPLETELY </a:t>
            </a:r>
            <a:r>
              <a:rPr lang="en-US" sz="3600" dirty="0">
                <a:solidFill>
                  <a:schemeClr val="bg1"/>
                </a:solidFill>
              </a:rPr>
              <a:t>ignore it.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FD6110-A913-4543-B8A4-2008B1830D7D}"/>
              </a:ext>
            </a:extLst>
          </p:cNvPr>
          <p:cNvSpPr txBox="1"/>
          <p:nvPr/>
        </p:nvSpPr>
        <p:spPr>
          <a:xfrm>
            <a:off x="7898897" y="5010896"/>
            <a:ext cx="21227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Classified as convex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5A2F576B-A349-1D45-B326-084B5277D742}"/>
              </a:ext>
            </a:extLst>
          </p:cNvPr>
          <p:cNvSpPr txBox="1">
            <a:spLocks/>
          </p:cNvSpPr>
          <p:nvPr/>
        </p:nvSpPr>
        <p:spPr>
          <a:xfrm>
            <a:off x="3996097" y="988115"/>
            <a:ext cx="6467863" cy="93289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Classification checks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F8BFFA-0F73-B844-80AC-65C73153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997" y="617513"/>
            <a:ext cx="1624717" cy="8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EABEA-45D2-6D4D-8160-07AD3723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3" y="0"/>
            <a:ext cx="6618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7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3B81-A3E9-DC44-B026-04A8DA5E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632" y="763853"/>
            <a:ext cx="7904439" cy="1184373"/>
          </a:xfrm>
        </p:spPr>
        <p:txBody>
          <a:bodyPr>
            <a:noAutofit/>
          </a:bodyPr>
          <a:lstStyle/>
          <a:p>
            <a:r>
              <a:rPr lang="en-US" sz="4800" dirty="0"/>
              <a:t>Classification checks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17D27-67C6-084B-9572-AE9E8BC2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261360"/>
            <a:ext cx="11029615" cy="285821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Clr>
                <a:srgbClr val="E94037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E94037"/>
                </a:solidFill>
              </a:rPr>
              <a:t>Check the direction of turns in the path</a:t>
            </a:r>
          </a:p>
          <a:p>
            <a:pPr marL="457200" indent="-457200">
              <a:lnSpc>
                <a:spcPct val="200000"/>
              </a:lnSpc>
              <a:buClr>
                <a:srgbClr val="71BF4E"/>
              </a:buClr>
              <a:buFont typeface="+mj-lt"/>
              <a:buAutoNum type="arabicPeriod"/>
            </a:pPr>
            <a:r>
              <a:rPr lang="en-US" sz="3600" dirty="0">
                <a:solidFill>
                  <a:srgbClr val="71BF4E"/>
                </a:solidFill>
              </a:rPr>
              <a:t>Confirm monotonicity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DD8DF-B032-2F4C-AA39-5ECD7992E403}"/>
              </a:ext>
            </a:extLst>
          </p:cNvPr>
          <p:cNvSpPr txBox="1">
            <a:spLocks/>
          </p:cNvSpPr>
          <p:nvPr/>
        </p:nvSpPr>
        <p:spPr>
          <a:xfrm>
            <a:off x="3913632" y="450719"/>
            <a:ext cx="8136088" cy="1497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36E12C-D39B-6A4B-903E-30F65331682F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DAEF25-3827-0F4E-AB04-08C92BC7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17" y="708632"/>
            <a:ext cx="2914715" cy="1607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706020-320A-E44F-9B46-C321DE49E754}"/>
              </a:ext>
            </a:extLst>
          </p:cNvPr>
          <p:cNvSpPr txBox="1"/>
          <p:nvPr/>
        </p:nvSpPr>
        <p:spPr>
          <a:xfrm>
            <a:off x="342900" y="5386261"/>
            <a:ext cx="11475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We only have to trick check 2 if x-y &gt; ~3.74e-23 </a:t>
            </a:r>
          </a:p>
        </p:txBody>
      </p:sp>
    </p:spTree>
    <p:extLst>
      <p:ext uri="{BB962C8B-B14F-4D97-AF65-F5344CB8AC3E}">
        <p14:creationId xmlns:p14="http://schemas.microsoft.com/office/powerpoint/2010/main" val="315824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4F026437-3CFC-6E47-B41B-5C165933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E94037"/>
                </a:solidFill>
              </a:rPr>
              <a:t>NOT SAFE</a:t>
            </a:r>
            <a:endParaRPr lang="en-US" sz="54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5B9F9-70F9-C54E-BA9F-153DD2776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Now we have a </a:t>
            </a:r>
            <a:r>
              <a:rPr lang="en-US" sz="4400" dirty="0">
                <a:solidFill>
                  <a:srgbClr val="71BF4E"/>
                </a:solidFill>
              </a:rPr>
              <a:t>concave shape </a:t>
            </a:r>
            <a:br>
              <a:rPr lang="en-US" sz="4400" dirty="0"/>
            </a:br>
            <a:r>
              <a:rPr lang="en-US" sz="6600" b="1" i="1" dirty="0"/>
              <a:t>acting like a</a:t>
            </a:r>
            <a:r>
              <a:rPr lang="en-US" sz="6600" dirty="0"/>
              <a:t> </a:t>
            </a:r>
            <a:br>
              <a:rPr lang="en-US" sz="6600" dirty="0"/>
            </a:br>
            <a:r>
              <a:rPr lang="en-US" sz="4400" dirty="0">
                <a:solidFill>
                  <a:srgbClr val="71BF4E"/>
                </a:solidFill>
              </a:rPr>
              <a:t>convex shape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719D25-C258-DB42-A2A0-97BBC577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5" y="2340213"/>
            <a:ext cx="5422392" cy="3633047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4400" dirty="0">
                <a:solidFill>
                  <a:srgbClr val="71BF4E"/>
                </a:solidFill>
              </a:rPr>
              <a:t>			</a:t>
            </a:r>
            <a:r>
              <a:rPr lang="en-US" sz="4400" dirty="0"/>
              <a:t>will now use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>
                <a:solidFill>
                  <a:srgbClr val="455BA6"/>
                </a:solidFill>
              </a:rPr>
              <a:t>convex functions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/>
              <a:t>to draw a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4400" dirty="0">
                <a:solidFill>
                  <a:srgbClr val="455BA6"/>
                </a:solidFill>
              </a:rPr>
              <a:t>concave shape</a:t>
            </a:r>
            <a:endParaRPr lang="en-US" sz="4800" dirty="0">
              <a:solidFill>
                <a:srgbClr val="455BA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71BF4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5C04E-5B82-7648-9257-AF0A20E0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70" y="2519956"/>
            <a:ext cx="1279572" cy="7058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5DC4AD-1253-2543-ADED-717661EDE213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6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0848E-E29A-A643-AAEE-0AFC128A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3878" y="1165963"/>
            <a:ext cx="7934198" cy="827282"/>
          </a:xfrm>
        </p:spPr>
        <p:txBody>
          <a:bodyPr>
            <a:normAutofit/>
          </a:bodyPr>
          <a:lstStyle/>
          <a:p>
            <a:r>
              <a:rPr lang="en-US" sz="4800" dirty="0"/>
              <a:t>Exploiting 							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1AF7AE-9218-6E45-B25F-177BED31F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54" y="2341977"/>
            <a:ext cx="11212541" cy="59032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71BF4E"/>
                </a:solidFill>
              </a:rPr>
              <a:t>Make it non y- monotone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760DA-2A0E-134F-8781-2E72297C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84" y="637431"/>
            <a:ext cx="2914715" cy="1607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DA7ED6-B490-4443-906A-3DE3E5B148F2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602A4B7-74FE-E442-9F77-BD2EC112CAD3}"/>
              </a:ext>
            </a:extLst>
          </p:cNvPr>
          <p:cNvGrpSpPr/>
          <p:nvPr/>
        </p:nvGrpSpPr>
        <p:grpSpPr>
          <a:xfrm>
            <a:off x="3517550" y="3429000"/>
            <a:ext cx="2446493" cy="2422968"/>
            <a:chOff x="2502586" y="6819246"/>
            <a:chExt cx="1502228" cy="1487783"/>
          </a:xfrm>
        </p:grpSpPr>
        <p:sp>
          <p:nvSpPr>
            <p:cNvPr id="74" name="Triangle 73">
              <a:extLst>
                <a:ext uri="{FF2B5EF4-FFF2-40B4-BE49-F238E27FC236}">
                  <a16:creationId xmlns:a16="http://schemas.microsoft.com/office/drawing/2014/main" id="{7FAD78B1-5D10-E04A-9B76-C4671A764BC3}"/>
                </a:ext>
              </a:extLst>
            </p:cNvPr>
            <p:cNvSpPr/>
            <p:nvPr/>
          </p:nvSpPr>
          <p:spPr>
            <a:xfrm>
              <a:off x="2502586" y="6819246"/>
              <a:ext cx="1502228" cy="1487783"/>
            </a:xfrm>
            <a:prstGeom prst="triangle">
              <a:avLst>
                <a:gd name="adj" fmla="val 4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BD80A343-4410-D743-A5D6-1CD29C4C5AFD}"/>
                </a:ext>
              </a:extLst>
            </p:cNvPr>
            <p:cNvSpPr/>
            <p:nvPr/>
          </p:nvSpPr>
          <p:spPr>
            <a:xfrm>
              <a:off x="3223676" y="7330874"/>
              <a:ext cx="405579" cy="362477"/>
            </a:xfrm>
            <a:prstGeom prst="triangle">
              <a:avLst>
                <a:gd name="adj" fmla="val 4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23B5D8-1DFA-6C40-8E98-EF579C2116DB}"/>
              </a:ext>
            </a:extLst>
          </p:cNvPr>
          <p:cNvGrpSpPr/>
          <p:nvPr/>
        </p:nvGrpSpPr>
        <p:grpSpPr>
          <a:xfrm rot="18900000">
            <a:off x="7406984" y="2907838"/>
            <a:ext cx="2446493" cy="2422968"/>
            <a:chOff x="2502586" y="6819246"/>
            <a:chExt cx="1502228" cy="1487783"/>
          </a:xfrm>
        </p:grpSpPr>
        <p:sp>
          <p:nvSpPr>
            <p:cNvPr id="77" name="Triangle 76">
              <a:extLst>
                <a:ext uri="{FF2B5EF4-FFF2-40B4-BE49-F238E27FC236}">
                  <a16:creationId xmlns:a16="http://schemas.microsoft.com/office/drawing/2014/main" id="{80F96D28-1871-934B-BBD7-0D1E455CC55A}"/>
                </a:ext>
              </a:extLst>
            </p:cNvPr>
            <p:cNvSpPr/>
            <p:nvPr/>
          </p:nvSpPr>
          <p:spPr>
            <a:xfrm>
              <a:off x="2502586" y="6819246"/>
              <a:ext cx="1502228" cy="1487783"/>
            </a:xfrm>
            <a:prstGeom prst="triangle">
              <a:avLst>
                <a:gd name="adj" fmla="val 4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Triangle 77">
              <a:extLst>
                <a:ext uri="{FF2B5EF4-FFF2-40B4-BE49-F238E27FC236}">
                  <a16:creationId xmlns:a16="http://schemas.microsoft.com/office/drawing/2014/main" id="{43E6ED9D-A381-F545-B1F6-91826AF6483B}"/>
                </a:ext>
              </a:extLst>
            </p:cNvPr>
            <p:cNvSpPr/>
            <p:nvPr/>
          </p:nvSpPr>
          <p:spPr>
            <a:xfrm>
              <a:off x="3172845" y="7274696"/>
              <a:ext cx="405579" cy="362477"/>
            </a:xfrm>
            <a:prstGeom prst="triangle">
              <a:avLst>
                <a:gd name="adj" fmla="val 42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9" name="Subtitle 4">
            <a:extLst>
              <a:ext uri="{FF2B5EF4-FFF2-40B4-BE49-F238E27FC236}">
                <a16:creationId xmlns:a16="http://schemas.microsoft.com/office/drawing/2014/main" id="{603F737F-5908-6848-A415-17057DC427B4}"/>
              </a:ext>
            </a:extLst>
          </p:cNvPr>
          <p:cNvSpPr txBox="1">
            <a:spLocks/>
          </p:cNvSpPr>
          <p:nvPr/>
        </p:nvSpPr>
        <p:spPr>
          <a:xfrm>
            <a:off x="629623" y="4073535"/>
            <a:ext cx="2952027" cy="9817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X- &amp; y-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monotone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CD82242-1F7E-AD4B-BFC4-407778EA8139}"/>
              </a:ext>
            </a:extLst>
          </p:cNvPr>
          <p:cNvCxnSpPr>
            <a:cxnSpLocks/>
          </p:cNvCxnSpPr>
          <p:nvPr/>
        </p:nvCxnSpPr>
        <p:spPr>
          <a:xfrm>
            <a:off x="5125457" y="4640484"/>
            <a:ext cx="1906308" cy="0"/>
          </a:xfrm>
          <a:prstGeom prst="straightConnector1">
            <a:avLst/>
          </a:prstGeom>
          <a:ln w="76200">
            <a:solidFill>
              <a:srgbClr val="71BF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A7F9744-AA19-6446-99EB-56ADB7F170F4}"/>
              </a:ext>
            </a:extLst>
          </p:cNvPr>
          <p:cNvCxnSpPr>
            <a:cxnSpLocks/>
          </p:cNvCxnSpPr>
          <p:nvPr/>
        </p:nvCxnSpPr>
        <p:spPr>
          <a:xfrm>
            <a:off x="4487927" y="4851867"/>
            <a:ext cx="593959" cy="0"/>
          </a:xfrm>
          <a:prstGeom prst="line">
            <a:avLst/>
          </a:prstGeom>
          <a:ln w="38100">
            <a:solidFill>
              <a:srgbClr val="E94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0893E4-3E8D-4246-BCAD-990841622D4E}"/>
              </a:ext>
            </a:extLst>
          </p:cNvPr>
          <p:cNvCxnSpPr>
            <a:cxnSpLocks/>
          </p:cNvCxnSpPr>
          <p:nvPr/>
        </p:nvCxnSpPr>
        <p:spPr>
          <a:xfrm>
            <a:off x="3349676" y="3438188"/>
            <a:ext cx="350882" cy="0"/>
          </a:xfrm>
          <a:prstGeom prst="line">
            <a:avLst/>
          </a:prstGeom>
          <a:ln w="38100">
            <a:solidFill>
              <a:srgbClr val="E94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753333D-8DE5-CF4B-A57D-98C4B6E51CD5}"/>
              </a:ext>
            </a:extLst>
          </p:cNvPr>
          <p:cNvCxnSpPr>
            <a:cxnSpLocks/>
          </p:cNvCxnSpPr>
          <p:nvPr/>
        </p:nvCxnSpPr>
        <p:spPr>
          <a:xfrm>
            <a:off x="4507277" y="4592991"/>
            <a:ext cx="350882" cy="0"/>
          </a:xfrm>
          <a:prstGeom prst="line">
            <a:avLst/>
          </a:prstGeom>
          <a:ln w="38100">
            <a:solidFill>
              <a:srgbClr val="E94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C5B3AE-302F-A549-98B3-8EFCB9F53656}"/>
              </a:ext>
            </a:extLst>
          </p:cNvPr>
          <p:cNvCxnSpPr>
            <a:cxnSpLocks/>
          </p:cNvCxnSpPr>
          <p:nvPr/>
        </p:nvCxnSpPr>
        <p:spPr>
          <a:xfrm flipV="1">
            <a:off x="3314444" y="5839730"/>
            <a:ext cx="2886889" cy="12238"/>
          </a:xfrm>
          <a:prstGeom prst="line">
            <a:avLst/>
          </a:prstGeom>
          <a:ln w="38100">
            <a:solidFill>
              <a:srgbClr val="E94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40FB80B-8491-B449-8919-91143EB8FEF5}"/>
              </a:ext>
            </a:extLst>
          </p:cNvPr>
          <p:cNvCxnSpPr>
            <a:cxnSpLocks/>
          </p:cNvCxnSpPr>
          <p:nvPr/>
        </p:nvCxnSpPr>
        <p:spPr>
          <a:xfrm flipH="1">
            <a:off x="3525117" y="3281030"/>
            <a:ext cx="2720" cy="2681556"/>
          </a:xfrm>
          <a:prstGeom prst="line">
            <a:avLst/>
          </a:prstGeom>
          <a:ln w="38100">
            <a:solidFill>
              <a:srgbClr val="71B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898F7A-161E-7E40-A6BC-1A351AA3ED62}"/>
              </a:ext>
            </a:extLst>
          </p:cNvPr>
          <p:cNvCxnSpPr>
            <a:cxnSpLocks/>
          </p:cNvCxnSpPr>
          <p:nvPr/>
        </p:nvCxnSpPr>
        <p:spPr>
          <a:xfrm>
            <a:off x="4690482" y="4436827"/>
            <a:ext cx="0" cy="598372"/>
          </a:xfrm>
          <a:prstGeom prst="line">
            <a:avLst/>
          </a:prstGeom>
          <a:ln w="38100">
            <a:solidFill>
              <a:srgbClr val="71B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007E57E-64EC-A047-865A-8DB48BC041CE}"/>
              </a:ext>
            </a:extLst>
          </p:cNvPr>
          <p:cNvCxnSpPr>
            <a:cxnSpLocks/>
          </p:cNvCxnSpPr>
          <p:nvPr/>
        </p:nvCxnSpPr>
        <p:spPr>
          <a:xfrm>
            <a:off x="4962996" y="4744698"/>
            <a:ext cx="0" cy="226374"/>
          </a:xfrm>
          <a:prstGeom prst="line">
            <a:avLst/>
          </a:prstGeom>
          <a:ln w="38100">
            <a:solidFill>
              <a:srgbClr val="71B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E7CE07D-5807-4C49-9123-97AB5F487291}"/>
              </a:ext>
            </a:extLst>
          </p:cNvPr>
          <p:cNvCxnSpPr>
            <a:cxnSpLocks/>
          </p:cNvCxnSpPr>
          <p:nvPr/>
        </p:nvCxnSpPr>
        <p:spPr>
          <a:xfrm>
            <a:off x="5954254" y="5729160"/>
            <a:ext cx="0" cy="226374"/>
          </a:xfrm>
          <a:prstGeom prst="line">
            <a:avLst/>
          </a:prstGeom>
          <a:ln w="38100">
            <a:solidFill>
              <a:srgbClr val="71B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F76CD0FB-789B-FC4D-B708-C7B40915BC8B}"/>
              </a:ext>
            </a:extLst>
          </p:cNvPr>
          <p:cNvSpPr/>
          <p:nvPr/>
        </p:nvSpPr>
        <p:spPr>
          <a:xfrm>
            <a:off x="3472237" y="3371340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4EB14F-26F0-374C-A00A-B9DE9709C99F}"/>
              </a:ext>
            </a:extLst>
          </p:cNvPr>
          <p:cNvSpPr/>
          <p:nvPr/>
        </p:nvSpPr>
        <p:spPr>
          <a:xfrm>
            <a:off x="3458269" y="5785120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0334724-8443-1C4B-B26E-EF9D6251426E}"/>
              </a:ext>
            </a:extLst>
          </p:cNvPr>
          <p:cNvSpPr/>
          <p:nvPr/>
        </p:nvSpPr>
        <p:spPr>
          <a:xfrm>
            <a:off x="4902680" y="4801553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DEF8CDB-46CF-8E4B-BF89-C7B347DE8FE6}"/>
              </a:ext>
            </a:extLst>
          </p:cNvPr>
          <p:cNvSpPr/>
          <p:nvPr/>
        </p:nvSpPr>
        <p:spPr>
          <a:xfrm>
            <a:off x="4631752" y="4785019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C18B3B9-9ADE-5D4F-A309-71C987B20562}"/>
              </a:ext>
            </a:extLst>
          </p:cNvPr>
          <p:cNvSpPr/>
          <p:nvPr/>
        </p:nvSpPr>
        <p:spPr>
          <a:xfrm>
            <a:off x="4626267" y="4539127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07C963D-0F1D-3B41-956B-114CE6D18A98}"/>
              </a:ext>
            </a:extLst>
          </p:cNvPr>
          <p:cNvSpPr/>
          <p:nvPr/>
        </p:nvSpPr>
        <p:spPr>
          <a:xfrm>
            <a:off x="5889256" y="5788593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B6A336A-45C7-1B4D-A80B-340EF5AC88A6}"/>
              </a:ext>
            </a:extLst>
          </p:cNvPr>
          <p:cNvCxnSpPr>
            <a:cxnSpLocks/>
          </p:cNvCxnSpPr>
          <p:nvPr/>
        </p:nvCxnSpPr>
        <p:spPr>
          <a:xfrm flipV="1">
            <a:off x="6633152" y="4119322"/>
            <a:ext cx="3914924" cy="6119"/>
          </a:xfrm>
          <a:prstGeom prst="line">
            <a:avLst/>
          </a:prstGeom>
          <a:ln w="38100">
            <a:solidFill>
              <a:srgbClr val="E94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882C2F1-050F-9246-99CA-0414C40893D7}"/>
              </a:ext>
            </a:extLst>
          </p:cNvPr>
          <p:cNvCxnSpPr>
            <a:cxnSpLocks/>
          </p:cNvCxnSpPr>
          <p:nvPr/>
        </p:nvCxnSpPr>
        <p:spPr>
          <a:xfrm flipV="1">
            <a:off x="8311552" y="5840475"/>
            <a:ext cx="558124" cy="1"/>
          </a:xfrm>
          <a:prstGeom prst="line">
            <a:avLst/>
          </a:prstGeom>
          <a:ln w="38100">
            <a:solidFill>
              <a:srgbClr val="E94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29E41D-3F6F-8F4A-884A-8AD79C42CDB9}"/>
              </a:ext>
            </a:extLst>
          </p:cNvPr>
          <p:cNvCxnSpPr>
            <a:cxnSpLocks/>
          </p:cNvCxnSpPr>
          <p:nvPr/>
        </p:nvCxnSpPr>
        <p:spPr>
          <a:xfrm>
            <a:off x="6924133" y="3885937"/>
            <a:ext cx="0" cy="376288"/>
          </a:xfrm>
          <a:prstGeom prst="line">
            <a:avLst/>
          </a:prstGeom>
          <a:ln w="38100">
            <a:solidFill>
              <a:srgbClr val="71B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ABB354F-9CB1-2144-A70F-507D251A36F9}"/>
              </a:ext>
            </a:extLst>
          </p:cNvPr>
          <p:cNvCxnSpPr>
            <a:cxnSpLocks/>
          </p:cNvCxnSpPr>
          <p:nvPr/>
        </p:nvCxnSpPr>
        <p:spPr>
          <a:xfrm>
            <a:off x="10320090" y="3927560"/>
            <a:ext cx="0" cy="376288"/>
          </a:xfrm>
          <a:prstGeom prst="line">
            <a:avLst/>
          </a:prstGeom>
          <a:ln w="38100">
            <a:solidFill>
              <a:srgbClr val="71B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23422B4-D1E3-9545-B13B-CB606AA29B70}"/>
              </a:ext>
            </a:extLst>
          </p:cNvPr>
          <p:cNvCxnSpPr>
            <a:cxnSpLocks/>
          </p:cNvCxnSpPr>
          <p:nvPr/>
        </p:nvCxnSpPr>
        <p:spPr>
          <a:xfrm>
            <a:off x="8459301" y="3921403"/>
            <a:ext cx="0" cy="376288"/>
          </a:xfrm>
          <a:prstGeom prst="line">
            <a:avLst/>
          </a:prstGeom>
          <a:ln w="38100">
            <a:solidFill>
              <a:srgbClr val="71B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585C8FE-ADB1-8445-8ED0-1209B60BA8FB}"/>
              </a:ext>
            </a:extLst>
          </p:cNvPr>
          <p:cNvCxnSpPr>
            <a:cxnSpLocks/>
          </p:cNvCxnSpPr>
          <p:nvPr/>
        </p:nvCxnSpPr>
        <p:spPr>
          <a:xfrm>
            <a:off x="8794720" y="3885937"/>
            <a:ext cx="0" cy="376288"/>
          </a:xfrm>
          <a:prstGeom prst="line">
            <a:avLst/>
          </a:prstGeom>
          <a:ln w="38100">
            <a:solidFill>
              <a:srgbClr val="71B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63C8EE-FE93-6542-BC11-7D1EB1A77DE9}"/>
              </a:ext>
            </a:extLst>
          </p:cNvPr>
          <p:cNvCxnSpPr>
            <a:cxnSpLocks/>
          </p:cNvCxnSpPr>
          <p:nvPr/>
        </p:nvCxnSpPr>
        <p:spPr>
          <a:xfrm>
            <a:off x="8624001" y="3964225"/>
            <a:ext cx="5700" cy="2058769"/>
          </a:xfrm>
          <a:prstGeom prst="line">
            <a:avLst/>
          </a:prstGeom>
          <a:ln w="38100">
            <a:solidFill>
              <a:srgbClr val="71BF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8841B2F2-84AE-1549-B755-70D6CE773E7F}"/>
              </a:ext>
            </a:extLst>
          </p:cNvPr>
          <p:cNvSpPr/>
          <p:nvPr/>
        </p:nvSpPr>
        <p:spPr>
          <a:xfrm>
            <a:off x="6871632" y="4052474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22D83EE-BC15-394B-BCE3-8A9B290E4695}"/>
              </a:ext>
            </a:extLst>
          </p:cNvPr>
          <p:cNvSpPr/>
          <p:nvPr/>
        </p:nvSpPr>
        <p:spPr>
          <a:xfrm>
            <a:off x="8382674" y="4056686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0E5E9AF-4F45-424B-9256-FA5DCBC4685B}"/>
              </a:ext>
            </a:extLst>
          </p:cNvPr>
          <p:cNvSpPr/>
          <p:nvPr/>
        </p:nvSpPr>
        <p:spPr>
          <a:xfrm>
            <a:off x="8562853" y="4226631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7BD7379-AEBE-D546-969C-FA417E5053BB}"/>
              </a:ext>
            </a:extLst>
          </p:cNvPr>
          <p:cNvSpPr/>
          <p:nvPr/>
        </p:nvSpPr>
        <p:spPr>
          <a:xfrm>
            <a:off x="8731633" y="4056686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9A8207B-DD6E-D442-A785-1CEF504A0171}"/>
              </a:ext>
            </a:extLst>
          </p:cNvPr>
          <p:cNvSpPr/>
          <p:nvPr/>
        </p:nvSpPr>
        <p:spPr>
          <a:xfrm>
            <a:off x="10249416" y="4047014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3C24DA1-8E9F-D541-924E-770B265612C6}"/>
              </a:ext>
            </a:extLst>
          </p:cNvPr>
          <p:cNvSpPr/>
          <p:nvPr/>
        </p:nvSpPr>
        <p:spPr>
          <a:xfrm>
            <a:off x="8545848" y="5769877"/>
            <a:ext cx="133696" cy="133696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4037"/>
              </a:solidFill>
            </a:endParaRPr>
          </a:p>
        </p:txBody>
      </p:sp>
      <p:sp>
        <p:nvSpPr>
          <p:cNvPr id="108" name="Subtitle 4">
            <a:extLst>
              <a:ext uri="{FF2B5EF4-FFF2-40B4-BE49-F238E27FC236}">
                <a16:creationId xmlns:a16="http://schemas.microsoft.com/office/drawing/2014/main" id="{F470E41D-0801-1A4A-8AFB-90E9066867A2}"/>
              </a:ext>
            </a:extLst>
          </p:cNvPr>
          <p:cNvSpPr txBox="1">
            <a:spLocks/>
          </p:cNvSpPr>
          <p:nvPr/>
        </p:nvSpPr>
        <p:spPr>
          <a:xfrm>
            <a:off x="6858841" y="3406401"/>
            <a:ext cx="3663975" cy="6712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/>
              <a:t>Non Y-monotone</a:t>
            </a:r>
          </a:p>
        </p:txBody>
      </p:sp>
    </p:spTree>
    <p:extLst>
      <p:ext uri="{BB962C8B-B14F-4D97-AF65-F5344CB8AC3E}">
        <p14:creationId xmlns:p14="http://schemas.microsoft.com/office/powerpoint/2010/main" val="140009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0848E-E29A-A643-AAEE-0AFC128A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124" y="1136822"/>
            <a:ext cx="7989752" cy="827282"/>
          </a:xfrm>
        </p:spPr>
        <p:txBody>
          <a:bodyPr>
            <a:normAutofit/>
          </a:bodyPr>
          <a:lstStyle/>
          <a:p>
            <a:r>
              <a:rPr lang="en-US" sz="4800" dirty="0"/>
              <a:t>Exploiting							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1AF7AE-9218-6E45-B25F-177BED31F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123" y="2341979"/>
            <a:ext cx="7989752" cy="59032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Creating a buffer overflow while drawing shapes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760DA-2A0E-134F-8781-2E72297C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54" y="589066"/>
            <a:ext cx="2914715" cy="1607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DA7ED6-B490-4443-906A-3DE3E5B148F2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402AFA-DBC3-6D43-BE7A-4047D9EB85C7}"/>
              </a:ext>
            </a:extLst>
          </p:cNvPr>
          <p:cNvSpPr txBox="1">
            <a:spLocks/>
          </p:cNvSpPr>
          <p:nvPr/>
        </p:nvSpPr>
        <p:spPr>
          <a:xfrm>
            <a:off x="1873103" y="3823540"/>
            <a:ext cx="8445793" cy="1803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Causing the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57538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2F09-C2D7-CF44-8A78-E3DD293C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7057" y="5381676"/>
            <a:ext cx="7989751" cy="6005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 Open Source graphics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DEF38-691A-5D4D-BA78-06182E98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56" y="875768"/>
            <a:ext cx="7620000" cy="420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B3D2AE-C24D-8843-9376-680BD556DF28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1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5B9F9-70F9-C54E-BA9F-153DD2776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124" y="3212758"/>
            <a:ext cx="7989752" cy="297953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Sponsored/managed by Google</a:t>
            </a:r>
          </a:p>
          <a:p>
            <a:endParaRPr lang="en-US" sz="1200" dirty="0"/>
          </a:p>
          <a:p>
            <a:r>
              <a:rPr lang="en-US" sz="2400" u="sng" dirty="0">
                <a:solidFill>
                  <a:schemeClr val="bg1"/>
                </a:solidFill>
              </a:rPr>
              <a:t>Used by:</a:t>
            </a:r>
          </a:p>
          <a:p>
            <a:pPr marL="285750" indent="-285750">
              <a:buClr>
                <a:srgbClr val="E94037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94037"/>
                </a:solidFill>
              </a:rPr>
              <a:t>Chrome</a:t>
            </a:r>
          </a:p>
          <a:p>
            <a:pPr marL="285750" indent="-285750">
              <a:buClr>
                <a:srgbClr val="71BF4E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1BF4E"/>
                </a:solidFill>
              </a:rPr>
              <a:t>Firefox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Android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And more…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5C04E-5B82-7648-9257-AF0A20E0A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33" y="665704"/>
            <a:ext cx="4110155" cy="22674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AF33F4-7EC0-6C42-81EC-ABC7E0F3421E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6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0848E-E29A-A643-AAEE-0AFC128A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124" y="1136822"/>
            <a:ext cx="7989752" cy="827282"/>
          </a:xfrm>
        </p:spPr>
        <p:txBody>
          <a:bodyPr>
            <a:normAutofit/>
          </a:bodyPr>
          <a:lstStyle/>
          <a:p>
            <a:r>
              <a:rPr lang="en-US" sz="4800" dirty="0"/>
              <a:t>Exploiting							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1AF7AE-9218-6E45-B25F-177BED31F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123" y="2341979"/>
            <a:ext cx="7989752" cy="59032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Creating a buffer overflow while drawing shapes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C760DA-2A0E-134F-8781-2E72297C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454" y="589066"/>
            <a:ext cx="2914715" cy="16079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9DA7ED6-B490-4443-906A-3DE3E5B148F2}"/>
              </a:ext>
            </a:extLst>
          </p:cNvPr>
          <p:cNvSpPr/>
          <p:nvPr/>
        </p:nvSpPr>
        <p:spPr>
          <a:xfrm>
            <a:off x="1528646" y="6595484"/>
            <a:ext cx="91640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4"/>
                </a:solidFill>
              </a:rPr>
              <a:t>https://</a:t>
            </a:r>
            <a:r>
              <a:rPr lang="en-US" sz="1000" dirty="0" err="1">
                <a:solidFill>
                  <a:schemeClr val="accent4"/>
                </a:solidFill>
              </a:rPr>
              <a:t>en.wikipedia.org</a:t>
            </a:r>
            <a:r>
              <a:rPr lang="en-US" sz="1000" dirty="0">
                <a:solidFill>
                  <a:schemeClr val="accent4"/>
                </a:solidFill>
              </a:rPr>
              <a:t>/wiki/</a:t>
            </a:r>
            <a:r>
              <a:rPr lang="en-US" sz="1000" dirty="0" err="1">
                <a:solidFill>
                  <a:schemeClr val="accent4"/>
                </a:solidFill>
              </a:rPr>
              <a:t>Skia_Graphics_Engine</a:t>
            </a:r>
            <a:endParaRPr lang="en-US" sz="1000" dirty="0">
              <a:solidFill>
                <a:schemeClr val="accent4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F402AFA-DBC3-6D43-BE7A-4047D9EB85C7}"/>
              </a:ext>
            </a:extLst>
          </p:cNvPr>
          <p:cNvSpPr txBox="1">
            <a:spLocks/>
          </p:cNvSpPr>
          <p:nvPr/>
        </p:nvSpPr>
        <p:spPr>
          <a:xfrm>
            <a:off x="2101122" y="3212758"/>
            <a:ext cx="8591591" cy="29795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u="sng" dirty="0">
                <a:solidFill>
                  <a:schemeClr val="bg1"/>
                </a:solidFill>
              </a:rPr>
              <a:t>2 key details</a:t>
            </a:r>
          </a:p>
          <a:p>
            <a:pPr>
              <a:buClr>
                <a:srgbClr val="E94037"/>
              </a:buClr>
            </a:pPr>
            <a:r>
              <a:rPr lang="en-US" sz="4000" dirty="0">
                <a:solidFill>
                  <a:srgbClr val="E94037"/>
                </a:solidFill>
              </a:rPr>
              <a:t>Classify concave as convex</a:t>
            </a:r>
            <a:endParaRPr lang="en-US" sz="4000" dirty="0">
              <a:solidFill>
                <a:srgbClr val="71BF4E"/>
              </a:solidFill>
            </a:endParaRPr>
          </a:p>
          <a:p>
            <a:r>
              <a:rPr lang="en-US" sz="4000" dirty="0">
                <a:solidFill>
                  <a:srgbClr val="71BF4E"/>
                </a:solidFill>
              </a:rPr>
              <a:t>Make it non y- monotone</a:t>
            </a:r>
          </a:p>
        </p:txBody>
      </p:sp>
    </p:spTree>
    <p:extLst>
      <p:ext uri="{BB962C8B-B14F-4D97-AF65-F5344CB8AC3E}">
        <p14:creationId xmlns:p14="http://schemas.microsoft.com/office/powerpoint/2010/main" val="397326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E987-078D-D94E-95E4-48CDA46C9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263" y="617517"/>
            <a:ext cx="8217725" cy="864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“geometry for exploit writers”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1CB8-143E-6A4E-8490-2FC2A58C3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9014" y="1911928"/>
            <a:ext cx="8193974" cy="670635"/>
          </a:xfrm>
        </p:spPr>
        <p:txBody>
          <a:bodyPr>
            <a:normAutofit/>
          </a:bodyPr>
          <a:lstStyle/>
          <a:p>
            <a:endParaRPr lang="en-US" sz="100" dirty="0"/>
          </a:p>
          <a:p>
            <a:pPr algn="ctr"/>
            <a:r>
              <a:rPr lang="en-US" sz="2000" dirty="0"/>
              <a:t>What you need to know in order to exploit </a:t>
            </a:r>
            <a:r>
              <a:rPr lang="en-US" sz="2000" dirty="0" err="1"/>
              <a:t>skia’s</a:t>
            </a:r>
            <a:r>
              <a:rPr lang="en-US" sz="2000" dirty="0"/>
              <a:t> 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E92716-9AC7-D341-B347-FDE710054A33}"/>
              </a:ext>
            </a:extLst>
          </p:cNvPr>
          <p:cNvGrpSpPr/>
          <p:nvPr/>
        </p:nvGrpSpPr>
        <p:grpSpPr>
          <a:xfrm>
            <a:off x="2234001" y="3855462"/>
            <a:ext cx="3446311" cy="1563427"/>
            <a:chOff x="244183" y="4945410"/>
            <a:chExt cx="2111112" cy="957711"/>
          </a:xfrm>
          <a:solidFill>
            <a:schemeClr val="bg1"/>
          </a:solidFill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3D5FAF07-13AB-204F-999B-2D00EBE7DAA0}"/>
                </a:ext>
              </a:extLst>
            </p:cNvPr>
            <p:cNvSpPr/>
            <p:nvPr/>
          </p:nvSpPr>
          <p:spPr>
            <a:xfrm rot="1800362">
              <a:off x="244183" y="5040231"/>
              <a:ext cx="1000952" cy="862890"/>
            </a:xfrm>
            <a:prstGeom prst="hexagon">
              <a:avLst/>
            </a:pr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xagon 10">
              <a:extLst>
                <a:ext uri="{FF2B5EF4-FFF2-40B4-BE49-F238E27FC236}">
                  <a16:creationId xmlns:a16="http://schemas.microsoft.com/office/drawing/2014/main" id="{01008CB7-80C3-FC43-B76A-87D05F3002BB}"/>
                </a:ext>
              </a:extLst>
            </p:cNvPr>
            <p:cNvSpPr/>
            <p:nvPr/>
          </p:nvSpPr>
          <p:spPr>
            <a:xfrm rot="746021">
              <a:off x="1354343" y="4945410"/>
              <a:ext cx="1000952" cy="862890"/>
            </a:xfrm>
            <a:custGeom>
              <a:avLst/>
              <a:gdLst>
                <a:gd name="connsiteX0" fmla="*/ 0 w 1948593"/>
                <a:gd name="connsiteY0" fmla="*/ 839911 h 1679822"/>
                <a:gd name="connsiteX1" fmla="*/ 467461 w 1948593"/>
                <a:gd name="connsiteY1" fmla="*/ 0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049352 w 1948593"/>
                <a:gd name="connsiteY1" fmla="*/ 819397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930598 w 1948593"/>
                <a:gd name="connsiteY1" fmla="*/ 641267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764343 w 1948593"/>
                <a:gd name="connsiteY1" fmla="*/ 498763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013724 w 1948593"/>
                <a:gd name="connsiteY1" fmla="*/ 712519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11844 w 1948593"/>
                <a:gd name="connsiteY1" fmla="*/ 653142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203730 w 1948593"/>
                <a:gd name="connsiteY1" fmla="*/ 961900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59346 w 1948593"/>
                <a:gd name="connsiteY1" fmla="*/ 724393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59346 w 1948593"/>
                <a:gd name="connsiteY1" fmla="*/ 653141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593" h="1679822">
                  <a:moveTo>
                    <a:pt x="0" y="839911"/>
                  </a:moveTo>
                  <a:lnTo>
                    <a:pt x="859346" y="653141"/>
                  </a:lnTo>
                  <a:lnTo>
                    <a:pt x="1481132" y="0"/>
                  </a:lnTo>
                  <a:lnTo>
                    <a:pt x="1948593" y="839911"/>
                  </a:lnTo>
                  <a:lnTo>
                    <a:pt x="1481132" y="1679822"/>
                  </a:lnTo>
                  <a:lnTo>
                    <a:pt x="467461" y="1679822"/>
                  </a:lnTo>
                  <a:lnTo>
                    <a:pt x="0" y="839911"/>
                  </a:lnTo>
                  <a:close/>
                </a:path>
              </a:pathLst>
            </a:custGeom>
            <a:grp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Hexagon 7">
            <a:extLst>
              <a:ext uri="{FF2B5EF4-FFF2-40B4-BE49-F238E27FC236}">
                <a16:creationId xmlns:a16="http://schemas.microsoft.com/office/drawing/2014/main" id="{EDBF4DD2-2871-0C45-A7A5-1D0A2A72AC6C}"/>
              </a:ext>
            </a:extLst>
          </p:cNvPr>
          <p:cNvSpPr/>
          <p:nvPr/>
        </p:nvSpPr>
        <p:spPr>
          <a:xfrm>
            <a:off x="6204639" y="4014853"/>
            <a:ext cx="1634017" cy="1408635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10">
            <a:extLst>
              <a:ext uri="{FF2B5EF4-FFF2-40B4-BE49-F238E27FC236}">
                <a16:creationId xmlns:a16="http://schemas.microsoft.com/office/drawing/2014/main" id="{BA55FB42-8CAA-8943-A09A-C77E46313496}"/>
              </a:ext>
            </a:extLst>
          </p:cNvPr>
          <p:cNvSpPr/>
          <p:nvPr/>
        </p:nvSpPr>
        <p:spPr>
          <a:xfrm rot="20545659">
            <a:off x="8016933" y="3860061"/>
            <a:ext cx="1634017" cy="1408635"/>
          </a:xfrm>
          <a:custGeom>
            <a:avLst/>
            <a:gdLst>
              <a:gd name="connsiteX0" fmla="*/ 0 w 1948593"/>
              <a:gd name="connsiteY0" fmla="*/ 839911 h 1679822"/>
              <a:gd name="connsiteX1" fmla="*/ 467461 w 1948593"/>
              <a:gd name="connsiteY1" fmla="*/ 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49352 w 1948593"/>
              <a:gd name="connsiteY1" fmla="*/ 81939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930598 w 1948593"/>
              <a:gd name="connsiteY1" fmla="*/ 64126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764343 w 1948593"/>
              <a:gd name="connsiteY1" fmla="*/ 49876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13724 w 1948593"/>
              <a:gd name="connsiteY1" fmla="*/ 712519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11844 w 1948593"/>
              <a:gd name="connsiteY1" fmla="*/ 653142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203730 w 1948593"/>
              <a:gd name="connsiteY1" fmla="*/ 96190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72439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653141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593" h="1679822">
                <a:moveTo>
                  <a:pt x="0" y="839911"/>
                </a:moveTo>
                <a:lnTo>
                  <a:pt x="859346" y="653141"/>
                </a:lnTo>
                <a:lnTo>
                  <a:pt x="1481132" y="0"/>
                </a:lnTo>
                <a:lnTo>
                  <a:pt x="1948593" y="839911"/>
                </a:lnTo>
                <a:lnTo>
                  <a:pt x="1481132" y="1679822"/>
                </a:lnTo>
                <a:lnTo>
                  <a:pt x="467461" y="1679822"/>
                </a:lnTo>
                <a:lnTo>
                  <a:pt x="0" y="83991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5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A3B5-6660-0546-96C8-0D747D83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Geometry 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06783-68DE-CE44-883E-5EBA0A733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Convex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5AE1B-0A98-B94E-AF19-540AB2DA4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4100" y="2926052"/>
            <a:ext cx="4076608" cy="2934999"/>
          </a:xfrm>
        </p:spPr>
        <p:txBody>
          <a:bodyPr>
            <a:normAutofit/>
          </a:bodyPr>
          <a:lstStyle/>
          <a:p>
            <a:r>
              <a:rPr lang="en-US" sz="2400" dirty="0"/>
              <a:t>Lines between points are all inside the polygon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8432C8-2A00-1540-9B2A-27392489C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Concave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ACCC08-6862-6A44-84D0-9D91C2976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926052"/>
            <a:ext cx="4085112" cy="2934999"/>
          </a:xfrm>
        </p:spPr>
        <p:txBody>
          <a:bodyPr>
            <a:normAutofit/>
          </a:bodyPr>
          <a:lstStyle/>
          <a:p>
            <a:r>
              <a:rPr lang="en-US" sz="2400" dirty="0"/>
              <a:t>At least one line between points is outside the polygon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4FF3AF9-685C-7C43-B7E9-E238D3659B24}"/>
              </a:ext>
            </a:extLst>
          </p:cNvPr>
          <p:cNvSpPr/>
          <p:nvPr/>
        </p:nvSpPr>
        <p:spPr>
          <a:xfrm>
            <a:off x="2627366" y="4180114"/>
            <a:ext cx="1948593" cy="167982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4F04885-66E8-7C41-BA13-EE9E76F13FF4}"/>
              </a:ext>
            </a:extLst>
          </p:cNvPr>
          <p:cNvSpPr/>
          <p:nvPr/>
        </p:nvSpPr>
        <p:spPr>
          <a:xfrm>
            <a:off x="6948004" y="4303014"/>
            <a:ext cx="1948593" cy="1679822"/>
          </a:xfrm>
          <a:custGeom>
            <a:avLst/>
            <a:gdLst>
              <a:gd name="connsiteX0" fmla="*/ 0 w 1948593"/>
              <a:gd name="connsiteY0" fmla="*/ 839911 h 1679822"/>
              <a:gd name="connsiteX1" fmla="*/ 467461 w 1948593"/>
              <a:gd name="connsiteY1" fmla="*/ 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49352 w 1948593"/>
              <a:gd name="connsiteY1" fmla="*/ 81939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930598 w 1948593"/>
              <a:gd name="connsiteY1" fmla="*/ 64126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764343 w 1948593"/>
              <a:gd name="connsiteY1" fmla="*/ 49876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13724 w 1948593"/>
              <a:gd name="connsiteY1" fmla="*/ 712519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11844 w 1948593"/>
              <a:gd name="connsiteY1" fmla="*/ 653142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203730 w 1948593"/>
              <a:gd name="connsiteY1" fmla="*/ 96190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72439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653141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593" h="1679822">
                <a:moveTo>
                  <a:pt x="0" y="839911"/>
                </a:moveTo>
                <a:lnTo>
                  <a:pt x="859346" y="653141"/>
                </a:lnTo>
                <a:lnTo>
                  <a:pt x="1481132" y="0"/>
                </a:lnTo>
                <a:lnTo>
                  <a:pt x="1948593" y="839911"/>
                </a:lnTo>
                <a:lnTo>
                  <a:pt x="1481132" y="1679822"/>
                </a:lnTo>
                <a:lnTo>
                  <a:pt x="467461" y="1679822"/>
                </a:lnTo>
                <a:lnTo>
                  <a:pt x="0" y="83991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0ECD6E-9FA3-C74F-B15A-65ED8EB43F51}"/>
              </a:ext>
            </a:extLst>
          </p:cNvPr>
          <p:cNvCxnSpPr>
            <a:stCxn id="10" idx="4"/>
            <a:endCxn id="10" idx="1"/>
          </p:cNvCxnSpPr>
          <p:nvPr/>
        </p:nvCxnSpPr>
        <p:spPr>
          <a:xfrm>
            <a:off x="3047321" y="4180114"/>
            <a:ext cx="1108682" cy="16798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6BAA99-83C3-034E-A633-78ED22A7D509}"/>
              </a:ext>
            </a:extLst>
          </p:cNvPr>
          <p:cNvCxnSpPr>
            <a:cxnSpLocks/>
            <a:endCxn id="10" idx="2"/>
          </p:cNvCxnSpPr>
          <p:nvPr/>
        </p:nvCxnSpPr>
        <p:spPr>
          <a:xfrm flipH="1">
            <a:off x="3047321" y="4180114"/>
            <a:ext cx="1105916" cy="16798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6936F5-DC5C-7F48-8A26-4B6B5CB765EB}"/>
              </a:ext>
            </a:extLst>
          </p:cNvPr>
          <p:cNvCxnSpPr>
            <a:cxnSpLocks/>
            <a:stCxn id="10" idx="3"/>
            <a:endCxn id="10" idx="0"/>
          </p:cNvCxnSpPr>
          <p:nvPr/>
        </p:nvCxnSpPr>
        <p:spPr>
          <a:xfrm>
            <a:off x="2627366" y="5020025"/>
            <a:ext cx="194859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38D087-74A5-DE4B-94C7-89A10A57DEDD}"/>
              </a:ext>
            </a:extLst>
          </p:cNvPr>
          <p:cNvCxnSpPr>
            <a:cxnSpLocks/>
            <a:endCxn id="10" idx="2"/>
          </p:cNvCxnSpPr>
          <p:nvPr/>
        </p:nvCxnSpPr>
        <p:spPr>
          <a:xfrm flipH="1">
            <a:off x="3047321" y="4180114"/>
            <a:ext cx="5292" cy="16798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930DBB-A70C-D34E-A3D7-D2A6E14CBC5B}"/>
              </a:ext>
            </a:extLst>
          </p:cNvPr>
          <p:cNvCxnSpPr>
            <a:cxnSpLocks/>
          </p:cNvCxnSpPr>
          <p:nvPr/>
        </p:nvCxnSpPr>
        <p:spPr>
          <a:xfrm flipH="1">
            <a:off x="4140367" y="4180114"/>
            <a:ext cx="5292" cy="167982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FDDCDC-A2C1-4848-BB58-422F1FA8F737}"/>
              </a:ext>
            </a:extLst>
          </p:cNvPr>
          <p:cNvCxnSpPr>
            <a:cxnSpLocks/>
            <a:stCxn id="10" idx="4"/>
            <a:endCxn id="10" idx="0"/>
          </p:cNvCxnSpPr>
          <p:nvPr/>
        </p:nvCxnSpPr>
        <p:spPr>
          <a:xfrm>
            <a:off x="3047322" y="4180115"/>
            <a:ext cx="1528637" cy="8399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8EB368-16FE-1745-9B39-17AA63D6163F}"/>
              </a:ext>
            </a:extLst>
          </p:cNvPr>
          <p:cNvCxnSpPr>
            <a:cxnSpLocks/>
            <a:endCxn id="10" idx="2"/>
          </p:cNvCxnSpPr>
          <p:nvPr/>
        </p:nvCxnSpPr>
        <p:spPr>
          <a:xfrm flipH="1">
            <a:off x="3047321" y="5020026"/>
            <a:ext cx="1516134" cy="8399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D32BF8-1E95-3D4B-81EE-2F9E0800685C}"/>
              </a:ext>
            </a:extLst>
          </p:cNvPr>
          <p:cNvCxnSpPr>
            <a:cxnSpLocks/>
          </p:cNvCxnSpPr>
          <p:nvPr/>
        </p:nvCxnSpPr>
        <p:spPr>
          <a:xfrm>
            <a:off x="2624601" y="5018912"/>
            <a:ext cx="1528637" cy="8399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5920DE-ABAE-BC49-9511-834237E0C3AA}"/>
              </a:ext>
            </a:extLst>
          </p:cNvPr>
          <p:cNvCxnSpPr>
            <a:cxnSpLocks/>
            <a:stCxn id="10" idx="3"/>
            <a:endCxn id="10" idx="5"/>
          </p:cNvCxnSpPr>
          <p:nvPr/>
        </p:nvCxnSpPr>
        <p:spPr>
          <a:xfrm flipV="1">
            <a:off x="2627365" y="4180115"/>
            <a:ext cx="1528638" cy="8399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2145B0-1498-7D4E-9A76-DBD658C6F3E0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6962763" y="5142926"/>
            <a:ext cx="1466372" cy="8399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EBCAAB-B71D-DC49-9599-1822F72C32EB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950770" y="5142925"/>
            <a:ext cx="1945827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EABDA4-CDC1-9844-8CEA-9DB4C473F49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935501" y="4303014"/>
            <a:ext cx="1493635" cy="839910"/>
          </a:xfrm>
          <a:prstGeom prst="line">
            <a:avLst/>
          </a:prstGeom>
          <a:ln w="28575">
            <a:solidFill>
              <a:srgbClr val="E940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8DBC27-CA73-C54E-9E70-D8DE181302A6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7405370" y="5142925"/>
            <a:ext cx="1491226" cy="83991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0FDC04-6D52-2E42-9C4D-12F674A6F6B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417365" y="4303014"/>
            <a:ext cx="1011771" cy="169692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D6A78F-5F12-2441-9D04-E361076C78F9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399067" y="4303014"/>
            <a:ext cx="30069" cy="169075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7565CD-A173-3443-A31F-2B83BD59A97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429359" y="4956155"/>
            <a:ext cx="377991" cy="1018132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1A8C085-298F-B24F-9033-469BFF631FF6}"/>
              </a:ext>
            </a:extLst>
          </p:cNvPr>
          <p:cNvCxnSpPr>
            <a:cxnSpLocks/>
            <a:stCxn id="11" idx="1"/>
            <a:endCxn id="11" idx="4"/>
          </p:cNvCxnSpPr>
          <p:nvPr/>
        </p:nvCxnSpPr>
        <p:spPr>
          <a:xfrm>
            <a:off x="7807349" y="4956156"/>
            <a:ext cx="621786" cy="102668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F93EEBD-5D63-894F-9F51-701E7D58A768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7807349" y="4956155"/>
            <a:ext cx="1039332" cy="18601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7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Hexagon 10">
            <a:extLst>
              <a:ext uri="{FF2B5EF4-FFF2-40B4-BE49-F238E27FC236}">
                <a16:creationId xmlns:a16="http://schemas.microsoft.com/office/drawing/2014/main" id="{69499EB8-A1D6-E744-8686-EE7597C6FEE1}"/>
              </a:ext>
            </a:extLst>
          </p:cNvPr>
          <p:cNvSpPr/>
          <p:nvPr/>
        </p:nvSpPr>
        <p:spPr>
          <a:xfrm rot="4881783">
            <a:off x="7699072" y="5205585"/>
            <a:ext cx="1353268" cy="1166611"/>
          </a:xfrm>
          <a:custGeom>
            <a:avLst/>
            <a:gdLst>
              <a:gd name="connsiteX0" fmla="*/ 0 w 1948593"/>
              <a:gd name="connsiteY0" fmla="*/ 839911 h 1679822"/>
              <a:gd name="connsiteX1" fmla="*/ 467461 w 1948593"/>
              <a:gd name="connsiteY1" fmla="*/ 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49352 w 1948593"/>
              <a:gd name="connsiteY1" fmla="*/ 81939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930598 w 1948593"/>
              <a:gd name="connsiteY1" fmla="*/ 64126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764343 w 1948593"/>
              <a:gd name="connsiteY1" fmla="*/ 49876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13724 w 1948593"/>
              <a:gd name="connsiteY1" fmla="*/ 712519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11844 w 1948593"/>
              <a:gd name="connsiteY1" fmla="*/ 653142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203730 w 1948593"/>
              <a:gd name="connsiteY1" fmla="*/ 96190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72439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653141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593" h="1679822">
                <a:moveTo>
                  <a:pt x="0" y="839911"/>
                </a:moveTo>
                <a:lnTo>
                  <a:pt x="859346" y="653141"/>
                </a:lnTo>
                <a:lnTo>
                  <a:pt x="1481132" y="0"/>
                </a:lnTo>
                <a:lnTo>
                  <a:pt x="1948593" y="839911"/>
                </a:lnTo>
                <a:lnTo>
                  <a:pt x="1481132" y="1679822"/>
                </a:lnTo>
                <a:lnTo>
                  <a:pt x="467461" y="1679822"/>
                </a:lnTo>
                <a:lnTo>
                  <a:pt x="0" y="83991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exagon 57">
            <a:extLst>
              <a:ext uri="{FF2B5EF4-FFF2-40B4-BE49-F238E27FC236}">
                <a16:creationId xmlns:a16="http://schemas.microsoft.com/office/drawing/2014/main" id="{DE763804-0CEF-0D4E-AE6F-343706DBE976}"/>
              </a:ext>
            </a:extLst>
          </p:cNvPr>
          <p:cNvSpPr/>
          <p:nvPr/>
        </p:nvSpPr>
        <p:spPr>
          <a:xfrm rot="6317139">
            <a:off x="6616610" y="3776390"/>
            <a:ext cx="1353268" cy="11666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2A3B5-6660-0546-96C8-0D747D83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Geometry 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06783-68DE-CE44-883E-5EBA0A733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X-Monotone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55AE1B-0A98-B94E-AF19-540AB2DA4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4100" y="2926052"/>
            <a:ext cx="4076608" cy="2934999"/>
          </a:xfrm>
        </p:spPr>
        <p:txBody>
          <a:bodyPr>
            <a:normAutofit/>
          </a:bodyPr>
          <a:lstStyle/>
          <a:p>
            <a:r>
              <a:rPr lang="en-US" sz="2400" dirty="0"/>
              <a:t>Every </a:t>
            </a:r>
            <a:r>
              <a:rPr lang="en-US" sz="2400" u="sng" dirty="0"/>
              <a:t>vertical</a:t>
            </a:r>
            <a:r>
              <a:rPr lang="en-US" sz="2400" dirty="0"/>
              <a:t> line intersects at most 2x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8432C8-2A00-1540-9B2A-27392489C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Y-Monotone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ACCC08-6862-6A44-84D0-9D91C2976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1001" y="2926052"/>
            <a:ext cx="3837049" cy="2934999"/>
          </a:xfrm>
        </p:spPr>
        <p:txBody>
          <a:bodyPr>
            <a:normAutofit/>
          </a:bodyPr>
          <a:lstStyle/>
          <a:p>
            <a:r>
              <a:rPr lang="en-US" sz="2400" dirty="0"/>
              <a:t>Every </a:t>
            </a:r>
            <a:r>
              <a:rPr lang="en-US" sz="2400" u="sng" dirty="0"/>
              <a:t>horizontal</a:t>
            </a:r>
            <a:r>
              <a:rPr lang="en-US" sz="2400" dirty="0"/>
              <a:t> line intersects at most 2x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5AAADD1-E994-B342-8D51-C6D1630A3137}"/>
              </a:ext>
            </a:extLst>
          </p:cNvPr>
          <p:cNvCxnSpPr>
            <a:cxnSpLocks/>
          </p:cNvCxnSpPr>
          <p:nvPr/>
        </p:nvCxnSpPr>
        <p:spPr>
          <a:xfrm>
            <a:off x="6553689" y="3946622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FA847EB-AA37-2248-A2A6-E62A370BE222}"/>
              </a:ext>
            </a:extLst>
          </p:cNvPr>
          <p:cNvCxnSpPr>
            <a:cxnSpLocks/>
          </p:cNvCxnSpPr>
          <p:nvPr/>
        </p:nvCxnSpPr>
        <p:spPr>
          <a:xfrm>
            <a:off x="6553688" y="4106568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605E9E-EB45-AE43-8AF0-15B812A1BA57}"/>
              </a:ext>
            </a:extLst>
          </p:cNvPr>
          <p:cNvCxnSpPr>
            <a:cxnSpLocks/>
          </p:cNvCxnSpPr>
          <p:nvPr/>
        </p:nvCxnSpPr>
        <p:spPr>
          <a:xfrm>
            <a:off x="6553688" y="4324653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D70C043-6FBF-494A-81B5-8B7AF77B0926}"/>
              </a:ext>
            </a:extLst>
          </p:cNvPr>
          <p:cNvCxnSpPr>
            <a:cxnSpLocks/>
          </p:cNvCxnSpPr>
          <p:nvPr/>
        </p:nvCxnSpPr>
        <p:spPr>
          <a:xfrm>
            <a:off x="6553687" y="4484599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844083-6812-E34D-BE79-91C89B6F5353}"/>
              </a:ext>
            </a:extLst>
          </p:cNvPr>
          <p:cNvCxnSpPr>
            <a:cxnSpLocks/>
          </p:cNvCxnSpPr>
          <p:nvPr/>
        </p:nvCxnSpPr>
        <p:spPr>
          <a:xfrm>
            <a:off x="6553688" y="4702615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99FEB74-3CA6-144C-92D4-84BA950867E0}"/>
              </a:ext>
            </a:extLst>
          </p:cNvPr>
          <p:cNvCxnSpPr>
            <a:cxnSpLocks/>
          </p:cNvCxnSpPr>
          <p:nvPr/>
        </p:nvCxnSpPr>
        <p:spPr>
          <a:xfrm>
            <a:off x="6553687" y="4862561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088890-9A2A-C643-8ED1-4BDE92ACF881}"/>
              </a:ext>
            </a:extLst>
          </p:cNvPr>
          <p:cNvCxnSpPr>
            <a:cxnSpLocks/>
          </p:cNvCxnSpPr>
          <p:nvPr/>
        </p:nvCxnSpPr>
        <p:spPr>
          <a:xfrm>
            <a:off x="7596516" y="5489403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9311284-0A66-9D45-9D52-FBBE28300469}"/>
              </a:ext>
            </a:extLst>
          </p:cNvPr>
          <p:cNvCxnSpPr>
            <a:cxnSpLocks/>
          </p:cNvCxnSpPr>
          <p:nvPr/>
        </p:nvCxnSpPr>
        <p:spPr>
          <a:xfrm>
            <a:off x="7596515" y="5677870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3D1D91A-BAF2-5440-97B6-3CE63368CBFF}"/>
              </a:ext>
            </a:extLst>
          </p:cNvPr>
          <p:cNvCxnSpPr>
            <a:cxnSpLocks/>
          </p:cNvCxnSpPr>
          <p:nvPr/>
        </p:nvCxnSpPr>
        <p:spPr>
          <a:xfrm>
            <a:off x="7613319" y="5792436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D0188E-642E-F143-B76B-6BF44EAD3F1B}"/>
              </a:ext>
            </a:extLst>
          </p:cNvPr>
          <p:cNvCxnSpPr>
            <a:cxnSpLocks/>
          </p:cNvCxnSpPr>
          <p:nvPr/>
        </p:nvCxnSpPr>
        <p:spPr>
          <a:xfrm>
            <a:off x="7613318" y="5952382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C1C614-3935-EC46-8AD2-90C4489EB1B8}"/>
              </a:ext>
            </a:extLst>
          </p:cNvPr>
          <p:cNvCxnSpPr>
            <a:cxnSpLocks/>
          </p:cNvCxnSpPr>
          <p:nvPr/>
        </p:nvCxnSpPr>
        <p:spPr>
          <a:xfrm>
            <a:off x="7613317" y="6140849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73BC66-63FC-F942-9D7E-F0FCA589C134}"/>
              </a:ext>
            </a:extLst>
          </p:cNvPr>
          <p:cNvCxnSpPr>
            <a:cxnSpLocks/>
          </p:cNvCxnSpPr>
          <p:nvPr/>
        </p:nvCxnSpPr>
        <p:spPr>
          <a:xfrm>
            <a:off x="7613317" y="6291476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9AE406-CF18-564E-88F8-C9C9A8ED3992}"/>
              </a:ext>
            </a:extLst>
          </p:cNvPr>
          <p:cNvCxnSpPr>
            <a:cxnSpLocks/>
          </p:cNvCxnSpPr>
          <p:nvPr/>
        </p:nvCxnSpPr>
        <p:spPr>
          <a:xfrm>
            <a:off x="7596517" y="5329457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Hexagon 73">
            <a:extLst>
              <a:ext uri="{FF2B5EF4-FFF2-40B4-BE49-F238E27FC236}">
                <a16:creationId xmlns:a16="http://schemas.microsoft.com/office/drawing/2014/main" id="{C8315F5A-FA1B-984D-B84E-AEED4CBF70A8}"/>
              </a:ext>
            </a:extLst>
          </p:cNvPr>
          <p:cNvSpPr/>
          <p:nvPr/>
        </p:nvSpPr>
        <p:spPr>
          <a:xfrm rot="6317139">
            <a:off x="2628822" y="3965999"/>
            <a:ext cx="1353268" cy="11666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0172052-5275-2E42-8D79-62613E41C5AA}"/>
              </a:ext>
            </a:extLst>
          </p:cNvPr>
          <p:cNvCxnSpPr>
            <a:cxnSpLocks/>
          </p:cNvCxnSpPr>
          <p:nvPr/>
        </p:nvCxnSpPr>
        <p:spPr>
          <a:xfrm rot="5400000">
            <a:off x="3078294" y="4485075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AD04A9D-893F-9D44-ABA0-08316D6626B8}"/>
              </a:ext>
            </a:extLst>
          </p:cNvPr>
          <p:cNvCxnSpPr>
            <a:cxnSpLocks/>
          </p:cNvCxnSpPr>
          <p:nvPr/>
        </p:nvCxnSpPr>
        <p:spPr>
          <a:xfrm rot="5400000">
            <a:off x="2918348" y="4485074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337F4F-2BE8-3242-AF08-E9A6AE43EF82}"/>
              </a:ext>
            </a:extLst>
          </p:cNvPr>
          <p:cNvCxnSpPr>
            <a:cxnSpLocks/>
          </p:cNvCxnSpPr>
          <p:nvPr/>
        </p:nvCxnSpPr>
        <p:spPr>
          <a:xfrm rot="5400000">
            <a:off x="2700263" y="4485074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43DBBB0-B8C4-4E4D-9996-42CDA927409B}"/>
              </a:ext>
            </a:extLst>
          </p:cNvPr>
          <p:cNvCxnSpPr>
            <a:cxnSpLocks/>
          </p:cNvCxnSpPr>
          <p:nvPr/>
        </p:nvCxnSpPr>
        <p:spPr>
          <a:xfrm rot="5400000">
            <a:off x="2540317" y="4485073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E9E74E6-F5E8-8743-AF03-42041D81C116}"/>
              </a:ext>
            </a:extLst>
          </p:cNvPr>
          <p:cNvCxnSpPr>
            <a:cxnSpLocks/>
          </p:cNvCxnSpPr>
          <p:nvPr/>
        </p:nvCxnSpPr>
        <p:spPr>
          <a:xfrm rot="5400000">
            <a:off x="2322301" y="4485074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B443C6-C168-5B4C-8193-780A894C53FC}"/>
              </a:ext>
            </a:extLst>
          </p:cNvPr>
          <p:cNvCxnSpPr>
            <a:cxnSpLocks/>
          </p:cNvCxnSpPr>
          <p:nvPr/>
        </p:nvCxnSpPr>
        <p:spPr>
          <a:xfrm rot="5400000">
            <a:off x="2162355" y="4485073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10">
            <a:extLst>
              <a:ext uri="{FF2B5EF4-FFF2-40B4-BE49-F238E27FC236}">
                <a16:creationId xmlns:a16="http://schemas.microsoft.com/office/drawing/2014/main" id="{07B0CFF6-6C0F-CE4C-BA89-9F66B06C0AF4}"/>
              </a:ext>
            </a:extLst>
          </p:cNvPr>
          <p:cNvSpPr/>
          <p:nvPr/>
        </p:nvSpPr>
        <p:spPr>
          <a:xfrm rot="4881783">
            <a:off x="3823116" y="5266955"/>
            <a:ext cx="1353268" cy="1166611"/>
          </a:xfrm>
          <a:custGeom>
            <a:avLst/>
            <a:gdLst>
              <a:gd name="connsiteX0" fmla="*/ 0 w 1948593"/>
              <a:gd name="connsiteY0" fmla="*/ 839911 h 1679822"/>
              <a:gd name="connsiteX1" fmla="*/ 467461 w 1948593"/>
              <a:gd name="connsiteY1" fmla="*/ 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49352 w 1948593"/>
              <a:gd name="connsiteY1" fmla="*/ 81939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930598 w 1948593"/>
              <a:gd name="connsiteY1" fmla="*/ 64126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764343 w 1948593"/>
              <a:gd name="connsiteY1" fmla="*/ 49876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13724 w 1948593"/>
              <a:gd name="connsiteY1" fmla="*/ 712519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11844 w 1948593"/>
              <a:gd name="connsiteY1" fmla="*/ 653142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203730 w 1948593"/>
              <a:gd name="connsiteY1" fmla="*/ 96190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72439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653141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593" h="1679822">
                <a:moveTo>
                  <a:pt x="0" y="839911"/>
                </a:moveTo>
                <a:lnTo>
                  <a:pt x="859346" y="653141"/>
                </a:lnTo>
                <a:lnTo>
                  <a:pt x="1481132" y="0"/>
                </a:lnTo>
                <a:lnTo>
                  <a:pt x="1948593" y="839911"/>
                </a:lnTo>
                <a:lnTo>
                  <a:pt x="1481132" y="1679822"/>
                </a:lnTo>
                <a:lnTo>
                  <a:pt x="467461" y="1679822"/>
                </a:lnTo>
                <a:lnTo>
                  <a:pt x="0" y="83991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4A7EF7-CC2A-464B-BB13-CA181AA4EDF7}"/>
              </a:ext>
            </a:extLst>
          </p:cNvPr>
          <p:cNvCxnSpPr>
            <a:cxnSpLocks/>
          </p:cNvCxnSpPr>
          <p:nvPr/>
        </p:nvCxnSpPr>
        <p:spPr>
          <a:xfrm rot="5400000">
            <a:off x="4089168" y="5788420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CD53DBD-0AC2-0B42-9789-D54BA19E2433}"/>
              </a:ext>
            </a:extLst>
          </p:cNvPr>
          <p:cNvCxnSpPr>
            <a:cxnSpLocks/>
          </p:cNvCxnSpPr>
          <p:nvPr/>
        </p:nvCxnSpPr>
        <p:spPr>
          <a:xfrm rot="5400000">
            <a:off x="3900701" y="5788419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E4CCAF-19EC-734D-8E71-480E3E5F3BAC}"/>
              </a:ext>
            </a:extLst>
          </p:cNvPr>
          <p:cNvCxnSpPr>
            <a:cxnSpLocks/>
          </p:cNvCxnSpPr>
          <p:nvPr/>
        </p:nvCxnSpPr>
        <p:spPr>
          <a:xfrm rot="5400000">
            <a:off x="3786135" y="5805223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8B79210-404D-A441-BAE9-A1EE098D9A66}"/>
              </a:ext>
            </a:extLst>
          </p:cNvPr>
          <p:cNvCxnSpPr>
            <a:cxnSpLocks/>
          </p:cNvCxnSpPr>
          <p:nvPr/>
        </p:nvCxnSpPr>
        <p:spPr>
          <a:xfrm rot="5400000">
            <a:off x="3626189" y="5805222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491557D-36A2-4841-9338-06A6EE1A5BFF}"/>
              </a:ext>
            </a:extLst>
          </p:cNvPr>
          <p:cNvCxnSpPr>
            <a:cxnSpLocks/>
          </p:cNvCxnSpPr>
          <p:nvPr/>
        </p:nvCxnSpPr>
        <p:spPr>
          <a:xfrm rot="5400000">
            <a:off x="3437722" y="5805221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1614C13-5743-EA45-AF3E-D2412AC08C61}"/>
              </a:ext>
            </a:extLst>
          </p:cNvPr>
          <p:cNvCxnSpPr>
            <a:cxnSpLocks/>
          </p:cNvCxnSpPr>
          <p:nvPr/>
        </p:nvCxnSpPr>
        <p:spPr>
          <a:xfrm rot="5400000">
            <a:off x="3287095" y="5805221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19635F6-ACFF-E343-8AC4-65493ED5A7A6}"/>
              </a:ext>
            </a:extLst>
          </p:cNvPr>
          <p:cNvCxnSpPr>
            <a:cxnSpLocks/>
          </p:cNvCxnSpPr>
          <p:nvPr/>
        </p:nvCxnSpPr>
        <p:spPr>
          <a:xfrm rot="5400000">
            <a:off x="4277634" y="5788419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54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A3B5-6660-0546-96C8-0D747D83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Geometry 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06783-68DE-CE44-883E-5EBA0A733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Monotone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38432C8-2A00-1540-9B2A-27392489C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3309" y="2228003"/>
            <a:ext cx="3601635" cy="576262"/>
          </a:xfrm>
        </p:spPr>
        <p:txBody>
          <a:bodyPr/>
          <a:lstStyle/>
          <a:p>
            <a:r>
              <a:rPr lang="en-US" sz="3200" dirty="0"/>
              <a:t>Not Monotone</a:t>
            </a: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EBAF0F2C-C215-8A43-ADE5-4AA84D01732B}"/>
              </a:ext>
            </a:extLst>
          </p:cNvPr>
          <p:cNvSpPr/>
          <p:nvPr/>
        </p:nvSpPr>
        <p:spPr>
          <a:xfrm rot="3813050">
            <a:off x="3703189" y="3312174"/>
            <a:ext cx="1353268" cy="116661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DA322C-5BE0-5740-864D-1875AF105279}"/>
              </a:ext>
            </a:extLst>
          </p:cNvPr>
          <p:cNvCxnSpPr>
            <a:cxnSpLocks/>
          </p:cNvCxnSpPr>
          <p:nvPr/>
        </p:nvCxnSpPr>
        <p:spPr>
          <a:xfrm>
            <a:off x="3591279" y="3293802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D21A8A-46E9-3343-9AA0-0E354C62FB53}"/>
              </a:ext>
            </a:extLst>
          </p:cNvPr>
          <p:cNvCxnSpPr>
            <a:cxnSpLocks/>
          </p:cNvCxnSpPr>
          <p:nvPr/>
        </p:nvCxnSpPr>
        <p:spPr>
          <a:xfrm>
            <a:off x="3593921" y="3525291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C9FC48-2627-1C4D-97FB-B715B94BCE39}"/>
              </a:ext>
            </a:extLst>
          </p:cNvPr>
          <p:cNvCxnSpPr>
            <a:cxnSpLocks/>
          </p:cNvCxnSpPr>
          <p:nvPr/>
        </p:nvCxnSpPr>
        <p:spPr>
          <a:xfrm>
            <a:off x="3593921" y="3743376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DF216F-409E-BE4E-BD50-40699F274ABA}"/>
              </a:ext>
            </a:extLst>
          </p:cNvPr>
          <p:cNvCxnSpPr>
            <a:cxnSpLocks/>
          </p:cNvCxnSpPr>
          <p:nvPr/>
        </p:nvCxnSpPr>
        <p:spPr>
          <a:xfrm>
            <a:off x="3593920" y="3903322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9EAC8B-94BB-9F47-99A5-C12479E9FB23}"/>
              </a:ext>
            </a:extLst>
          </p:cNvPr>
          <p:cNvCxnSpPr>
            <a:cxnSpLocks/>
          </p:cNvCxnSpPr>
          <p:nvPr/>
        </p:nvCxnSpPr>
        <p:spPr>
          <a:xfrm>
            <a:off x="3593921" y="4121338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5D12BA-A37A-0843-8575-56C8ACBC996D}"/>
              </a:ext>
            </a:extLst>
          </p:cNvPr>
          <p:cNvCxnSpPr>
            <a:cxnSpLocks/>
          </p:cNvCxnSpPr>
          <p:nvPr/>
        </p:nvCxnSpPr>
        <p:spPr>
          <a:xfrm>
            <a:off x="3591279" y="4362508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63BAB8-61C5-1F45-98FE-384924B87315}"/>
              </a:ext>
            </a:extLst>
          </p:cNvPr>
          <p:cNvCxnSpPr>
            <a:cxnSpLocks/>
          </p:cNvCxnSpPr>
          <p:nvPr/>
        </p:nvCxnSpPr>
        <p:spPr>
          <a:xfrm>
            <a:off x="3651327" y="4502291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Hexagon 10">
            <a:extLst>
              <a:ext uri="{FF2B5EF4-FFF2-40B4-BE49-F238E27FC236}">
                <a16:creationId xmlns:a16="http://schemas.microsoft.com/office/drawing/2014/main" id="{87749422-766E-5946-B00C-5D6AE06DABC5}"/>
              </a:ext>
            </a:extLst>
          </p:cNvPr>
          <p:cNvSpPr/>
          <p:nvPr/>
        </p:nvSpPr>
        <p:spPr>
          <a:xfrm rot="2789926">
            <a:off x="3916810" y="4799326"/>
            <a:ext cx="1353268" cy="1166611"/>
          </a:xfrm>
          <a:custGeom>
            <a:avLst/>
            <a:gdLst>
              <a:gd name="connsiteX0" fmla="*/ 0 w 1948593"/>
              <a:gd name="connsiteY0" fmla="*/ 839911 h 1679822"/>
              <a:gd name="connsiteX1" fmla="*/ 467461 w 1948593"/>
              <a:gd name="connsiteY1" fmla="*/ 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49352 w 1948593"/>
              <a:gd name="connsiteY1" fmla="*/ 81939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930598 w 1948593"/>
              <a:gd name="connsiteY1" fmla="*/ 64126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764343 w 1948593"/>
              <a:gd name="connsiteY1" fmla="*/ 49876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13724 w 1948593"/>
              <a:gd name="connsiteY1" fmla="*/ 712519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11844 w 1948593"/>
              <a:gd name="connsiteY1" fmla="*/ 653142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203730 w 1948593"/>
              <a:gd name="connsiteY1" fmla="*/ 96190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72439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653141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593" h="1679822">
                <a:moveTo>
                  <a:pt x="0" y="839911"/>
                </a:moveTo>
                <a:lnTo>
                  <a:pt x="859346" y="653141"/>
                </a:lnTo>
                <a:lnTo>
                  <a:pt x="1481132" y="0"/>
                </a:lnTo>
                <a:lnTo>
                  <a:pt x="1948593" y="839911"/>
                </a:lnTo>
                <a:lnTo>
                  <a:pt x="1481132" y="1679822"/>
                </a:lnTo>
                <a:lnTo>
                  <a:pt x="467461" y="1679822"/>
                </a:lnTo>
                <a:lnTo>
                  <a:pt x="0" y="83991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50E8DC-E84B-3543-9281-318F4B4B43CA}"/>
              </a:ext>
            </a:extLst>
          </p:cNvPr>
          <p:cNvCxnSpPr>
            <a:cxnSpLocks/>
          </p:cNvCxnSpPr>
          <p:nvPr/>
        </p:nvCxnSpPr>
        <p:spPr>
          <a:xfrm>
            <a:off x="3809933" y="5035916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BE81CE-5000-014A-9DEF-17F18313513D}"/>
              </a:ext>
            </a:extLst>
          </p:cNvPr>
          <p:cNvCxnSpPr>
            <a:cxnSpLocks/>
          </p:cNvCxnSpPr>
          <p:nvPr/>
        </p:nvCxnSpPr>
        <p:spPr>
          <a:xfrm>
            <a:off x="3809932" y="5224383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0C444C2-3C32-A347-AB11-C3C8E1935EF8}"/>
              </a:ext>
            </a:extLst>
          </p:cNvPr>
          <p:cNvCxnSpPr>
            <a:cxnSpLocks/>
          </p:cNvCxnSpPr>
          <p:nvPr/>
        </p:nvCxnSpPr>
        <p:spPr>
          <a:xfrm>
            <a:off x="3826736" y="5338949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C9771D-4660-644E-8C02-126676473A2A}"/>
              </a:ext>
            </a:extLst>
          </p:cNvPr>
          <p:cNvCxnSpPr>
            <a:cxnSpLocks/>
          </p:cNvCxnSpPr>
          <p:nvPr/>
        </p:nvCxnSpPr>
        <p:spPr>
          <a:xfrm>
            <a:off x="3826735" y="5498895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7F42A1-65D0-2E44-9FF1-C48A355865B8}"/>
              </a:ext>
            </a:extLst>
          </p:cNvPr>
          <p:cNvCxnSpPr>
            <a:cxnSpLocks/>
          </p:cNvCxnSpPr>
          <p:nvPr/>
        </p:nvCxnSpPr>
        <p:spPr>
          <a:xfrm>
            <a:off x="3826734" y="5687362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991D91-ECD5-1841-8369-524F7160C267}"/>
              </a:ext>
            </a:extLst>
          </p:cNvPr>
          <p:cNvCxnSpPr>
            <a:cxnSpLocks/>
          </p:cNvCxnSpPr>
          <p:nvPr/>
        </p:nvCxnSpPr>
        <p:spPr>
          <a:xfrm>
            <a:off x="3826734" y="5837989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ACB107-5D83-0B4E-BE37-695B4989C654}"/>
              </a:ext>
            </a:extLst>
          </p:cNvPr>
          <p:cNvGrpSpPr/>
          <p:nvPr/>
        </p:nvGrpSpPr>
        <p:grpSpPr>
          <a:xfrm>
            <a:off x="1856436" y="2887126"/>
            <a:ext cx="1462538" cy="1166611"/>
            <a:chOff x="5029686" y="3857825"/>
            <a:chExt cx="1462538" cy="1166611"/>
          </a:xfrm>
        </p:grpSpPr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35888BCC-9B68-5141-95A5-E8E9D3D178AC}"/>
                </a:ext>
              </a:extLst>
            </p:cNvPr>
            <p:cNvSpPr/>
            <p:nvPr/>
          </p:nvSpPr>
          <p:spPr>
            <a:xfrm rot="522745">
              <a:off x="5138956" y="3857825"/>
              <a:ext cx="1353268" cy="1166611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C19948D-0560-5340-A7A7-4B0F067B0E2B}"/>
                </a:ext>
              </a:extLst>
            </p:cNvPr>
            <p:cNvCxnSpPr>
              <a:cxnSpLocks/>
            </p:cNvCxnSpPr>
            <p:nvPr/>
          </p:nvCxnSpPr>
          <p:spPr>
            <a:xfrm>
              <a:off x="5029688" y="3946621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BB9290-A7A4-8946-8521-EBEB55132ACD}"/>
                </a:ext>
              </a:extLst>
            </p:cNvPr>
            <p:cNvCxnSpPr>
              <a:cxnSpLocks/>
            </p:cNvCxnSpPr>
            <p:nvPr/>
          </p:nvCxnSpPr>
          <p:spPr>
            <a:xfrm>
              <a:off x="5029687" y="4106567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A0BBF4-63C0-924E-A136-E600BA862758}"/>
                </a:ext>
              </a:extLst>
            </p:cNvPr>
            <p:cNvCxnSpPr>
              <a:cxnSpLocks/>
            </p:cNvCxnSpPr>
            <p:nvPr/>
          </p:nvCxnSpPr>
          <p:spPr>
            <a:xfrm>
              <a:off x="5029687" y="4324652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037FECC-D2CA-2D41-A88A-9639D3E11F8F}"/>
                </a:ext>
              </a:extLst>
            </p:cNvPr>
            <p:cNvCxnSpPr>
              <a:cxnSpLocks/>
            </p:cNvCxnSpPr>
            <p:nvPr/>
          </p:nvCxnSpPr>
          <p:spPr>
            <a:xfrm>
              <a:off x="5029686" y="4484598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14B7E84-FD8D-A241-A779-D2DC5FA13C40}"/>
                </a:ext>
              </a:extLst>
            </p:cNvPr>
            <p:cNvCxnSpPr>
              <a:cxnSpLocks/>
            </p:cNvCxnSpPr>
            <p:nvPr/>
          </p:nvCxnSpPr>
          <p:spPr>
            <a:xfrm>
              <a:off x="5029687" y="4702614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A2C5ADA-D632-FA49-88AC-BA9F559CF0BA}"/>
                </a:ext>
              </a:extLst>
            </p:cNvPr>
            <p:cNvCxnSpPr>
              <a:cxnSpLocks/>
            </p:cNvCxnSpPr>
            <p:nvPr/>
          </p:nvCxnSpPr>
          <p:spPr>
            <a:xfrm>
              <a:off x="5029686" y="4862560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020D85-3A5E-A449-B62B-F330E2F98C67}"/>
              </a:ext>
            </a:extLst>
          </p:cNvPr>
          <p:cNvGrpSpPr/>
          <p:nvPr/>
        </p:nvGrpSpPr>
        <p:grpSpPr>
          <a:xfrm>
            <a:off x="2005976" y="4893043"/>
            <a:ext cx="1460149" cy="1166611"/>
            <a:chOff x="6072514" y="5217187"/>
            <a:chExt cx="1460149" cy="1166611"/>
          </a:xfrm>
        </p:grpSpPr>
        <p:sp>
          <p:nvSpPr>
            <p:cNvPr id="60" name="Hexagon 10">
              <a:extLst>
                <a:ext uri="{FF2B5EF4-FFF2-40B4-BE49-F238E27FC236}">
                  <a16:creationId xmlns:a16="http://schemas.microsoft.com/office/drawing/2014/main" id="{92BBE725-E185-2244-83B4-0145CD724718}"/>
                </a:ext>
              </a:extLst>
            </p:cNvPr>
            <p:cNvSpPr/>
            <p:nvPr/>
          </p:nvSpPr>
          <p:spPr>
            <a:xfrm rot="21068404">
              <a:off x="6179393" y="5217187"/>
              <a:ext cx="1353268" cy="1166611"/>
            </a:xfrm>
            <a:custGeom>
              <a:avLst/>
              <a:gdLst>
                <a:gd name="connsiteX0" fmla="*/ 0 w 1948593"/>
                <a:gd name="connsiteY0" fmla="*/ 839911 h 1679822"/>
                <a:gd name="connsiteX1" fmla="*/ 467461 w 1948593"/>
                <a:gd name="connsiteY1" fmla="*/ 0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049352 w 1948593"/>
                <a:gd name="connsiteY1" fmla="*/ 819397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930598 w 1948593"/>
                <a:gd name="connsiteY1" fmla="*/ 641267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764343 w 1948593"/>
                <a:gd name="connsiteY1" fmla="*/ 498763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013724 w 1948593"/>
                <a:gd name="connsiteY1" fmla="*/ 712519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11844 w 1948593"/>
                <a:gd name="connsiteY1" fmla="*/ 653142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203730 w 1948593"/>
                <a:gd name="connsiteY1" fmla="*/ 961900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59346 w 1948593"/>
                <a:gd name="connsiteY1" fmla="*/ 724393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59346 w 1948593"/>
                <a:gd name="connsiteY1" fmla="*/ 653141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593" h="1679822">
                  <a:moveTo>
                    <a:pt x="0" y="839911"/>
                  </a:moveTo>
                  <a:lnTo>
                    <a:pt x="859346" y="653141"/>
                  </a:lnTo>
                  <a:lnTo>
                    <a:pt x="1481132" y="0"/>
                  </a:lnTo>
                  <a:lnTo>
                    <a:pt x="1948593" y="839911"/>
                  </a:lnTo>
                  <a:lnTo>
                    <a:pt x="1481132" y="1679822"/>
                  </a:lnTo>
                  <a:lnTo>
                    <a:pt x="467461" y="1679822"/>
                  </a:lnTo>
                  <a:lnTo>
                    <a:pt x="0" y="83991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5C687A0-FB75-1B40-ACDE-B308129759D8}"/>
                </a:ext>
              </a:extLst>
            </p:cNvPr>
            <p:cNvCxnSpPr>
              <a:cxnSpLocks/>
            </p:cNvCxnSpPr>
            <p:nvPr/>
          </p:nvCxnSpPr>
          <p:spPr>
            <a:xfrm>
              <a:off x="6072515" y="5489402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734E8A-5C33-8A4A-8FE6-D9FCE215658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514" y="5677869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8CFF633-2EA1-064F-9C95-B95ABE2FC8D2}"/>
                </a:ext>
              </a:extLst>
            </p:cNvPr>
            <p:cNvCxnSpPr>
              <a:cxnSpLocks/>
            </p:cNvCxnSpPr>
            <p:nvPr/>
          </p:nvCxnSpPr>
          <p:spPr>
            <a:xfrm>
              <a:off x="6089318" y="5792435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22B02A-8605-9141-86AB-F2AF718737F5}"/>
                </a:ext>
              </a:extLst>
            </p:cNvPr>
            <p:cNvCxnSpPr>
              <a:cxnSpLocks/>
            </p:cNvCxnSpPr>
            <p:nvPr/>
          </p:nvCxnSpPr>
          <p:spPr>
            <a:xfrm>
              <a:off x="6089317" y="5952381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276FD3-BD9E-8143-B31A-9464E51D4805}"/>
                </a:ext>
              </a:extLst>
            </p:cNvPr>
            <p:cNvCxnSpPr>
              <a:cxnSpLocks/>
            </p:cNvCxnSpPr>
            <p:nvPr/>
          </p:nvCxnSpPr>
          <p:spPr>
            <a:xfrm>
              <a:off x="6089316" y="6140848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3C2664-EE9E-2E4F-B3A1-0109373FADC7}"/>
                </a:ext>
              </a:extLst>
            </p:cNvPr>
            <p:cNvCxnSpPr>
              <a:cxnSpLocks/>
            </p:cNvCxnSpPr>
            <p:nvPr/>
          </p:nvCxnSpPr>
          <p:spPr>
            <a:xfrm>
              <a:off x="6089316" y="6291475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9273A3E-FEA1-BD42-B480-9E0B99B8CC0C}"/>
                </a:ext>
              </a:extLst>
            </p:cNvPr>
            <p:cNvCxnSpPr>
              <a:cxnSpLocks/>
            </p:cNvCxnSpPr>
            <p:nvPr/>
          </p:nvCxnSpPr>
          <p:spPr>
            <a:xfrm>
              <a:off x="6072516" y="5329456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Hexagon 10">
            <a:extLst>
              <a:ext uri="{FF2B5EF4-FFF2-40B4-BE49-F238E27FC236}">
                <a16:creationId xmlns:a16="http://schemas.microsoft.com/office/drawing/2014/main" id="{32DE18FE-E424-2C41-9D14-4B06909C48D6}"/>
              </a:ext>
            </a:extLst>
          </p:cNvPr>
          <p:cNvSpPr/>
          <p:nvPr/>
        </p:nvSpPr>
        <p:spPr>
          <a:xfrm rot="1800000">
            <a:off x="6799754" y="3110837"/>
            <a:ext cx="1353268" cy="1166611"/>
          </a:xfrm>
          <a:custGeom>
            <a:avLst/>
            <a:gdLst>
              <a:gd name="connsiteX0" fmla="*/ 0 w 1948593"/>
              <a:gd name="connsiteY0" fmla="*/ 839911 h 1679822"/>
              <a:gd name="connsiteX1" fmla="*/ 467461 w 1948593"/>
              <a:gd name="connsiteY1" fmla="*/ 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49352 w 1948593"/>
              <a:gd name="connsiteY1" fmla="*/ 81939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930598 w 1948593"/>
              <a:gd name="connsiteY1" fmla="*/ 641267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764343 w 1948593"/>
              <a:gd name="connsiteY1" fmla="*/ 49876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013724 w 1948593"/>
              <a:gd name="connsiteY1" fmla="*/ 712519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11844 w 1948593"/>
              <a:gd name="connsiteY1" fmla="*/ 653142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1203730 w 1948593"/>
              <a:gd name="connsiteY1" fmla="*/ 961900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724393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  <a:gd name="connsiteX0" fmla="*/ 0 w 1948593"/>
              <a:gd name="connsiteY0" fmla="*/ 839911 h 1679822"/>
              <a:gd name="connsiteX1" fmla="*/ 859346 w 1948593"/>
              <a:gd name="connsiteY1" fmla="*/ 653141 h 1679822"/>
              <a:gd name="connsiteX2" fmla="*/ 1481132 w 1948593"/>
              <a:gd name="connsiteY2" fmla="*/ 0 h 1679822"/>
              <a:gd name="connsiteX3" fmla="*/ 1948593 w 1948593"/>
              <a:gd name="connsiteY3" fmla="*/ 839911 h 1679822"/>
              <a:gd name="connsiteX4" fmla="*/ 1481132 w 1948593"/>
              <a:gd name="connsiteY4" fmla="*/ 1679822 h 1679822"/>
              <a:gd name="connsiteX5" fmla="*/ 467461 w 1948593"/>
              <a:gd name="connsiteY5" fmla="*/ 1679822 h 1679822"/>
              <a:gd name="connsiteX6" fmla="*/ 0 w 1948593"/>
              <a:gd name="connsiteY6" fmla="*/ 839911 h 167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8593" h="1679822">
                <a:moveTo>
                  <a:pt x="0" y="839911"/>
                </a:moveTo>
                <a:lnTo>
                  <a:pt x="859346" y="653141"/>
                </a:lnTo>
                <a:lnTo>
                  <a:pt x="1481132" y="0"/>
                </a:lnTo>
                <a:lnTo>
                  <a:pt x="1948593" y="839911"/>
                </a:lnTo>
                <a:lnTo>
                  <a:pt x="1481132" y="1679822"/>
                </a:lnTo>
                <a:lnTo>
                  <a:pt x="467461" y="1679822"/>
                </a:lnTo>
                <a:lnTo>
                  <a:pt x="0" y="83991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5B80956-461A-5540-AF0A-F5CA96A49E5B}"/>
              </a:ext>
            </a:extLst>
          </p:cNvPr>
          <p:cNvCxnSpPr>
            <a:cxnSpLocks/>
          </p:cNvCxnSpPr>
          <p:nvPr/>
        </p:nvCxnSpPr>
        <p:spPr>
          <a:xfrm>
            <a:off x="6692877" y="3347427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0F5E6F2-AB62-DF43-B9A3-D85560B2CBDA}"/>
              </a:ext>
            </a:extLst>
          </p:cNvPr>
          <p:cNvCxnSpPr>
            <a:cxnSpLocks/>
          </p:cNvCxnSpPr>
          <p:nvPr/>
        </p:nvCxnSpPr>
        <p:spPr>
          <a:xfrm>
            <a:off x="6692876" y="3535894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A7D8AC4-AACA-6542-A063-F8DF5696244C}"/>
              </a:ext>
            </a:extLst>
          </p:cNvPr>
          <p:cNvCxnSpPr>
            <a:cxnSpLocks/>
          </p:cNvCxnSpPr>
          <p:nvPr/>
        </p:nvCxnSpPr>
        <p:spPr>
          <a:xfrm>
            <a:off x="6709680" y="3650460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BD8BAA0-E890-6743-BAC6-75A46F60C2B0}"/>
              </a:ext>
            </a:extLst>
          </p:cNvPr>
          <p:cNvCxnSpPr>
            <a:cxnSpLocks/>
          </p:cNvCxnSpPr>
          <p:nvPr/>
        </p:nvCxnSpPr>
        <p:spPr>
          <a:xfrm>
            <a:off x="6709679" y="3810406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E661698-C1F6-3042-91EB-2D79A6004969}"/>
              </a:ext>
            </a:extLst>
          </p:cNvPr>
          <p:cNvCxnSpPr>
            <a:cxnSpLocks/>
          </p:cNvCxnSpPr>
          <p:nvPr/>
        </p:nvCxnSpPr>
        <p:spPr>
          <a:xfrm>
            <a:off x="6709678" y="3998873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EFCEFA1-2148-F040-BCDC-0C988B83EBBD}"/>
              </a:ext>
            </a:extLst>
          </p:cNvPr>
          <p:cNvCxnSpPr>
            <a:cxnSpLocks/>
          </p:cNvCxnSpPr>
          <p:nvPr/>
        </p:nvCxnSpPr>
        <p:spPr>
          <a:xfrm>
            <a:off x="6709678" y="4149500"/>
            <a:ext cx="1443345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4C180DA-AC26-7A45-BF05-5329E3F964F3}"/>
              </a:ext>
            </a:extLst>
          </p:cNvPr>
          <p:cNvGrpSpPr/>
          <p:nvPr/>
        </p:nvGrpSpPr>
        <p:grpSpPr>
          <a:xfrm rot="5400000">
            <a:off x="7757363" y="4684386"/>
            <a:ext cx="1460149" cy="1166611"/>
            <a:chOff x="5496407" y="4639535"/>
            <a:chExt cx="1460149" cy="1166611"/>
          </a:xfrm>
        </p:grpSpPr>
        <p:sp>
          <p:nvSpPr>
            <p:cNvPr id="95" name="Hexagon 10">
              <a:extLst>
                <a:ext uri="{FF2B5EF4-FFF2-40B4-BE49-F238E27FC236}">
                  <a16:creationId xmlns:a16="http://schemas.microsoft.com/office/drawing/2014/main" id="{3DC4C18B-1CE2-2441-BFED-99EFD0F2E194}"/>
                </a:ext>
              </a:extLst>
            </p:cNvPr>
            <p:cNvSpPr/>
            <p:nvPr/>
          </p:nvSpPr>
          <p:spPr>
            <a:xfrm rot="1800000">
              <a:off x="5603286" y="4639535"/>
              <a:ext cx="1353268" cy="1166611"/>
            </a:xfrm>
            <a:custGeom>
              <a:avLst/>
              <a:gdLst>
                <a:gd name="connsiteX0" fmla="*/ 0 w 1948593"/>
                <a:gd name="connsiteY0" fmla="*/ 839911 h 1679822"/>
                <a:gd name="connsiteX1" fmla="*/ 467461 w 1948593"/>
                <a:gd name="connsiteY1" fmla="*/ 0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049352 w 1948593"/>
                <a:gd name="connsiteY1" fmla="*/ 819397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930598 w 1948593"/>
                <a:gd name="connsiteY1" fmla="*/ 641267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764343 w 1948593"/>
                <a:gd name="connsiteY1" fmla="*/ 498763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013724 w 1948593"/>
                <a:gd name="connsiteY1" fmla="*/ 712519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11844 w 1948593"/>
                <a:gd name="connsiteY1" fmla="*/ 653142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1203730 w 1948593"/>
                <a:gd name="connsiteY1" fmla="*/ 961900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59346 w 1948593"/>
                <a:gd name="connsiteY1" fmla="*/ 724393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  <a:gd name="connsiteX0" fmla="*/ 0 w 1948593"/>
                <a:gd name="connsiteY0" fmla="*/ 839911 h 1679822"/>
                <a:gd name="connsiteX1" fmla="*/ 859346 w 1948593"/>
                <a:gd name="connsiteY1" fmla="*/ 653141 h 1679822"/>
                <a:gd name="connsiteX2" fmla="*/ 1481132 w 1948593"/>
                <a:gd name="connsiteY2" fmla="*/ 0 h 1679822"/>
                <a:gd name="connsiteX3" fmla="*/ 1948593 w 1948593"/>
                <a:gd name="connsiteY3" fmla="*/ 839911 h 1679822"/>
                <a:gd name="connsiteX4" fmla="*/ 1481132 w 1948593"/>
                <a:gd name="connsiteY4" fmla="*/ 1679822 h 1679822"/>
                <a:gd name="connsiteX5" fmla="*/ 467461 w 1948593"/>
                <a:gd name="connsiteY5" fmla="*/ 1679822 h 1679822"/>
                <a:gd name="connsiteX6" fmla="*/ 0 w 1948593"/>
                <a:gd name="connsiteY6" fmla="*/ 839911 h 1679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8593" h="1679822">
                  <a:moveTo>
                    <a:pt x="0" y="839911"/>
                  </a:moveTo>
                  <a:lnTo>
                    <a:pt x="859346" y="653141"/>
                  </a:lnTo>
                  <a:lnTo>
                    <a:pt x="1481132" y="0"/>
                  </a:lnTo>
                  <a:lnTo>
                    <a:pt x="1948593" y="839911"/>
                  </a:lnTo>
                  <a:lnTo>
                    <a:pt x="1481132" y="1679822"/>
                  </a:lnTo>
                  <a:lnTo>
                    <a:pt x="467461" y="1679822"/>
                  </a:lnTo>
                  <a:lnTo>
                    <a:pt x="0" y="839911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083660E-82EC-894E-94C5-8FD69305AF45}"/>
                </a:ext>
              </a:extLst>
            </p:cNvPr>
            <p:cNvCxnSpPr>
              <a:cxnSpLocks/>
            </p:cNvCxnSpPr>
            <p:nvPr/>
          </p:nvCxnSpPr>
          <p:spPr>
            <a:xfrm>
              <a:off x="5496408" y="4876125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6DB7CCF-361E-C141-87F9-976EFCB60B9C}"/>
                </a:ext>
              </a:extLst>
            </p:cNvPr>
            <p:cNvCxnSpPr>
              <a:cxnSpLocks/>
            </p:cNvCxnSpPr>
            <p:nvPr/>
          </p:nvCxnSpPr>
          <p:spPr>
            <a:xfrm>
              <a:off x="5496407" y="5064592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0A45DED-F087-124A-91B7-9B96EBED76D0}"/>
                </a:ext>
              </a:extLst>
            </p:cNvPr>
            <p:cNvCxnSpPr>
              <a:cxnSpLocks/>
            </p:cNvCxnSpPr>
            <p:nvPr/>
          </p:nvCxnSpPr>
          <p:spPr>
            <a:xfrm>
              <a:off x="5513211" y="5179158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6C5D546-0D81-5948-8E57-12F270DD5455}"/>
                </a:ext>
              </a:extLst>
            </p:cNvPr>
            <p:cNvCxnSpPr>
              <a:cxnSpLocks/>
            </p:cNvCxnSpPr>
            <p:nvPr/>
          </p:nvCxnSpPr>
          <p:spPr>
            <a:xfrm>
              <a:off x="5513210" y="5339104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43AFC3D-1B29-5242-AA86-4AEAA96F87E5}"/>
                </a:ext>
              </a:extLst>
            </p:cNvPr>
            <p:cNvCxnSpPr>
              <a:cxnSpLocks/>
            </p:cNvCxnSpPr>
            <p:nvPr/>
          </p:nvCxnSpPr>
          <p:spPr>
            <a:xfrm>
              <a:off x="5513209" y="5527571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35A4FC2-4072-F64B-8384-485436101633}"/>
                </a:ext>
              </a:extLst>
            </p:cNvPr>
            <p:cNvCxnSpPr>
              <a:cxnSpLocks/>
            </p:cNvCxnSpPr>
            <p:nvPr/>
          </p:nvCxnSpPr>
          <p:spPr>
            <a:xfrm>
              <a:off x="5513209" y="5678198"/>
              <a:ext cx="1443345" cy="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69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0848E-E29A-A643-AAEE-0AFC128A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124" y="926766"/>
            <a:ext cx="7989752" cy="827282"/>
          </a:xfrm>
        </p:spPr>
        <p:txBody>
          <a:bodyPr>
            <a:normAutofit/>
          </a:bodyPr>
          <a:lstStyle/>
          <a:p>
            <a:r>
              <a:rPr lang="en-US" sz="4800" dirty="0"/>
              <a:t>IMPORTANT DETAIL: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A1AF7AE-9218-6E45-B25F-177BED31F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5" y="2141299"/>
            <a:ext cx="8490855" cy="647025"/>
          </a:xfrm>
        </p:spPr>
        <p:txBody>
          <a:bodyPr>
            <a:normAutofit/>
          </a:bodyPr>
          <a:lstStyle/>
          <a:p>
            <a:r>
              <a:rPr lang="en-US" sz="2400" b="1" dirty="0"/>
              <a:t>CONVEX</a:t>
            </a:r>
            <a:r>
              <a:rPr lang="en-US" sz="2400" dirty="0"/>
              <a:t> SHAPES </a:t>
            </a:r>
            <a:r>
              <a:rPr lang="en-US" sz="2400" b="1" dirty="0"/>
              <a:t>MUST BE</a:t>
            </a:r>
            <a:r>
              <a:rPr lang="en-US" sz="2400" dirty="0"/>
              <a:t> BOTH </a:t>
            </a:r>
            <a:r>
              <a:rPr lang="en-US" sz="2400" b="1" dirty="0"/>
              <a:t>X- &amp; Y- MONOTONE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E45477-8285-D745-AA6D-4DCA54D00DDE}"/>
              </a:ext>
            </a:extLst>
          </p:cNvPr>
          <p:cNvGrpSpPr/>
          <p:nvPr/>
        </p:nvGrpSpPr>
        <p:grpSpPr>
          <a:xfrm>
            <a:off x="5860950" y="3137903"/>
            <a:ext cx="3484436" cy="3484436"/>
            <a:chOff x="2067278" y="3203218"/>
            <a:chExt cx="3484436" cy="3484436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3B90E9B9-258A-4A4A-B633-9C79F361ED2D}"/>
                </a:ext>
              </a:extLst>
            </p:cNvPr>
            <p:cNvSpPr/>
            <p:nvPr/>
          </p:nvSpPr>
          <p:spPr>
            <a:xfrm rot="3813050">
              <a:off x="2326656" y="3435152"/>
              <a:ext cx="3136489" cy="2703871"/>
            </a:xfrm>
            <a:prstGeom prst="hexagon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6DF911E-A02D-824C-B87D-4E8357013DFE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78" y="3392571"/>
              <a:ext cx="3345262" cy="2"/>
            </a:xfrm>
            <a:prstGeom prst="line">
              <a:avLst/>
            </a:prstGeom>
            <a:ln w="28575">
              <a:solidFill>
                <a:srgbClr val="E940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3A96A0-F8E5-884D-A592-C957C5FBD847}"/>
                </a:ext>
              </a:extLst>
            </p:cNvPr>
            <p:cNvCxnSpPr>
              <a:cxnSpLocks/>
            </p:cNvCxnSpPr>
            <p:nvPr/>
          </p:nvCxnSpPr>
          <p:spPr>
            <a:xfrm>
              <a:off x="2073401" y="3929096"/>
              <a:ext cx="3345262" cy="2"/>
            </a:xfrm>
            <a:prstGeom prst="line">
              <a:avLst/>
            </a:prstGeom>
            <a:ln w="28575">
              <a:solidFill>
                <a:srgbClr val="E940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C39187-F978-E14B-8365-2C6477A5D49A}"/>
                </a:ext>
              </a:extLst>
            </p:cNvPr>
            <p:cNvCxnSpPr>
              <a:cxnSpLocks/>
            </p:cNvCxnSpPr>
            <p:nvPr/>
          </p:nvCxnSpPr>
          <p:spPr>
            <a:xfrm>
              <a:off x="2073401" y="4434555"/>
              <a:ext cx="3345262" cy="2"/>
            </a:xfrm>
            <a:prstGeom prst="line">
              <a:avLst/>
            </a:prstGeom>
            <a:ln w="28575">
              <a:solidFill>
                <a:srgbClr val="E940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03F202-FF14-F942-9A66-E310F05BFAFE}"/>
                </a:ext>
              </a:extLst>
            </p:cNvPr>
            <p:cNvCxnSpPr>
              <a:cxnSpLocks/>
            </p:cNvCxnSpPr>
            <p:nvPr/>
          </p:nvCxnSpPr>
          <p:spPr>
            <a:xfrm>
              <a:off x="2073399" y="4805264"/>
              <a:ext cx="3345262" cy="2"/>
            </a:xfrm>
            <a:prstGeom prst="line">
              <a:avLst/>
            </a:prstGeom>
            <a:ln w="28575">
              <a:solidFill>
                <a:srgbClr val="E940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3899FD-32EF-0A40-96CE-7481C781374B}"/>
                </a:ext>
              </a:extLst>
            </p:cNvPr>
            <p:cNvCxnSpPr>
              <a:cxnSpLocks/>
            </p:cNvCxnSpPr>
            <p:nvPr/>
          </p:nvCxnSpPr>
          <p:spPr>
            <a:xfrm>
              <a:off x="2073401" y="5310563"/>
              <a:ext cx="3345262" cy="2"/>
            </a:xfrm>
            <a:prstGeom prst="line">
              <a:avLst/>
            </a:prstGeom>
            <a:ln w="28575">
              <a:solidFill>
                <a:srgbClr val="E940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C5FD3C-4D10-8244-8230-6FE8739F06AE}"/>
                </a:ext>
              </a:extLst>
            </p:cNvPr>
            <p:cNvCxnSpPr>
              <a:cxnSpLocks/>
            </p:cNvCxnSpPr>
            <p:nvPr/>
          </p:nvCxnSpPr>
          <p:spPr>
            <a:xfrm>
              <a:off x="2067278" y="5869526"/>
              <a:ext cx="3345262" cy="2"/>
            </a:xfrm>
            <a:prstGeom prst="line">
              <a:avLst/>
            </a:prstGeom>
            <a:ln w="28575">
              <a:solidFill>
                <a:srgbClr val="E940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BF6CE8-D689-B843-A6D3-B8B55824670F}"/>
                </a:ext>
              </a:extLst>
            </p:cNvPr>
            <p:cNvCxnSpPr>
              <a:cxnSpLocks/>
            </p:cNvCxnSpPr>
            <p:nvPr/>
          </p:nvCxnSpPr>
          <p:spPr>
            <a:xfrm>
              <a:off x="2206452" y="6193503"/>
              <a:ext cx="3345262" cy="2"/>
            </a:xfrm>
            <a:prstGeom prst="line">
              <a:avLst/>
            </a:prstGeom>
            <a:ln w="28575">
              <a:solidFill>
                <a:srgbClr val="E940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B29C3F-CAAA-1941-9E81-FF6568A7FC79}"/>
                </a:ext>
              </a:extLst>
            </p:cNvPr>
            <p:cNvGrpSpPr/>
            <p:nvPr/>
          </p:nvGrpSpPr>
          <p:grpSpPr>
            <a:xfrm rot="5400000">
              <a:off x="2089049" y="3544969"/>
              <a:ext cx="3484436" cy="2800934"/>
              <a:chOff x="2219678" y="3544971"/>
              <a:chExt cx="3484436" cy="280093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C29CE26-E54D-A84C-B4F6-016B6D6C6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9678" y="3544971"/>
                <a:ext cx="3345262" cy="2"/>
              </a:xfrm>
              <a:prstGeom prst="line">
                <a:avLst/>
              </a:prstGeom>
              <a:ln w="28575">
                <a:solidFill>
                  <a:srgbClr val="71BF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39B5115-6C94-334A-B3CA-A867FFDDC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5801" y="4081496"/>
                <a:ext cx="3345262" cy="2"/>
              </a:xfrm>
              <a:prstGeom prst="line">
                <a:avLst/>
              </a:prstGeom>
              <a:ln w="28575">
                <a:solidFill>
                  <a:srgbClr val="71BF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4D10EFE-0091-5646-B64C-CD2726579B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5801" y="4586955"/>
                <a:ext cx="3345262" cy="2"/>
              </a:xfrm>
              <a:prstGeom prst="line">
                <a:avLst/>
              </a:prstGeom>
              <a:ln w="28575">
                <a:solidFill>
                  <a:srgbClr val="71BF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7359285-F400-9A4B-8E03-DA568798B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5799" y="4957664"/>
                <a:ext cx="3345262" cy="2"/>
              </a:xfrm>
              <a:prstGeom prst="line">
                <a:avLst/>
              </a:prstGeom>
              <a:ln w="28575">
                <a:solidFill>
                  <a:srgbClr val="71BF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B2863F-34F5-D541-84FE-903C1E92EE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5801" y="5462963"/>
                <a:ext cx="3345262" cy="2"/>
              </a:xfrm>
              <a:prstGeom prst="line">
                <a:avLst/>
              </a:prstGeom>
              <a:ln w="28575">
                <a:solidFill>
                  <a:srgbClr val="71BF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AA59373-89BE-F04B-89A9-67494E333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9678" y="6021926"/>
                <a:ext cx="3345262" cy="2"/>
              </a:xfrm>
              <a:prstGeom prst="line">
                <a:avLst/>
              </a:prstGeom>
              <a:ln w="28575">
                <a:solidFill>
                  <a:srgbClr val="71BF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DA234AE-89F6-8D42-B777-656487D262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8852" y="6345903"/>
                <a:ext cx="3345262" cy="2"/>
              </a:xfrm>
              <a:prstGeom prst="line">
                <a:avLst/>
              </a:prstGeom>
              <a:ln w="28575">
                <a:solidFill>
                  <a:srgbClr val="71BF4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Subtitle 2">
            <a:extLst>
              <a:ext uri="{FF2B5EF4-FFF2-40B4-BE49-F238E27FC236}">
                <a16:creationId xmlns:a16="http://schemas.microsoft.com/office/drawing/2014/main" id="{BB796DA5-BEE6-3C48-AFB5-1ECBCDD5DF69}"/>
              </a:ext>
            </a:extLst>
          </p:cNvPr>
          <p:cNvSpPr txBox="1">
            <a:spLocks/>
          </p:cNvSpPr>
          <p:nvPr/>
        </p:nvSpPr>
        <p:spPr>
          <a:xfrm>
            <a:off x="2310655" y="3925702"/>
            <a:ext cx="3287227" cy="2077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E94037"/>
              </a:buClr>
            </a:pPr>
            <a:r>
              <a:rPr lang="en-US" sz="3200" dirty="0">
                <a:solidFill>
                  <a:srgbClr val="71BF4E"/>
                </a:solidFill>
              </a:rPr>
              <a:t>X-MONOTONE</a:t>
            </a:r>
          </a:p>
          <a:p>
            <a:pPr>
              <a:buClr>
                <a:srgbClr val="E94037"/>
              </a:buClr>
            </a:pPr>
            <a:r>
              <a:rPr lang="en-US" sz="3200" dirty="0">
                <a:solidFill>
                  <a:srgbClr val="E94037"/>
                </a:solidFill>
              </a:rPr>
              <a:t>Y-MONOTONE</a:t>
            </a:r>
          </a:p>
        </p:txBody>
      </p:sp>
    </p:spTree>
    <p:extLst>
      <p:ext uri="{BB962C8B-B14F-4D97-AF65-F5344CB8AC3E}">
        <p14:creationId xmlns:p14="http://schemas.microsoft.com/office/powerpoint/2010/main" val="11567145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4319</TotalTime>
  <Words>476</Words>
  <Application>Microsoft Macintosh PowerPoint</Application>
  <PresentationFormat>Widescreen</PresentationFormat>
  <Paragraphs>118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Wingdings 2</vt:lpstr>
      <vt:lpstr>Dividend</vt:lpstr>
      <vt:lpstr>The Curious Case of Convexity Confusion</vt:lpstr>
      <vt:lpstr>PowerPoint Presentation</vt:lpstr>
      <vt:lpstr>PowerPoint Presentation</vt:lpstr>
      <vt:lpstr>Exploiting       ?</vt:lpstr>
      <vt:lpstr>“geometry for exploit writers”</vt:lpstr>
      <vt:lpstr>Geometry Background</vt:lpstr>
      <vt:lpstr>More Geometry Background</vt:lpstr>
      <vt:lpstr>More Geometry Background</vt:lpstr>
      <vt:lpstr>IMPORTANT DETAIL:</vt:lpstr>
      <vt:lpstr>Exploiting        </vt:lpstr>
      <vt:lpstr>Classification checks</vt:lpstr>
      <vt:lpstr>Classification Check 1:  check the direction of turns in the path</vt:lpstr>
      <vt:lpstr>Classification Check 1:  check the direction of turns in the path</vt:lpstr>
      <vt:lpstr>Tricking check 1…</vt:lpstr>
      <vt:lpstr>PowerPoint Presentation</vt:lpstr>
      <vt:lpstr>Classification checks</vt:lpstr>
      <vt:lpstr>NOT SAFE</vt:lpstr>
      <vt:lpstr>Exploiting        </vt:lpstr>
      <vt:lpstr>Exploiting      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Curious Case of Convexity Confusion</dc:title>
  <dc:creator>NICOLE MORRIS</dc:creator>
  <cp:lastModifiedBy>NICOLE MORRIS</cp:lastModifiedBy>
  <cp:revision>34</cp:revision>
  <dcterms:created xsi:type="dcterms:W3CDTF">2019-04-15T13:43:21Z</dcterms:created>
  <dcterms:modified xsi:type="dcterms:W3CDTF">2019-04-18T15:34:17Z</dcterms:modified>
</cp:coreProperties>
</file>