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684" autoAdjust="0"/>
  </p:normalViewPr>
  <p:slideViewPr>
    <p:cSldViewPr>
      <p:cViewPr varScale="1">
        <p:scale>
          <a:sx n="79" d="100"/>
          <a:sy n="79" d="100"/>
        </p:scale>
        <p:origin x="10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3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283C8-477B-4725-9326-6EDF4A5A6509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7ED4-5893-4052-BF3E-5140802BC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44C8-0370-4D3B-8994-55D4BD7202B8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1F67-EE83-4B80-A37E-BFD14ED436F3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FE2E-AC26-4EEF-B07E-37BA91F51096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9276-FD2A-41A7-966D-BDB0E46825D9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C51E-41B2-4A52-BA37-F34A173E169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AE53-0E9B-45B5-9E36-FE1DB84DBEA4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DE4-5EFA-48E1-8186-CAAC48E6521F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EB6-BC35-4745-8A9B-64B0B6D183AF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539E-8864-4327-8118-AF1124415E45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AA85-5475-41B3-9B5A-9B5CC33890A9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528-FBC9-4889-AB1E-FCC1890CC526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6C4E-DB68-4E42-9253-618F606277A5}" type="datetime1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361D-6A7E-488B-8520-1256A2B1DE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1"/>
            <a:ext cx="2031999" cy="300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hoolog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  <a:t>Week 1</a:t>
            </a:r>
            <a:b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Magneto" panose="04030805050802020D02" pitchFamily="82" charset="0"/>
              </a:rPr>
            </a:br>
            <a:r>
              <a:rPr lang="en-US"/>
              <a:t>Introduction to C++ and Array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4038600"/>
            <a:ext cx="7696200" cy="1600200"/>
          </a:xfrm>
        </p:spPr>
        <p:txBody>
          <a:bodyPr>
            <a:normAutofit/>
          </a:bodyPr>
          <a:lstStyle/>
          <a:p>
            <a:pPr algn="r"/>
            <a:r>
              <a:rPr lang="fr-FR" sz="2400" b="1">
                <a:latin typeface="Matura MT Script Capitals" panose="03020802060602070202" pitchFamily="66" charset="0"/>
              </a:rPr>
              <a:t>Tri A. Budiono</a:t>
            </a:r>
          </a:p>
          <a:p>
            <a:pPr algn="r"/>
            <a:r>
              <a:rPr lang="fr-FR" sz="2400" b="1"/>
              <a:t>COMP6571 Data Structures and Algorithms</a:t>
            </a:r>
            <a:endParaRPr lang="en-US" sz="2400"/>
          </a:p>
          <a:p>
            <a:pPr algn="r"/>
            <a:r>
              <a:rPr lang="en-US" sz="2400"/>
              <a:t>Even Semester 2020/2021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7DBB-0A9D-431D-BD3D-B02AC9B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30C6-D4BB-4CC0-9A72-E2C2E430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B1B1-40C7-480D-BDAA-A5D6E817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9E84B-483E-4A7A-BDBE-E13FDD58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80"/>
            <a:ext cx="12192000" cy="6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6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44B5-204F-4327-9B9B-B69158B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42A5-B3AA-49C3-9793-EA51E02E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/>
              <a:t>Course: </a:t>
            </a:r>
            <a:r>
              <a:rPr lang="en-US"/>
              <a:t>COMP6571 Data Structures and Algorithms</a:t>
            </a:r>
            <a:endParaRPr lang="en-US" cap="all"/>
          </a:p>
          <a:p>
            <a:pPr lvl="1"/>
            <a:r>
              <a:rPr lang="en-US"/>
              <a:t>Class: L2BC (Section B)</a:t>
            </a:r>
          </a:p>
          <a:p>
            <a:endParaRPr lang="en-US"/>
          </a:p>
          <a:p>
            <a:r>
              <a:rPr lang="en-US"/>
              <a:t>Lab Assistant</a:t>
            </a:r>
          </a:p>
          <a:p>
            <a:pPr lvl="1"/>
            <a:r>
              <a:rPr lang="en-US"/>
              <a:t>Ir. Tri Asih Budiono, MIT</a:t>
            </a:r>
          </a:p>
          <a:p>
            <a:pPr lvl="1"/>
            <a:r>
              <a:rPr lang="en-US"/>
              <a:t>Contact:</a:t>
            </a:r>
          </a:p>
          <a:p>
            <a:pPr lvl="2"/>
            <a:r>
              <a:rPr lang="en-US"/>
              <a:t>Whatsapp: 0812 1900 9192</a:t>
            </a:r>
          </a:p>
          <a:p>
            <a:pPr lvl="2"/>
            <a:r>
              <a:rPr lang="en-US"/>
              <a:t>Line: trirefardi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73CC-DCAB-4979-93C9-44395E13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DC0ED9B-0A1A-44D3-B862-DA809F01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62200"/>
            <a:ext cx="2790825" cy="35325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134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7CB4-85D5-4A90-BB94-DEA81D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Weekly Topics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ABE2A6-AD1D-45F2-BD55-8CBA449FA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3979"/>
              </p:ext>
            </p:extLst>
          </p:nvPr>
        </p:nvGraphicFramePr>
        <p:xfrm>
          <a:off x="609601" y="1580136"/>
          <a:ext cx="10972799" cy="493507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63418">
                  <a:extLst>
                    <a:ext uri="{9D8B030D-6E8A-4147-A177-3AD203B41FA5}">
                      <a16:colId xmlns:a16="http://schemas.microsoft.com/office/drawing/2014/main" val="3144629233"/>
                    </a:ext>
                  </a:extLst>
                </a:gridCol>
                <a:gridCol w="1646381">
                  <a:extLst>
                    <a:ext uri="{9D8B030D-6E8A-4147-A177-3AD203B41FA5}">
                      <a16:colId xmlns:a16="http://schemas.microsoft.com/office/drawing/2014/main" val="32078343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2827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4818479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9151460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81328910"/>
                    </a:ext>
                  </a:extLst>
                </a:gridCol>
              </a:tblGrid>
              <a:tr h="146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Week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Lecturing Topic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Lab Session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Lab Topic: Data Structures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Lab Topic: C++ Programming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Lab Topic:  Algorithms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90922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Introduction to Data Structures, Design and Analysis of Algorithms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Object and 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3120235817"/>
                  </a:ext>
                </a:extLst>
              </a:tr>
              <a:tr h="282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Array and Pointers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779400854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Basic Data Types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Inheritance and Composition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2601469954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List (Singly Linked-List, Doubly Linked-List)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272098831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Template and Generic Programming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3813685790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Stack, Double Linked-List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540837730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Polymorphism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435545915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Queue, Circular Linked-List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3297177196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Partially ordered trees (Heap) and Binary Tree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0503091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2097419109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Hashtable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533479883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Priority Queue and Heap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2186318113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Advanced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Balanced Trees (AVL, 2-3 Tree and B-Tree)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3744499418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2061351056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Directed Graph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Adjacency List, Adjacency Matrices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Traversal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187043285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SSP and ASP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3962782492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Undirected Graph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Adjacency List, Adjacency Matrices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93932732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Matching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272537964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Searching and Sorting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O(n2) sorting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64122925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Heap (partially ordered-tree)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Advanced Sorting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603754362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Algorithm Analysis Techniques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Solving recurrence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4059760946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Lower bound techniques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906194291"/>
                  </a:ext>
                </a:extLst>
              </a:tr>
              <a:tr h="1468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Algorithm Design Techniques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DC, DP, Greedy, Backtracking, 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extLst>
                  <a:ext uri="{0D108BD9-81ED-4DB2-BD59-A6C34878D82A}">
                    <a16:rowId xmlns:a16="http://schemas.microsoft.com/office/drawing/2014/main" val="16943834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750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11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0F28B-5438-40B3-BA10-8E524F1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FE23-2870-4C1E-8E08-366B0480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Caveat (early warning)!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5964-AA7F-41AF-AE39-091FC962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only get the full advantage of Data Structures course if you have a </a:t>
            </a:r>
            <a:r>
              <a:rPr lang="en-US" b="1" u="sng"/>
              <a:t>good skill in PROGRAMMING</a:t>
            </a:r>
            <a:r>
              <a:rPr lang="en-US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6CF1E-42A0-4631-8ABB-4432179E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mage result for programming">
            <a:extLst>
              <a:ext uri="{FF2B5EF4-FFF2-40B4-BE49-F238E27FC236}">
                <a16:creationId xmlns:a16="http://schemas.microsoft.com/office/drawing/2014/main" id="{D165776F-44E3-44FF-B68B-25D5FE9C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23489"/>
            <a:ext cx="7620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BE47DA-D4C2-44E4-929B-D9657EBED2DF}"/>
              </a:ext>
            </a:extLst>
          </p:cNvPr>
          <p:cNvSpPr/>
          <p:nvPr/>
        </p:nvSpPr>
        <p:spPr>
          <a:xfrm>
            <a:off x="4724400" y="5638800"/>
            <a:ext cx="1879600" cy="717551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C++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486285-6DCE-4A23-827E-7DA6E577EEF2}"/>
              </a:ext>
            </a:extLst>
          </p:cNvPr>
          <p:cNvCxnSpPr>
            <a:cxnSpLocks/>
          </p:cNvCxnSpPr>
          <p:nvPr/>
        </p:nvCxnSpPr>
        <p:spPr>
          <a:xfrm>
            <a:off x="4648200" y="5105400"/>
            <a:ext cx="76200" cy="533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884F72-6ACF-4C3D-8AF2-003252958DE9}"/>
              </a:ext>
            </a:extLst>
          </p:cNvPr>
          <p:cNvCxnSpPr/>
          <p:nvPr/>
        </p:nvCxnSpPr>
        <p:spPr>
          <a:xfrm>
            <a:off x="5257800" y="5088875"/>
            <a:ext cx="1346200" cy="54992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E0403-2F03-4B5A-AC81-73F4882E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3124200"/>
            <a:ext cx="4716244" cy="22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A49E-E2E5-4CF0-BE35-F2E07A1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in the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84BC-7A66-4E59-8DD6-447B9D02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will develop a skill </a:t>
            </a:r>
            <a:r>
              <a:rPr lang="en-US" b="1" u="sng"/>
              <a:t>to build concrete implementation of various data structures</a:t>
            </a:r>
            <a:r>
              <a:rPr lang="en-US"/>
              <a:t> in C++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5A3F5-B9D3-4DD4-A5ED-65137792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5C4B0D-9A6C-4FE3-B552-108FCF8118E4}"/>
              </a:ext>
            </a:extLst>
          </p:cNvPr>
          <p:cNvSpPr/>
          <p:nvPr/>
        </p:nvSpPr>
        <p:spPr>
          <a:xfrm>
            <a:off x="738131" y="3653894"/>
            <a:ext cx="2133600" cy="1219200"/>
          </a:xfrm>
          <a:prstGeom prst="roundRect">
            <a:avLst>
              <a:gd name="adj" fmla="val 582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ADT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Abstrat Data Type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B393FC-B9CA-427E-AC58-6C9EF52C20C1}"/>
              </a:ext>
            </a:extLst>
          </p:cNvPr>
          <p:cNvSpPr/>
          <p:nvPr/>
        </p:nvSpPr>
        <p:spPr>
          <a:xfrm>
            <a:off x="3880692" y="2819400"/>
            <a:ext cx="2133600" cy="800624"/>
          </a:xfrm>
          <a:prstGeom prst="roundRect">
            <a:avLst>
              <a:gd name="adj" fmla="val 582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588EC7-C962-40C2-8250-74952DD8254A}"/>
              </a:ext>
            </a:extLst>
          </p:cNvPr>
          <p:cNvSpPr/>
          <p:nvPr/>
        </p:nvSpPr>
        <p:spPr>
          <a:xfrm>
            <a:off x="3886200" y="3863182"/>
            <a:ext cx="2133600" cy="800624"/>
          </a:xfrm>
          <a:prstGeom prst="roundRect">
            <a:avLst>
              <a:gd name="adj" fmla="val 582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Structure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8DA970-C141-4C7E-8216-B47E5B0BA4D3}"/>
              </a:ext>
            </a:extLst>
          </p:cNvPr>
          <p:cNvSpPr/>
          <p:nvPr/>
        </p:nvSpPr>
        <p:spPr>
          <a:xfrm>
            <a:off x="3880692" y="4906964"/>
            <a:ext cx="2133600" cy="800624"/>
          </a:xfrm>
          <a:prstGeom prst="roundRect">
            <a:avLst>
              <a:gd name="adj" fmla="val 5824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Data Structure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ADB122-3791-4A9E-A2FE-781A345292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71731" y="3219712"/>
            <a:ext cx="1008961" cy="10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927CC5-2092-4557-AC89-FBF4C041CF7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71731" y="4263494"/>
            <a:ext cx="101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EC89F9-BF16-40FC-BB02-CA73963A0E7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871731" y="4263494"/>
            <a:ext cx="1008961" cy="10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97B387-FF74-4E7A-A793-D20415F8D591}"/>
              </a:ext>
            </a:extLst>
          </p:cNvPr>
          <p:cNvSpPr/>
          <p:nvPr/>
        </p:nvSpPr>
        <p:spPr>
          <a:xfrm>
            <a:off x="6611039" y="3653894"/>
            <a:ext cx="2133600" cy="1219200"/>
          </a:xfrm>
          <a:prstGeom prst="roundRect">
            <a:avLst>
              <a:gd name="adj" fmla="val 582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 ADT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CD08BB-F11F-46F7-83C7-721EBB64D19A}"/>
              </a:ext>
            </a:extLst>
          </p:cNvPr>
          <p:cNvSpPr/>
          <p:nvPr/>
        </p:nvSpPr>
        <p:spPr>
          <a:xfrm>
            <a:off x="9753600" y="2819400"/>
            <a:ext cx="2133600" cy="800624"/>
          </a:xfrm>
          <a:prstGeom prst="roundRect">
            <a:avLst>
              <a:gd name="adj" fmla="val 58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Linked List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09EEBB-9436-4F85-8F70-8F0D8F5BA8A3}"/>
              </a:ext>
            </a:extLst>
          </p:cNvPr>
          <p:cNvSpPr/>
          <p:nvPr/>
        </p:nvSpPr>
        <p:spPr>
          <a:xfrm>
            <a:off x="9759108" y="3863182"/>
            <a:ext cx="2133600" cy="800624"/>
          </a:xfrm>
          <a:prstGeom prst="roundRect">
            <a:avLst>
              <a:gd name="adj" fmla="val 582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6914E8-1596-4B9A-B779-47F935D08CF1}"/>
              </a:ext>
            </a:extLst>
          </p:cNvPr>
          <p:cNvSpPr/>
          <p:nvPr/>
        </p:nvSpPr>
        <p:spPr>
          <a:xfrm>
            <a:off x="9753600" y="4906964"/>
            <a:ext cx="2133600" cy="800624"/>
          </a:xfrm>
          <a:prstGeom prst="roundRect">
            <a:avLst>
              <a:gd name="adj" fmla="val 582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Hashtable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1FD536-66F7-4C98-88DC-3383020B2E47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744639" y="3219712"/>
            <a:ext cx="1008961" cy="10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C90B37-FD13-4DB0-B47A-45CCBCB01C0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8744639" y="4263494"/>
            <a:ext cx="101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34F09-E243-40EF-91FF-C37256CCE1A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744639" y="4263494"/>
            <a:ext cx="1008961" cy="10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BF97EC-BC9E-4FF5-9DB0-6481C2CBBB0A}"/>
              </a:ext>
            </a:extLst>
          </p:cNvPr>
          <p:cNvCxnSpPr/>
          <p:nvPr/>
        </p:nvCxnSpPr>
        <p:spPr>
          <a:xfrm>
            <a:off x="6248400" y="2590800"/>
            <a:ext cx="0" cy="403860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BC1F-BC73-4827-A555-B1AFDC91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587"/>
            <a:ext cx="10972800" cy="1143000"/>
          </a:xfrm>
        </p:spPr>
        <p:txBody>
          <a:bodyPr/>
          <a:lstStyle/>
          <a:p>
            <a:r>
              <a:rPr lang="en-US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9C98-2621-4CAE-9D2D-68D985CF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C0DB8-BA95-4F79-9A0A-454F1FA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AEB176-1CE4-4B06-80F1-FFCFD4BFC8EA}"/>
              </a:ext>
            </a:extLst>
          </p:cNvPr>
          <p:cNvSpPr/>
          <p:nvPr/>
        </p:nvSpPr>
        <p:spPr>
          <a:xfrm>
            <a:off x="1295400" y="4724400"/>
            <a:ext cx="2133600" cy="1219200"/>
          </a:xfrm>
          <a:prstGeom prst="roundRect">
            <a:avLst>
              <a:gd name="adj" fmla="val 582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 to start with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63C49C-BCCC-4211-9E9C-E68EFBAEE582}"/>
              </a:ext>
            </a:extLst>
          </p:cNvPr>
          <p:cNvGrpSpPr/>
          <p:nvPr/>
        </p:nvGrpSpPr>
        <p:grpSpPr>
          <a:xfrm>
            <a:off x="1295400" y="1905000"/>
            <a:ext cx="2056483" cy="2156618"/>
            <a:chOff x="6256662" y="2186782"/>
            <a:chExt cx="2056483" cy="2156618"/>
          </a:xfrm>
        </p:grpSpPr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C478BBB6-4059-435D-8EAA-20509DD6BC96}"/>
                </a:ext>
              </a:extLst>
            </p:cNvPr>
            <p:cNvSpPr/>
            <p:nvPr/>
          </p:nvSpPr>
          <p:spPr>
            <a:xfrm>
              <a:off x="6256662" y="2186782"/>
              <a:ext cx="2056481" cy="2156618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18EAD-F33F-4D35-AA19-2D354C9FF313}"/>
                </a:ext>
              </a:extLst>
            </p:cNvPr>
            <p:cNvSpPr txBox="1"/>
            <p:nvPr/>
          </p:nvSpPr>
          <p:spPr>
            <a:xfrm>
              <a:off x="6256663" y="2514600"/>
              <a:ext cx="20564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/>
                <a:t>A worksheet</a:t>
              </a:r>
            </a:p>
            <a:p>
              <a:pPr algn="ctr"/>
              <a:r>
                <a:rPr lang="en-US" sz="2400"/>
                <a:t> to work with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DB1469-51FB-4CF8-86DD-80798799DCE6}"/>
              </a:ext>
            </a:extLst>
          </p:cNvPr>
          <p:cNvSpPr/>
          <p:nvPr/>
        </p:nvSpPr>
        <p:spPr>
          <a:xfrm>
            <a:off x="5257800" y="3253582"/>
            <a:ext cx="2133600" cy="1219200"/>
          </a:xfrm>
          <a:prstGeom prst="roundRect">
            <a:avLst>
              <a:gd name="adj" fmla="val 582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Solve problems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D2010A-AB44-43D4-95AF-F99969F5897F}"/>
              </a:ext>
            </a:extLst>
          </p:cNvPr>
          <p:cNvSpPr/>
          <p:nvPr/>
        </p:nvSpPr>
        <p:spPr>
          <a:xfrm>
            <a:off x="9220200" y="3962400"/>
            <a:ext cx="2133600" cy="1219200"/>
          </a:xfrm>
          <a:prstGeom prst="roundRect">
            <a:avLst>
              <a:gd name="adj" fmla="val 5824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Submitted Solution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ED483-73E9-4C94-B6F3-0BDBE3B60660}"/>
              </a:ext>
            </a:extLst>
          </p:cNvPr>
          <p:cNvSpPr/>
          <p:nvPr/>
        </p:nvSpPr>
        <p:spPr>
          <a:xfrm>
            <a:off x="9220200" y="2162722"/>
            <a:ext cx="2133600" cy="1219200"/>
          </a:xfrm>
          <a:prstGeom prst="roundRect">
            <a:avLst>
              <a:gd name="adj" fmla="val 582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Weekly QUIZ (10 questions MCQ)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25A83F5-C3A0-4B54-BA38-3044DDE16124}"/>
              </a:ext>
            </a:extLst>
          </p:cNvPr>
          <p:cNvSpPr/>
          <p:nvPr/>
        </p:nvSpPr>
        <p:spPr>
          <a:xfrm>
            <a:off x="3962400" y="3352800"/>
            <a:ext cx="762000" cy="1371600"/>
          </a:xfrm>
          <a:prstGeom prst="rightArrow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A36F8F4-2D06-4BC0-A0CC-E859FC60C141}"/>
              </a:ext>
            </a:extLst>
          </p:cNvPr>
          <p:cNvSpPr/>
          <p:nvPr/>
        </p:nvSpPr>
        <p:spPr>
          <a:xfrm>
            <a:off x="7848600" y="3352800"/>
            <a:ext cx="762000" cy="1371600"/>
          </a:xfrm>
          <a:prstGeom prst="rightArrow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50A6-29DD-4704-99CF-B5243A6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EC73-9487-49AB-AB89-68A400B2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Register in the COMP6571 Schoology course page</a:t>
            </a:r>
          </a:p>
          <a:p>
            <a:pPr marL="400050" lvl="1" indent="0">
              <a:buNone/>
            </a:pPr>
            <a:r>
              <a:rPr lang="en-US"/>
              <a:t>	Signup as STUDENT on </a:t>
            </a:r>
            <a:r>
              <a:rPr lang="en-US">
                <a:hlinkClick r:id="rId2"/>
              </a:rPr>
              <a:t>https://www.schoology.com/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Submit Lab Problem-set Solutions every week</a:t>
            </a:r>
          </a:p>
          <a:p>
            <a:pPr marL="400050" lvl="1" indent="0">
              <a:buNone/>
            </a:pPr>
            <a:r>
              <a:rPr lang="en-US"/>
              <a:t>	Due every Saturday at 5 PM, one week after the Lab Session</a:t>
            </a:r>
          </a:p>
          <a:p>
            <a:pPr marL="400050" lvl="1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Finish QUIZ every week</a:t>
            </a:r>
          </a:p>
          <a:p>
            <a:pPr marL="400050" lvl="1" indent="0">
              <a:buNone/>
            </a:pPr>
            <a:r>
              <a:rPr lang="en-US"/>
              <a:t>	Due every Saturday at 5 PM, the Quiz open for one week</a:t>
            </a:r>
          </a:p>
          <a:p>
            <a:pPr marL="400050" lvl="1" indent="0">
              <a:buNone/>
            </a:pPr>
            <a:r>
              <a:rPr lang="en-US"/>
              <a:t>	The Quiz STARTS in the 2nd Week </a:t>
            </a: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9F118-1BD7-4B22-AE63-E47484F5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E140E5-55A2-4484-A8E3-776F2982A98F}"/>
              </a:ext>
            </a:extLst>
          </p:cNvPr>
          <p:cNvSpPr/>
          <p:nvPr/>
        </p:nvSpPr>
        <p:spPr>
          <a:xfrm>
            <a:off x="9092741" y="1752600"/>
            <a:ext cx="2133600" cy="914400"/>
          </a:xfrm>
          <a:prstGeom prst="roundRect">
            <a:avLst>
              <a:gd name="adj" fmla="val 582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>
                <a:solidFill>
                  <a:srgbClr val="333333"/>
                </a:solidFill>
                <a:effectLst/>
                <a:latin typeface="Sgy Open Sans"/>
              </a:rPr>
              <a:t>Access Code:</a:t>
            </a:r>
          </a:p>
          <a:p>
            <a:endParaRPr lang="en-US" b="0" i="0">
              <a:solidFill>
                <a:srgbClr val="333333"/>
              </a:solidFill>
              <a:effectLst/>
              <a:latin typeface="Sgy Open Sans"/>
            </a:endParaRPr>
          </a:p>
          <a:p>
            <a:r>
              <a:rPr lang="en-US" b="1" i="0">
                <a:solidFill>
                  <a:srgbClr val="333333"/>
                </a:solidFill>
                <a:effectLst/>
                <a:latin typeface="Sgy Open Sans"/>
              </a:rPr>
              <a:t>278J-C9MS-2VM5S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176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3BED-2DE5-41BE-97EC-EBEBAA14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Lab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6869-BE26-455F-8794-52285283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334000" cy="4525963"/>
          </a:xfr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Windows:</a:t>
            </a:r>
          </a:p>
          <a:p>
            <a:pPr lvl="1"/>
            <a:r>
              <a:rPr lang="en-US"/>
              <a:t>C++ Compilers</a:t>
            </a:r>
          </a:p>
          <a:p>
            <a:pPr lvl="2"/>
            <a:r>
              <a:rPr lang="en-US"/>
              <a:t>MinGW</a:t>
            </a:r>
          </a:p>
          <a:p>
            <a:pPr lvl="2"/>
            <a:r>
              <a:rPr lang="en-US"/>
              <a:t>GNU</a:t>
            </a:r>
          </a:p>
          <a:p>
            <a:pPr lvl="2"/>
            <a:r>
              <a:rPr lang="en-US"/>
              <a:t>Clang</a:t>
            </a:r>
          </a:p>
          <a:p>
            <a:pPr lvl="1"/>
            <a:endParaRPr lang="en-US"/>
          </a:p>
          <a:p>
            <a:pPr lvl="1"/>
            <a:r>
              <a:rPr lang="en-US"/>
              <a:t>Editor/IDE</a:t>
            </a:r>
          </a:p>
          <a:p>
            <a:pPr lvl="2"/>
            <a:r>
              <a:rPr lang="en-US"/>
              <a:t>MS Visual Studio 2019</a:t>
            </a:r>
          </a:p>
          <a:p>
            <a:pPr lvl="2"/>
            <a:r>
              <a:rPr lang="en-US"/>
              <a:t>MS Visual Studio Code</a:t>
            </a:r>
          </a:p>
          <a:p>
            <a:pPr lvl="2"/>
            <a:r>
              <a:rPr lang="en-US"/>
              <a:t>Sublime</a:t>
            </a:r>
          </a:p>
          <a:p>
            <a:pPr lvl="2"/>
            <a:r>
              <a:rPr lang="en-US"/>
              <a:t>Atom</a:t>
            </a:r>
          </a:p>
          <a:p>
            <a:pPr lvl="2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2FB5-D0E5-466F-9871-79D5058B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33311-A239-4794-BBB7-DD7444B58562}"/>
              </a:ext>
            </a:extLst>
          </p:cNvPr>
          <p:cNvSpPr txBox="1">
            <a:spLocks/>
          </p:cNvSpPr>
          <p:nvPr/>
        </p:nvSpPr>
        <p:spPr>
          <a:xfrm>
            <a:off x="6280535" y="1600200"/>
            <a:ext cx="5334000" cy="452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Mac:</a:t>
            </a:r>
          </a:p>
          <a:p>
            <a:pPr lvl="1"/>
            <a:r>
              <a:rPr lang="en-US"/>
              <a:t>C++ Compilers</a:t>
            </a:r>
          </a:p>
          <a:p>
            <a:pPr lvl="2"/>
            <a:r>
              <a:rPr lang="en-US"/>
              <a:t>GNU</a:t>
            </a:r>
          </a:p>
          <a:p>
            <a:pPr lvl="1"/>
            <a:endParaRPr lang="en-US"/>
          </a:p>
          <a:p>
            <a:pPr lvl="1"/>
            <a:r>
              <a:rPr lang="en-US"/>
              <a:t>Editor/IDE</a:t>
            </a:r>
          </a:p>
          <a:p>
            <a:pPr lvl="2"/>
            <a:r>
              <a:rPr lang="en-US"/>
              <a:t>XCode</a:t>
            </a:r>
          </a:p>
          <a:p>
            <a:pPr lvl="2"/>
            <a:r>
              <a:rPr lang="en-US"/>
              <a:t>CLion</a:t>
            </a:r>
          </a:p>
          <a:p>
            <a:pPr lvl="2"/>
            <a:r>
              <a:rPr lang="en-US"/>
              <a:t>Sublime</a:t>
            </a:r>
          </a:p>
          <a:p>
            <a:pPr lvl="2"/>
            <a:r>
              <a:rPr lang="en-US"/>
              <a:t>Atom</a:t>
            </a:r>
          </a:p>
          <a:p>
            <a:pPr lvl="2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832D9-7564-41BA-8813-BE68BD74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86000"/>
            <a:ext cx="1318055" cy="988542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49DAF-6963-4F6B-938B-E9A5C822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35" y="2233107"/>
            <a:ext cx="2001152" cy="815284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95DC5-3903-4E2D-87D8-03FA635D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5266285"/>
            <a:ext cx="1958195" cy="789900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B1FA6-9E7A-4EA7-BAEF-B297BDCF5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331" y="1417638"/>
            <a:ext cx="767020" cy="74464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494EB-8668-4611-B7FA-EC9027465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600" y="1264715"/>
            <a:ext cx="860335" cy="773634"/>
          </a:xfrm>
          <a:prstGeom prst="rect">
            <a:avLst/>
          </a:prstGeom>
          <a:effectLst/>
        </p:spPr>
      </p:pic>
      <p:pic>
        <p:nvPicPr>
          <p:cNvPr id="11" name="Picture 6" descr="Download for free Linux Transparent PNG File">
            <a:extLst>
              <a:ext uri="{FF2B5EF4-FFF2-40B4-BE49-F238E27FC236}">
                <a16:creationId xmlns:a16="http://schemas.microsoft.com/office/drawing/2014/main" id="{72F10256-3E74-440E-BF81-AFE4728F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37" y="5029200"/>
            <a:ext cx="911554" cy="866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66D6-B50A-45EE-B2DA-AB6BAB5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Worksheet for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8DBB-1FF9-4F22-B221-E92FE465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 1: Creating simple C++ Programs</a:t>
            </a:r>
          </a:p>
          <a:p>
            <a:r>
              <a:rPr lang="en-US"/>
              <a:t>Session 2: Working with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A5FF-7F4B-46F7-A0D5-DB0A579E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361D-6A7E-488B-8520-1256A2B1DE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5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524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Gothic Std B</vt:lpstr>
      <vt:lpstr>Arial</vt:lpstr>
      <vt:lpstr>Calibri</vt:lpstr>
      <vt:lpstr>Magneto</vt:lpstr>
      <vt:lpstr>Matura MT Script Capitals</vt:lpstr>
      <vt:lpstr>Sgy Open Sans</vt:lpstr>
      <vt:lpstr>Office Theme</vt:lpstr>
      <vt:lpstr>Week 1 Introduction to C++ and Array Data Structure</vt:lpstr>
      <vt:lpstr>Lab Introduction</vt:lpstr>
      <vt:lpstr>Weekly Topics</vt:lpstr>
      <vt:lpstr>Caveat (early warning)!</vt:lpstr>
      <vt:lpstr>What do we in the Lab?</vt:lpstr>
      <vt:lpstr>How do we do it?</vt:lpstr>
      <vt:lpstr>Administrativia</vt:lpstr>
      <vt:lpstr>Tools for Lab Practice</vt:lpstr>
      <vt:lpstr>Lab Worksheet for Week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Principles and C++ Classes</dc:title>
  <dc:creator>User</dc:creator>
  <cp:lastModifiedBy>Tri AB</cp:lastModifiedBy>
  <cp:revision>2418</cp:revision>
  <dcterms:created xsi:type="dcterms:W3CDTF">2018-02-19T01:09:10Z</dcterms:created>
  <dcterms:modified xsi:type="dcterms:W3CDTF">2021-02-19T06:42:30Z</dcterms:modified>
</cp:coreProperties>
</file>