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6684" autoAdjust="0"/>
  </p:normalViewPr>
  <p:slideViewPr>
    <p:cSldViewPr>
      <p:cViewPr varScale="1">
        <p:scale>
          <a:sx n="87" d="100"/>
          <a:sy n="87" d="100"/>
        </p:scale>
        <p:origin x="148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3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283C8-477B-4725-9326-6EDF4A5A6509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7ED4-5893-4052-BF3E-5140802BC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44C8-0370-4D3B-8994-55D4BD7202B8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1F67-EE83-4B80-A37E-BFD14ED436F3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FE2E-AC26-4EEF-B07E-37BA91F51096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276-FD2A-41A7-966D-BDB0E46825D9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51E-41B2-4A52-BA37-F34A173E1694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AE53-0E9B-45B5-9E36-FE1DB84DBEA4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DE4-5EFA-48E1-8186-CAAC48E6521F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EB6-BC35-4745-8A9B-64B0B6D183AF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539E-8864-4327-8118-AF1124415E45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AA85-5475-41B3-9B5A-9B5CC33890A9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528-FBC9-4889-AB1E-FCC1890CC526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6C4E-DB68-4E42-9253-618F606277A5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1"/>
            <a:ext cx="2031999" cy="300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Magneto" panose="04030805050802020D02" pitchFamily="82" charset="0"/>
              </a:rPr>
              <a:t>Week 3</a:t>
            </a:r>
            <a:b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Magneto" panose="04030805050802020D02" pitchFamily="82" charset="0"/>
              </a:rPr>
            </a:br>
            <a:r>
              <a:rPr lang="en-US"/>
              <a:t>Illustration for kinds of Linked-list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4038600"/>
            <a:ext cx="7696200" cy="1600200"/>
          </a:xfrm>
        </p:spPr>
        <p:txBody>
          <a:bodyPr>
            <a:normAutofit/>
          </a:bodyPr>
          <a:lstStyle/>
          <a:p>
            <a:pPr algn="r"/>
            <a:r>
              <a:rPr lang="fr-FR" sz="2400" b="1">
                <a:latin typeface="Matura MT Script Capitals" panose="03020802060602070202" pitchFamily="66" charset="0"/>
              </a:rPr>
              <a:t>Tri A. Budiono</a:t>
            </a:r>
          </a:p>
          <a:p>
            <a:pPr algn="r"/>
            <a:r>
              <a:rPr lang="fr-FR" sz="2400" b="1"/>
              <a:t>COMP6571 Data Structures and Algorithms</a:t>
            </a:r>
            <a:endParaRPr lang="en-US" sz="2400"/>
          </a:p>
          <a:p>
            <a:pPr algn="r"/>
            <a:r>
              <a:rPr lang="en-US" sz="2400"/>
              <a:t>Even Semester 2020/2021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4D25-79BA-4E73-9039-4188DCB3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Linked List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DF35-517A-4310-A03B-260D2638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Three kinds of linked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Singly Linked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Doubly Linked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Circular Linked list</a:t>
            </a:r>
          </a:p>
          <a:p>
            <a:pPr>
              <a:spcBef>
                <a:spcPts val="1200"/>
              </a:spcBef>
            </a:pPr>
            <a:r>
              <a:rPr lang="en-US"/>
              <a:t>Why need many kinds of linked list?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17303-1DFD-4D76-A8C4-8593554D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BCE374-A812-4849-A176-0249B158A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6934"/>
              </p:ext>
            </p:extLst>
          </p:nvPr>
        </p:nvGraphicFramePr>
        <p:xfrm>
          <a:off x="1676400" y="4191000"/>
          <a:ext cx="4876800" cy="17030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655086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40852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48479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131748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ADT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Singly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Doubly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Circular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159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97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Stack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3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Queue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3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Deque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14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05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3ABDCA-1448-4331-A805-C3260755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261" y="1258161"/>
            <a:ext cx="2478539" cy="2478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AA371-ECC8-4D05-A273-D2A85D8A1A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772400" y="3976068"/>
            <a:ext cx="3581400" cy="2014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975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37CF-4823-4CC2-8B56-F0EE84DC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77A1-2D66-4078-9151-4BD1C096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linked list is a collection of nodes that together form a linear ordering. </a:t>
            </a:r>
          </a:p>
          <a:p>
            <a:pPr lvl="1"/>
            <a:r>
              <a:rPr lang="en-US"/>
              <a:t>Each node stores a pointer, called </a:t>
            </a:r>
            <a:r>
              <a:rPr lang="en-US">
                <a:latin typeface="Bell Gothic Std Black" panose="020B0706020202040204" pitchFamily="34" charset="0"/>
              </a:rPr>
              <a:t>next</a:t>
            </a:r>
            <a:r>
              <a:rPr lang="en-US"/>
              <a:t> or </a:t>
            </a:r>
            <a:r>
              <a:rPr lang="en-US">
                <a:latin typeface="Bell Gothic Std Black" panose="020B0706020202040204" pitchFamily="34" charset="0"/>
              </a:rPr>
              <a:t>link</a:t>
            </a:r>
            <a:r>
              <a:rPr lang="en-US"/>
              <a:t>, to the next node of the list. </a:t>
            </a:r>
          </a:p>
          <a:p>
            <a:pPr lvl="1"/>
            <a:r>
              <a:rPr lang="en-US"/>
              <a:t>In addition, each node stores its associated element.</a:t>
            </a:r>
          </a:p>
          <a:p>
            <a:pPr lvl="1"/>
            <a:r>
              <a:rPr lang="en-US"/>
              <a:t>The first and last nodes of a linked list are called the </a:t>
            </a:r>
            <a:r>
              <a:rPr lang="en-US">
                <a:latin typeface="Bell Gothic Std Black" panose="020B0706020202040204" pitchFamily="34" charset="0"/>
              </a:rPr>
              <a:t>head</a:t>
            </a:r>
            <a:r>
              <a:rPr lang="en-US"/>
              <a:t> and </a:t>
            </a:r>
            <a:r>
              <a:rPr lang="en-US">
                <a:latin typeface="Bell Gothic Std Black" panose="020B0706020202040204" pitchFamily="34" charset="0"/>
              </a:rPr>
              <a:t>tail</a:t>
            </a:r>
            <a:r>
              <a:rPr lang="en-US"/>
              <a:t> of the list. </a:t>
            </a:r>
          </a:p>
          <a:p>
            <a:r>
              <a:rPr lang="en-US"/>
              <a:t>The structure is called a singly linked list because each node stores a single link.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5832F-D125-469D-88DD-8B892439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7D253-BF3E-4F07-8863-D9DA5317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4191000"/>
            <a:ext cx="657316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09EFC8-2B16-4ADA-8500-38D45B328234}"/>
              </a:ext>
            </a:extLst>
          </p:cNvPr>
          <p:cNvSpPr/>
          <p:nvPr/>
        </p:nvSpPr>
        <p:spPr>
          <a:xfrm>
            <a:off x="6553200" y="2438400"/>
            <a:ext cx="5181599" cy="2895600"/>
          </a:xfrm>
          <a:prstGeom prst="roundRect">
            <a:avLst>
              <a:gd name="adj" fmla="val 32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E7B1D3-0E0D-487F-B0E8-546D35C461CA}"/>
              </a:ext>
            </a:extLst>
          </p:cNvPr>
          <p:cNvSpPr/>
          <p:nvPr/>
        </p:nvSpPr>
        <p:spPr>
          <a:xfrm>
            <a:off x="990601" y="2503899"/>
            <a:ext cx="4724400" cy="1763301"/>
          </a:xfrm>
          <a:prstGeom prst="roundRect">
            <a:avLst>
              <a:gd name="adj" fmla="val 370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E5366-8076-40DC-86CC-B1F1F4E9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FED13-0D7F-453E-A037-C0749C215C55}"/>
              </a:ext>
            </a:extLst>
          </p:cNvPr>
          <p:cNvSpPr txBox="1"/>
          <p:nvPr/>
        </p:nvSpPr>
        <p:spPr>
          <a:xfrm>
            <a:off x="1066800" y="2590562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/>
              <a:t>typedef string T;	// to define Elem type</a:t>
            </a:r>
          </a:p>
          <a:p>
            <a:endParaRPr lang="en-US" sz="1400"/>
          </a:p>
          <a:p>
            <a:r>
              <a:rPr lang="en-US" sz="1400"/>
              <a:t>// singly linked list node</a:t>
            </a:r>
          </a:p>
          <a:p>
            <a:r>
              <a:rPr lang="en-US" sz="1400"/>
              <a:t>struct SNode { </a:t>
            </a:r>
          </a:p>
          <a:p>
            <a:pPr lvl="1"/>
            <a:r>
              <a:rPr lang="en-US" sz="1400"/>
              <a:t>T elem; 	// linked list element value</a:t>
            </a:r>
          </a:p>
          <a:p>
            <a:pPr lvl="1"/>
            <a:r>
              <a:rPr lang="en-US" sz="1400"/>
              <a:t>SNode* next; 	// next node in the list</a:t>
            </a:r>
          </a:p>
          <a:p>
            <a:r>
              <a:rPr lang="en-US" sz="140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35164-9E29-496B-AE5C-849996346C2B}"/>
              </a:ext>
            </a:extLst>
          </p:cNvPr>
          <p:cNvSpPr txBox="1"/>
          <p:nvPr/>
        </p:nvSpPr>
        <p:spPr>
          <a:xfrm>
            <a:off x="6716476" y="2536032"/>
            <a:ext cx="4897138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2511425" algn="l"/>
              </a:tabLst>
            </a:pPr>
            <a:r>
              <a:rPr lang="en-US" sz="1400"/>
              <a:t>// a singly linked list</a:t>
            </a:r>
          </a:p>
          <a:p>
            <a:pPr>
              <a:tabLst>
                <a:tab pos="461963" algn="l"/>
                <a:tab pos="2511425" algn="l"/>
              </a:tabLst>
            </a:pPr>
            <a:r>
              <a:rPr lang="en-US" sz="1400"/>
              <a:t>class SLinkedList { </a:t>
            </a:r>
          </a:p>
          <a:p>
            <a:pPr>
              <a:tabLst>
                <a:tab pos="461963" algn="l"/>
                <a:tab pos="2511425" algn="l"/>
              </a:tabLst>
            </a:pPr>
            <a:r>
              <a:rPr lang="en-US" sz="1400"/>
              <a:t>public:</a:t>
            </a:r>
          </a:p>
          <a:p>
            <a:pPr lvl="1">
              <a:tabLst>
                <a:tab pos="461963" algn="l"/>
                <a:tab pos="2511425" algn="l"/>
              </a:tabLst>
            </a:pPr>
            <a:r>
              <a:rPr lang="en-US" sz="1400"/>
              <a:t>SLinkedList(); 	// empty list constructor</a:t>
            </a:r>
          </a:p>
          <a:p>
            <a:pPr lvl="1">
              <a:tabLst>
                <a:tab pos="461963" algn="l"/>
                <a:tab pos="2511425" algn="l"/>
              </a:tabLst>
            </a:pPr>
            <a:r>
              <a:rPr lang="en-US" sz="1400"/>
              <a:t>~SLinkedList(); 	// destructor</a:t>
            </a:r>
          </a:p>
          <a:p>
            <a:pPr lvl="1">
              <a:tabLst>
                <a:tab pos="461963" algn="l"/>
                <a:tab pos="2511425" algn="l"/>
              </a:tabLst>
            </a:pPr>
            <a:r>
              <a:rPr lang="en-US" sz="1400"/>
              <a:t>bool empty() const; 	// is list empty?</a:t>
            </a:r>
          </a:p>
          <a:p>
            <a:pPr lvl="1">
              <a:tabLst>
                <a:tab pos="461963" algn="l"/>
                <a:tab pos="2511425" algn="l"/>
              </a:tabLst>
            </a:pPr>
            <a:r>
              <a:rPr lang="en-US" sz="1400"/>
              <a:t>const T&amp; front() const; 	// return front element</a:t>
            </a:r>
          </a:p>
          <a:p>
            <a:pPr lvl="1">
              <a:tabLst>
                <a:tab pos="461963" algn="l"/>
                <a:tab pos="2511425" algn="l"/>
              </a:tabLst>
            </a:pPr>
            <a:r>
              <a:rPr lang="en-US" sz="1400"/>
              <a:t>void addFront(const T&amp; e); 	// add to front of list</a:t>
            </a:r>
          </a:p>
          <a:p>
            <a:pPr lvl="1">
              <a:tabLst>
                <a:tab pos="461963" algn="l"/>
                <a:tab pos="2511425" algn="l"/>
              </a:tabLst>
            </a:pPr>
            <a:r>
              <a:rPr lang="en-US" sz="1400"/>
              <a:t>void removeFront(); 	// remove front item list</a:t>
            </a:r>
          </a:p>
          <a:p>
            <a:pPr>
              <a:tabLst>
                <a:tab pos="461963" algn="l"/>
                <a:tab pos="2511425" algn="l"/>
              </a:tabLst>
            </a:pPr>
            <a:r>
              <a:rPr lang="en-US" sz="1400"/>
              <a:t>private:</a:t>
            </a:r>
          </a:p>
          <a:p>
            <a:pPr>
              <a:tabLst>
                <a:tab pos="461963" algn="l"/>
                <a:tab pos="2511425" algn="l"/>
              </a:tabLst>
            </a:pPr>
            <a:r>
              <a:rPr lang="en-US" sz="1400"/>
              <a:t>	SNode* head; 	// head of the list</a:t>
            </a:r>
          </a:p>
          <a:p>
            <a:pPr>
              <a:tabLst>
                <a:tab pos="461963" algn="l"/>
                <a:tab pos="2511425" algn="l"/>
              </a:tabLst>
            </a:pPr>
            <a:r>
              <a:rPr lang="en-US" sz="1400"/>
              <a:t>};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F910A-B872-404B-BD2E-8529B3DE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10864"/>
            <a:ext cx="657316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39B1-F2AE-4B4B-9D56-6989FBB5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0C59-D9F9-4DDF-B724-7C08F940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Doubly linked list allows us to </a:t>
            </a:r>
            <a:r>
              <a:rPr lang="en-US" u="sng"/>
              <a:t>go in both directions—forward and reverse</a:t>
            </a:r>
            <a:r>
              <a:rPr lang="en-US"/>
              <a:t>—in a linked list. </a:t>
            </a:r>
          </a:p>
          <a:p>
            <a:r>
              <a:rPr lang="en-US"/>
              <a:t>A node in a doubly linked list stores two pointers which point to the next node in the list and the previous node in the list:</a:t>
            </a:r>
          </a:p>
          <a:p>
            <a:pPr lvl="1"/>
            <a:r>
              <a:rPr lang="en-US"/>
              <a:t>a </a:t>
            </a:r>
            <a:r>
              <a:rPr lang="en-US">
                <a:latin typeface="Bell Gothic Std Black" panose="020B0706020202040204" pitchFamily="34" charset="0"/>
              </a:rPr>
              <a:t>next</a:t>
            </a:r>
            <a:r>
              <a:rPr lang="en-US"/>
              <a:t> link</a:t>
            </a:r>
          </a:p>
          <a:p>
            <a:pPr lvl="1"/>
            <a:r>
              <a:rPr lang="en-US"/>
              <a:t>a </a:t>
            </a:r>
            <a:r>
              <a:rPr lang="en-US">
                <a:latin typeface="Bell Gothic Std Black" panose="020B0706020202040204" pitchFamily="34" charset="0"/>
              </a:rPr>
              <a:t>prev</a:t>
            </a:r>
            <a:r>
              <a:rPr lang="en-US"/>
              <a:t> link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F1584-7E73-466F-8606-87D92C02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13CD6-CC1C-45C9-8F7B-A074EFF95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3542451"/>
            <a:ext cx="6726645" cy="1090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79563-14A2-4629-B8CE-D50D326C70F4}"/>
              </a:ext>
            </a:extLst>
          </p:cNvPr>
          <p:cNvSpPr txBox="1"/>
          <p:nvPr/>
        </p:nvSpPr>
        <p:spPr>
          <a:xfrm>
            <a:off x="4572000" y="4862690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Special nodes at both ends of a doubly linked list: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>
                <a:latin typeface="Bell Gothic Std Black" panose="020B0706020202040204" pitchFamily="34" charset="0"/>
              </a:rPr>
              <a:t>header</a:t>
            </a:r>
            <a:r>
              <a:rPr lang="en-US"/>
              <a:t> node just before the head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>
                <a:latin typeface="Bell Gothic Std Black" panose="020B0706020202040204" pitchFamily="34" charset="0"/>
              </a:rPr>
              <a:t>trailer</a:t>
            </a:r>
            <a:r>
              <a:rPr lang="en-US"/>
              <a:t> node just after the tail of the list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DD7AF-E30C-405D-A5EC-1566E36C664B}"/>
              </a:ext>
            </a:extLst>
          </p:cNvPr>
          <p:cNvSpPr txBox="1"/>
          <p:nvPr/>
        </p:nvSpPr>
        <p:spPr>
          <a:xfrm>
            <a:off x="609600" y="5983069"/>
            <a:ext cx="1097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These header and trailer nodes are “dummy” or sentinel nodes because they do not store any elements. </a:t>
            </a:r>
          </a:p>
          <a:p>
            <a:r>
              <a:rPr lang="en-US"/>
              <a:t>They just provide quick access to the first and last nodes of the list.</a:t>
            </a:r>
          </a:p>
        </p:txBody>
      </p:sp>
    </p:spTree>
    <p:extLst>
      <p:ext uri="{BB962C8B-B14F-4D97-AF65-F5344CB8AC3E}">
        <p14:creationId xmlns:p14="http://schemas.microsoft.com/office/powerpoint/2010/main" val="287070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01903E-91A7-444A-805E-F4CD6984B6C5}"/>
              </a:ext>
            </a:extLst>
          </p:cNvPr>
          <p:cNvSpPr/>
          <p:nvPr/>
        </p:nvSpPr>
        <p:spPr>
          <a:xfrm>
            <a:off x="6248400" y="1600200"/>
            <a:ext cx="5486399" cy="4832092"/>
          </a:xfrm>
          <a:prstGeom prst="roundRect">
            <a:avLst>
              <a:gd name="adj" fmla="val 32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818DD1-7259-4823-8191-47900C011289}"/>
              </a:ext>
            </a:extLst>
          </p:cNvPr>
          <p:cNvSpPr/>
          <p:nvPr/>
        </p:nvSpPr>
        <p:spPr>
          <a:xfrm>
            <a:off x="990601" y="2503899"/>
            <a:ext cx="4724400" cy="1991901"/>
          </a:xfrm>
          <a:prstGeom prst="roundRect">
            <a:avLst>
              <a:gd name="adj" fmla="val 370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06F2-A704-46F3-9DA1-2F1B7AEA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BDBD7-B97F-4061-AC7B-B65D8B2890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304800"/>
            <a:ext cx="6726645" cy="1090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BE344-B4A5-4D28-9434-E139006F0CB9}"/>
              </a:ext>
            </a:extLst>
          </p:cNvPr>
          <p:cNvSpPr txBox="1"/>
          <p:nvPr/>
        </p:nvSpPr>
        <p:spPr>
          <a:xfrm>
            <a:off x="1066800" y="2590562"/>
            <a:ext cx="4572000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/>
              <a:t>typedef string T;	// to define Elem type</a:t>
            </a:r>
          </a:p>
          <a:p>
            <a:endParaRPr lang="en-US" sz="1400"/>
          </a:p>
          <a:p>
            <a:r>
              <a:rPr lang="en-US" sz="1400"/>
              <a:t>// singly linked list node</a:t>
            </a:r>
          </a:p>
          <a:p>
            <a:r>
              <a:rPr lang="en-US" sz="1400"/>
              <a:t>struct SNode { </a:t>
            </a:r>
          </a:p>
          <a:p>
            <a:pPr lvl="1"/>
            <a:r>
              <a:rPr lang="en-US" sz="1400"/>
              <a:t>T elem; 	// linked list element value</a:t>
            </a:r>
          </a:p>
          <a:p>
            <a:pPr lvl="1"/>
            <a:r>
              <a:rPr lang="en-US" sz="1400"/>
              <a:t>SNode* prev; 	// previous node in list</a:t>
            </a:r>
          </a:p>
          <a:p>
            <a:pPr lvl="1"/>
            <a:r>
              <a:rPr lang="en-US" sz="1400"/>
              <a:t>SNode* next; 	// next node in list</a:t>
            </a:r>
          </a:p>
          <a:p>
            <a:r>
              <a:rPr lang="en-US" sz="140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928ED-93BC-44CA-B6DF-4AB2FDA3B290}"/>
              </a:ext>
            </a:extLst>
          </p:cNvPr>
          <p:cNvSpPr txBox="1"/>
          <p:nvPr/>
        </p:nvSpPr>
        <p:spPr>
          <a:xfrm>
            <a:off x="6324600" y="1600200"/>
            <a:ext cx="5365214" cy="48320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// doubly linked list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class DLinkedList 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{ 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public: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DLinkedList(); 	// constructor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~DLinkedList(); 	// destructor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bool empty() const; 	// is list empty?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const T&amp; front() const; 	// get front element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const T&amp; back() const; 	// get back element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void addFront(const T&amp; e); 	// add to front of list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void addBack(const T&amp; e); 	// add to back of list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void removeFront(); 	// remove from front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void removeBack(); 	// remove from back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private: 	// local type definitions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DNode* header; 	// list sentinels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DNode* trailer; 	// list sentinels</a:t>
            </a:r>
          </a:p>
          <a:p>
            <a:pPr>
              <a:tabLst>
                <a:tab pos="461963" algn="l"/>
                <a:tab pos="2798763" algn="l"/>
              </a:tabLst>
            </a:pPr>
            <a:endParaRPr lang="en-US" sz="1400"/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protected: 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// local utilities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void add(DNode* v, const T&amp; e); // insert new node before v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	void remove(DNode* v); 	// remove node v</a:t>
            </a:r>
          </a:p>
          <a:p>
            <a:pPr>
              <a:tabLst>
                <a:tab pos="461963" algn="l"/>
                <a:tab pos="2798763" algn="l"/>
              </a:tabLst>
            </a:pPr>
            <a:r>
              <a:rPr lang="en-US" sz="14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21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8990FA-7942-4E7E-B9AD-CBC167C2FF9E}"/>
              </a:ext>
            </a:extLst>
          </p:cNvPr>
          <p:cNvSpPr/>
          <p:nvPr/>
        </p:nvSpPr>
        <p:spPr>
          <a:xfrm>
            <a:off x="6591760" y="2805847"/>
            <a:ext cx="5181599" cy="3550503"/>
          </a:xfrm>
          <a:prstGeom prst="roundRect">
            <a:avLst>
              <a:gd name="adj" fmla="val 32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06E301-DC1B-44DD-8E0F-5BE98A94EF6C}"/>
              </a:ext>
            </a:extLst>
          </p:cNvPr>
          <p:cNvSpPr/>
          <p:nvPr/>
        </p:nvSpPr>
        <p:spPr>
          <a:xfrm>
            <a:off x="990600" y="4572000"/>
            <a:ext cx="4724400" cy="1736727"/>
          </a:xfrm>
          <a:prstGeom prst="roundRect">
            <a:avLst>
              <a:gd name="adj" fmla="val 370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8F2D5-2F7E-4CC4-94D0-F767F3F1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Circularly Linked Lists (Cyclic Linked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635D-EE7D-4241-A8C7-C543CA9E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circularly linked list has the same kind of nodes as a singly linked list, but, rather than having a head or tail, the nodes of a circularly linked list are linked into a cycle.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6A9BA-7AB6-40F9-ABED-5C2A4100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C3C49-4C89-48D9-8D42-CB66114A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6340"/>
            <a:ext cx="5382376" cy="116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4BC96-5E68-41F6-8EE2-5C3B3C19E78F}"/>
              </a:ext>
            </a:extLst>
          </p:cNvPr>
          <p:cNvSpPr txBox="1"/>
          <p:nvPr/>
        </p:nvSpPr>
        <p:spPr>
          <a:xfrm>
            <a:off x="1066800" y="4648200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1597025" algn="l"/>
              </a:tabLst>
            </a:pPr>
            <a:r>
              <a:rPr lang="en-US" sz="1400"/>
              <a:t>typedef string T;	// to define Elem type</a:t>
            </a:r>
          </a:p>
          <a:p>
            <a:pPr>
              <a:tabLst>
                <a:tab pos="1597025" algn="l"/>
              </a:tabLst>
            </a:pPr>
            <a:endParaRPr lang="en-US" sz="1400"/>
          </a:p>
          <a:p>
            <a:pPr>
              <a:tabLst>
                <a:tab pos="1597025" algn="l"/>
              </a:tabLst>
            </a:pPr>
            <a:r>
              <a:rPr lang="en-US" sz="1400"/>
              <a:t>// circularly linked list node</a:t>
            </a:r>
          </a:p>
          <a:p>
            <a:pPr>
              <a:tabLst>
                <a:tab pos="1597025" algn="l"/>
              </a:tabLst>
            </a:pPr>
            <a:r>
              <a:rPr lang="en-US" sz="1400"/>
              <a:t>struct CNode { </a:t>
            </a:r>
          </a:p>
          <a:p>
            <a:pPr lvl="1">
              <a:tabLst>
                <a:tab pos="1597025" algn="l"/>
              </a:tabLst>
            </a:pPr>
            <a:r>
              <a:rPr lang="en-US" sz="1400"/>
              <a:t>T elem; 	// linked list element value</a:t>
            </a:r>
          </a:p>
          <a:p>
            <a:pPr lvl="1">
              <a:tabLst>
                <a:tab pos="1597025" algn="l"/>
              </a:tabLst>
            </a:pPr>
            <a:r>
              <a:rPr lang="en-US" sz="1400"/>
              <a:t>CNode* next; 	// next node in the list</a:t>
            </a:r>
          </a:p>
          <a:p>
            <a:r>
              <a:rPr lang="en-US" sz="1400"/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C8694-2AEF-4C47-A558-DE55E2553EC5}"/>
              </a:ext>
            </a:extLst>
          </p:cNvPr>
          <p:cNvSpPr txBox="1"/>
          <p:nvPr/>
        </p:nvSpPr>
        <p:spPr>
          <a:xfrm>
            <a:off x="6716476" y="2917270"/>
            <a:ext cx="4897138" cy="33239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2290763" algn="l"/>
              </a:tabLst>
            </a:pPr>
            <a:r>
              <a:rPr lang="en-US" sz="1400"/>
              <a:t>// a circularly linked list</a:t>
            </a:r>
          </a:p>
          <a:p>
            <a:pPr>
              <a:tabLst>
                <a:tab pos="2290763" algn="l"/>
              </a:tabLst>
            </a:pPr>
            <a:r>
              <a:rPr lang="en-US" sz="1400"/>
              <a:t>class CircleList </a:t>
            </a:r>
          </a:p>
          <a:p>
            <a:pPr>
              <a:tabLst>
                <a:tab pos="2290763" algn="l"/>
              </a:tabLst>
            </a:pPr>
            <a:r>
              <a:rPr lang="en-US" sz="1400"/>
              <a:t>{ </a:t>
            </a:r>
          </a:p>
          <a:p>
            <a:pPr>
              <a:tabLst>
                <a:tab pos="2290763" algn="l"/>
              </a:tabLst>
            </a:pPr>
            <a:r>
              <a:rPr lang="en-US" sz="1400"/>
              <a:t>public:</a:t>
            </a:r>
          </a:p>
          <a:p>
            <a:pPr lvl="1">
              <a:tabLst>
                <a:tab pos="2290763" algn="l"/>
              </a:tabLst>
            </a:pPr>
            <a:r>
              <a:rPr lang="en-US" sz="1400"/>
              <a:t>CircleList(); 	// constructor</a:t>
            </a:r>
          </a:p>
          <a:p>
            <a:pPr lvl="1">
              <a:tabLst>
                <a:tab pos="2290763" algn="l"/>
              </a:tabLst>
            </a:pPr>
            <a:r>
              <a:rPr lang="en-US" sz="1400"/>
              <a:t>~CircleList(); 	// destructor</a:t>
            </a:r>
          </a:p>
          <a:p>
            <a:pPr lvl="1">
              <a:tabLst>
                <a:tab pos="2290763" algn="l"/>
              </a:tabLst>
            </a:pPr>
            <a:r>
              <a:rPr lang="en-US" sz="1400"/>
              <a:t>bool empty() const; 	// is list empty?</a:t>
            </a:r>
          </a:p>
          <a:p>
            <a:pPr lvl="1">
              <a:tabLst>
                <a:tab pos="2290763" algn="l"/>
              </a:tabLst>
            </a:pPr>
            <a:r>
              <a:rPr lang="en-US" sz="1400"/>
              <a:t>const T&amp; front() const; 	// element at cursor</a:t>
            </a:r>
          </a:p>
          <a:p>
            <a:pPr lvl="1">
              <a:tabLst>
                <a:tab pos="2290763" algn="l"/>
              </a:tabLst>
            </a:pPr>
            <a:r>
              <a:rPr lang="en-US" sz="1400"/>
              <a:t>const T&amp; back() const; 	// element following cursor</a:t>
            </a:r>
          </a:p>
          <a:p>
            <a:pPr lvl="1">
              <a:tabLst>
                <a:tab pos="2290763" algn="l"/>
              </a:tabLst>
            </a:pPr>
            <a:r>
              <a:rPr lang="en-US" sz="1400"/>
              <a:t>void advance(); 	// advance cursor</a:t>
            </a:r>
          </a:p>
          <a:p>
            <a:pPr lvl="1">
              <a:tabLst>
                <a:tab pos="2290763" algn="l"/>
              </a:tabLst>
            </a:pPr>
            <a:r>
              <a:rPr lang="en-US" sz="1400"/>
              <a:t>void add(const T&amp; e); 	// add after cursor</a:t>
            </a:r>
          </a:p>
          <a:p>
            <a:pPr lvl="1">
              <a:tabLst>
                <a:tab pos="2290763" algn="l"/>
              </a:tabLst>
            </a:pPr>
            <a:r>
              <a:rPr lang="en-US" sz="1400"/>
              <a:t>void remove(); 	// remove node after cursor</a:t>
            </a:r>
          </a:p>
          <a:p>
            <a:pPr>
              <a:tabLst>
                <a:tab pos="2290763" algn="l"/>
              </a:tabLst>
            </a:pPr>
            <a:r>
              <a:rPr lang="en-US" sz="1400"/>
              <a:t>private:</a:t>
            </a:r>
          </a:p>
          <a:p>
            <a:pPr>
              <a:tabLst>
                <a:tab pos="461963" algn="l"/>
                <a:tab pos="2290763" algn="l"/>
              </a:tabLst>
            </a:pPr>
            <a:r>
              <a:rPr lang="en-US" sz="1400"/>
              <a:t>	CNode* cursor; 	// the cursor</a:t>
            </a:r>
          </a:p>
          <a:p>
            <a:pPr>
              <a:tabLst>
                <a:tab pos="2290763" algn="l"/>
              </a:tabLst>
            </a:pPr>
            <a:r>
              <a:rPr lang="en-US" sz="14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445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810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Bell Gothic Std Black</vt:lpstr>
      <vt:lpstr>Calibri</vt:lpstr>
      <vt:lpstr>Magneto</vt:lpstr>
      <vt:lpstr>Matura MT Script Capitals</vt:lpstr>
      <vt:lpstr>Office Theme</vt:lpstr>
      <vt:lpstr>Week 3 Illustration for kinds of Linked-list</vt:lpstr>
      <vt:lpstr>Kinds of Linked List Structure</vt:lpstr>
      <vt:lpstr>Singly Linked List</vt:lpstr>
      <vt:lpstr>PowerPoint Presentation</vt:lpstr>
      <vt:lpstr>Double Linked List</vt:lpstr>
      <vt:lpstr>PowerPoint Presentation</vt:lpstr>
      <vt:lpstr>Circularly Linked Lists (Cyclic Linked 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Principles and C++ Classes</dc:title>
  <dc:creator>User</dc:creator>
  <cp:lastModifiedBy>Tri AB</cp:lastModifiedBy>
  <cp:revision>2547</cp:revision>
  <dcterms:created xsi:type="dcterms:W3CDTF">2018-02-19T01:09:10Z</dcterms:created>
  <dcterms:modified xsi:type="dcterms:W3CDTF">2021-03-05T02:13:53Z</dcterms:modified>
</cp:coreProperties>
</file>