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78" r:id="rId8"/>
    <p:sldId id="279" r:id="rId9"/>
    <p:sldId id="280" r:id="rId10"/>
    <p:sldId id="281" r:id="rId11"/>
    <p:sldId id="282" r:id="rId12"/>
    <p:sldId id="324" r:id="rId13"/>
    <p:sldId id="325" r:id="rId14"/>
    <p:sldId id="326" r:id="rId15"/>
    <p:sldId id="285" r:id="rId16"/>
    <p:sldId id="286" r:id="rId17"/>
    <p:sldId id="284" r:id="rId18"/>
    <p:sldId id="287" r:id="rId19"/>
    <p:sldId id="288" r:id="rId20"/>
    <p:sldId id="289" r:id="rId21"/>
    <p:sldId id="290" r:id="rId22"/>
    <p:sldId id="292" r:id="rId23"/>
    <p:sldId id="293" r:id="rId24"/>
    <p:sldId id="294" r:id="rId25"/>
    <p:sldId id="295" r:id="rId26"/>
    <p:sldId id="296" r:id="rId27"/>
    <p:sldId id="297" r:id="rId28"/>
    <p:sldId id="315" r:id="rId29"/>
    <p:sldId id="316" r:id="rId30"/>
    <p:sldId id="317" r:id="rId31"/>
    <p:sldId id="318" r:id="rId32"/>
    <p:sldId id="319" r:id="rId33"/>
    <p:sldId id="301" r:id="rId34"/>
    <p:sldId id="302" r:id="rId35"/>
    <p:sldId id="303" r:id="rId36"/>
    <p:sldId id="304" r:id="rId37"/>
    <p:sldId id="305" r:id="rId38"/>
    <p:sldId id="320" r:id="rId39"/>
    <p:sldId id="321" r:id="rId40"/>
    <p:sldId id="327" r:id="rId41"/>
    <p:sldId id="308" r:id="rId42"/>
    <p:sldId id="309" r:id="rId43"/>
    <p:sldId id="322" r:id="rId44"/>
    <p:sldId id="323" r:id="rId45"/>
    <p:sldId id="312" r:id="rId4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25/01/21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841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4EA1-F438-4B4D-A367-B84FF1DF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D8961-19BD-439B-B73D-949A241F5E1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A9021-C755-4123-8ACC-F124CED52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F6FC0-5A08-42E0-B0B0-83D7D4CF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7DB61-F50C-4710-BB67-283FC762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E85BC-C341-4494-A604-7034D351E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57CFE238-D863-49ED-9981-A6D4485C87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89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25/01/21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030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25/01/21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754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65125"/>
            <a:ext cx="96012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25/01/21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841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0" y="365125"/>
            <a:ext cx="9399588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25/01/21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687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427831"/>
            <a:ext cx="8737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25/01/21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804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25/01/21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360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25/01/21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117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6C90-F534-45F7-AFB9-2D60CD17F851}" type="datetimeFigureOut">
              <a:rPr lang="id-ID" smtClean="0"/>
              <a:t>25/01/21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344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7842" y="365125"/>
            <a:ext cx="9515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A6C90-F534-45F7-AFB9-2D60CD17F851}" type="datetimeFigureOut">
              <a:rPr lang="id-ID" smtClean="0"/>
              <a:t>25/01/21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A2C76-ADE5-4C41-ACDE-C8185ECECAF7}" type="slidenum">
              <a:rPr lang="id-ID" smtClean="0"/>
              <a:t>‹#›</a:t>
            </a:fld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8188" cy="16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COMP 6699 – Object </a:t>
            </a:r>
            <a:r>
              <a:rPr lang="en-US" sz="4800"/>
              <a:t>Oriented Programming</a:t>
            </a:r>
            <a:endParaRPr lang="id-ID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96882"/>
          </a:xfrm>
        </p:spPr>
        <p:txBody>
          <a:bodyPr>
            <a:normAutofit/>
          </a:bodyPr>
          <a:lstStyle/>
          <a:p>
            <a:r>
              <a:rPr lang="id-ID" sz="1800" dirty="0"/>
              <a:t>Session </a:t>
            </a:r>
            <a:r>
              <a:rPr lang="en-US" sz="1800" dirty="0"/>
              <a:t>10</a:t>
            </a:r>
          </a:p>
          <a:p>
            <a:r>
              <a:rPr lang="en-US" sz="1800" dirty="0"/>
              <a:t>Interfaces</a:t>
            </a:r>
            <a:endParaRPr lang="id-ID" sz="1800" dirty="0"/>
          </a:p>
          <a:p>
            <a:endParaRPr lang="en-US" sz="1800" dirty="0"/>
          </a:p>
          <a:p>
            <a:r>
              <a:rPr lang="en-US" sz="1800" dirty="0"/>
              <a:t>Jude J.L. Martinez</a:t>
            </a:r>
            <a:endParaRPr lang="id-ID" sz="1800" dirty="0"/>
          </a:p>
          <a:p>
            <a:r>
              <a:rPr lang="en-US" sz="1800" dirty="0" err="1"/>
              <a:t>jmartinez</a:t>
            </a:r>
            <a:r>
              <a:rPr lang="id-ID" sz="1800" dirty="0"/>
              <a:t>@binus.edu</a:t>
            </a:r>
          </a:p>
        </p:txBody>
      </p:sp>
    </p:spTree>
    <p:extLst>
      <p:ext uri="{BB962C8B-B14F-4D97-AF65-F5344CB8AC3E}">
        <p14:creationId xmlns:p14="http://schemas.microsoft.com/office/powerpoint/2010/main" val="103865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2A0C740-0C73-417C-AF66-3E27097BE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 u="sng"/>
              <a:t>Realizing an Interface</a:t>
            </a:r>
            <a:r>
              <a:rPr lang="en-US" altLang="en-US"/>
              <a:t> 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FCBA3D3-1A72-4BC6-944B-56BB19A65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458200" cy="4114800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Class names interface(s) in </a:t>
            </a:r>
            <a:r>
              <a:rPr lang="en-US" altLang="en-US" sz="2000">
                <a:latin typeface="Lucida Console" panose="020B0609040504020204" pitchFamily="49" charset="0"/>
              </a:rPr>
              <a:t>implements</a:t>
            </a:r>
            <a:r>
              <a:rPr lang="en-US" altLang="en-US"/>
              <a:t> clause </a:t>
            </a:r>
          </a:p>
          <a:p>
            <a:r>
              <a:rPr lang="en-US" altLang="en-US"/>
              <a:t>Class supplies definitions of interface methods</a:t>
            </a:r>
            <a:br>
              <a:rPr lang="en-US" altLang="en-US"/>
            </a:br>
            <a:r>
              <a:rPr lang="en-US" altLang="en-US"/>
              <a:t>class </a:t>
            </a:r>
            <a:r>
              <a:rPr lang="en-US" altLang="en-US" i="1"/>
              <a:t>ClassName</a:t>
            </a:r>
            <a:r>
              <a:rPr lang="en-US" altLang="en-US"/>
              <a:t> implements Measurable</a:t>
            </a:r>
            <a:br>
              <a:rPr lang="en-US" altLang="en-US"/>
            </a:br>
            <a:r>
              <a:rPr lang="en-US" altLang="en-US"/>
              <a:t>{</a:t>
            </a:r>
            <a:br>
              <a:rPr lang="en-US" altLang="en-US"/>
            </a:br>
            <a:r>
              <a:rPr lang="en-US" altLang="en-US"/>
              <a:t>	public double getMeasure()</a:t>
            </a:r>
            <a:br>
              <a:rPr lang="en-US" altLang="en-US"/>
            </a:br>
            <a:r>
              <a:rPr lang="en-US" altLang="en-US"/>
              <a:t>	{</a:t>
            </a:r>
            <a:br>
              <a:rPr lang="en-US" altLang="en-US"/>
            </a:br>
            <a:r>
              <a:rPr lang="en-US" altLang="en-US"/>
              <a:t>		</a:t>
            </a:r>
            <a:r>
              <a:rPr lang="en-US" altLang="en-US" i="1"/>
              <a:t>implementation</a:t>
            </a:r>
            <a:br>
              <a:rPr lang="en-US" altLang="en-US"/>
            </a:br>
            <a:r>
              <a:rPr lang="en-US" altLang="en-US"/>
              <a:t>	}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 i="1"/>
              <a:t>additional methods and fields</a:t>
            </a:r>
            <a:br>
              <a:rPr lang="en-US" altLang="en-US"/>
            </a:br>
            <a:r>
              <a:rPr lang="en-US" altLang="en-US"/>
              <a:t>}</a:t>
            </a:r>
          </a:p>
          <a:p>
            <a:r>
              <a:rPr lang="en-US" altLang="en-US"/>
              <a:t>The class must define the methods as </a:t>
            </a:r>
            <a:r>
              <a:rPr lang="en-US" altLang="en-US" sz="2000">
                <a:latin typeface="Lucida Console" panose="020B0609040504020204" pitchFamily="49" charset="0"/>
              </a:rPr>
              <a:t>public</a:t>
            </a:r>
            <a:r>
              <a:rPr lang="en-US" altLang="en-US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4206029"/>
      </p:ext>
    </p:extLst>
  </p:cSld>
  <p:clrMapOvr>
    <a:masterClrMapping/>
  </p:clrMapOvr>
  <p:transition advTm="1968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30E9190-38D9-4F3E-9B36-0A714353D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 u="sng"/>
              <a:t>Making </a:t>
            </a:r>
            <a:r>
              <a:rPr lang="en-US" altLang="en-US" sz="2400" u="sng">
                <a:latin typeface="Lucida Console" panose="020B0609040504020204" pitchFamily="49" charset="0"/>
              </a:rPr>
              <a:t>BankAccount</a:t>
            </a:r>
            <a:r>
              <a:rPr lang="en-US" altLang="en-US" sz="4000" u="sng"/>
              <a:t> and </a:t>
            </a:r>
            <a:r>
              <a:rPr lang="en-US" altLang="en-US" sz="2400" u="sng">
                <a:latin typeface="Lucida Console" panose="020B0609040504020204" pitchFamily="49" charset="0"/>
              </a:rPr>
              <a:t>Coin</a:t>
            </a:r>
            <a:r>
              <a:rPr lang="en-US" altLang="en-US" sz="4000" u="sng"/>
              <a:t> Classes Measurable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D6B2012-CC5F-475B-B1E9-B3FE8D1A7F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219200"/>
            <a:ext cx="8458200" cy="41148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class BankAccount</a:t>
            </a:r>
            <a:r>
              <a:rPr lang="en-US" altLang="en-US" sz="2000" b="1">
                <a:latin typeface="Lucida Console" panose="020B0609040504020204" pitchFamily="49" charset="0"/>
              </a:rPr>
              <a:t> implements Measurable</a:t>
            </a:r>
            <a:endParaRPr lang="en-US" altLang="en-US" sz="2000">
              <a:latin typeface="Lucida Console" panose="020B0609040504020204" pitchFamily="49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{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public double getMeasure()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{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	return balance;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}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 i="1">
                <a:latin typeface="Lucida Console" panose="020B0609040504020204" pitchFamily="49" charset="0"/>
              </a:rPr>
              <a:t>additional methods and fields</a:t>
            </a:r>
            <a:endParaRPr lang="en-US" altLang="en-US" sz="2000">
              <a:latin typeface="Lucida Console" panose="020B0609040504020204" pitchFamily="49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}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class Coin</a:t>
            </a:r>
            <a:r>
              <a:rPr lang="en-US" altLang="en-US" sz="2000" b="1">
                <a:latin typeface="Lucida Console" panose="020B0609040504020204" pitchFamily="49" charset="0"/>
              </a:rPr>
              <a:t> implements Measurable</a:t>
            </a:r>
            <a:endParaRPr lang="en-US" altLang="en-US" sz="2000">
              <a:latin typeface="Lucida Console" panose="020B0609040504020204" pitchFamily="49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{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public double getMeasure()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{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	return value;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>
                <a:latin typeface="Lucida Console" panose="020B0609040504020204" pitchFamily="49" charset="0"/>
              </a:rPr>
              <a:t>}</a:t>
            </a:r>
            <a:br>
              <a:rPr lang="en-US" altLang="en-US" sz="2000">
                <a:latin typeface="Lucida Console" panose="020B0609040504020204" pitchFamily="49" charset="0"/>
              </a:rPr>
            </a:br>
            <a:r>
              <a:rPr lang="en-US" altLang="en-US" sz="2000" i="1">
                <a:latin typeface="Lucida Console" panose="020B0609040504020204" pitchFamily="49" charset="0"/>
              </a:rPr>
              <a:t>additional methods and fields</a:t>
            </a:r>
            <a:endParaRPr lang="en-US" altLang="en-US" sz="2000">
              <a:latin typeface="Lucida Console" panose="020B0609040504020204" pitchFamily="49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74150"/>
      </p:ext>
    </p:extLst>
  </p:cSld>
  <p:clrMapOvr>
    <a:masterClrMapping/>
  </p:clrMapOvr>
  <p:transition advTm="1696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FEFCC1EC-AD31-4A07-A994-1942877CF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r>
              <a:rPr lang="en-US" altLang="en-US" u="sng"/>
              <a:t>File DataSetTest.java</a:t>
            </a:r>
            <a:r>
              <a:rPr lang="en-US" altLang="en-US"/>
              <a:t> 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F6643B00-4434-455B-96B8-EC46DF82199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219200"/>
            <a:ext cx="9144000" cy="3657600"/>
          </a:xfrm>
        </p:spPr>
        <p:txBody>
          <a:bodyPr>
            <a:normAutofit fontScale="77500" lnSpcReduction="20000"/>
          </a:bodyPr>
          <a:lstStyle/>
          <a:p>
            <a:pPr marL="1714500" lvl="3" indent="-342900">
              <a:buNone/>
            </a:pPr>
            <a:r>
              <a:rPr lang="en-US" altLang="en-US"/>
              <a:t>1	/**</a:t>
            </a:r>
          </a:p>
          <a:p>
            <a:pPr marL="1714500" lvl="3" indent="-342900">
              <a:buNone/>
            </a:pPr>
            <a:r>
              <a:rPr lang="en-US" altLang="en-US"/>
              <a:t>2	   This program tests the DataSet class.</a:t>
            </a:r>
          </a:p>
          <a:p>
            <a:pPr marL="1714500" lvl="3" indent="-342900">
              <a:buNone/>
            </a:pPr>
            <a:r>
              <a:rPr lang="en-US" altLang="en-US"/>
              <a:t>3	*/</a:t>
            </a:r>
          </a:p>
          <a:p>
            <a:pPr marL="1714500" lvl="3" indent="-342900">
              <a:buNone/>
            </a:pPr>
            <a:r>
              <a:rPr lang="en-US" altLang="en-US"/>
              <a:t>4	public class DataSetTest</a:t>
            </a:r>
          </a:p>
          <a:p>
            <a:pPr marL="1714500" lvl="3" indent="-342900">
              <a:buNone/>
            </a:pPr>
            <a:r>
              <a:rPr lang="en-US" altLang="en-US"/>
              <a:t>5	{</a:t>
            </a:r>
          </a:p>
          <a:p>
            <a:pPr marL="1714500" lvl="3" indent="-342900">
              <a:buNone/>
            </a:pPr>
            <a:r>
              <a:rPr lang="en-US" altLang="en-US"/>
              <a:t>6	   public static void main(String[] args)</a:t>
            </a:r>
          </a:p>
          <a:p>
            <a:pPr marL="1714500" lvl="3" indent="-342900">
              <a:buNone/>
            </a:pPr>
            <a:r>
              <a:rPr lang="en-US" altLang="en-US"/>
              <a:t>7	   {</a:t>
            </a:r>
          </a:p>
          <a:p>
            <a:pPr marL="1714500" lvl="3" indent="-342900">
              <a:buNone/>
            </a:pPr>
            <a:r>
              <a:rPr lang="en-US" altLang="en-US"/>
              <a:t>8	</a:t>
            </a:r>
          </a:p>
          <a:p>
            <a:pPr marL="1714500" lvl="3" indent="-342900">
              <a:buNone/>
            </a:pPr>
            <a:r>
              <a:rPr lang="en-US" altLang="en-US"/>
              <a:t>9	      DataSet bankData = new DataSet();</a:t>
            </a:r>
          </a:p>
          <a:p>
            <a:pPr marL="1714500" lvl="3" indent="-342900">
              <a:buNone/>
            </a:pPr>
            <a:r>
              <a:rPr lang="en-US" altLang="en-US"/>
              <a:t>10	</a:t>
            </a:r>
          </a:p>
          <a:p>
            <a:pPr marL="1714500" lvl="3" indent="-342900">
              <a:buNone/>
            </a:pPr>
            <a:r>
              <a:rPr lang="en-US" altLang="en-US"/>
              <a:t>11	      bankData.add(new BankAccount(0));</a:t>
            </a:r>
          </a:p>
          <a:p>
            <a:pPr marL="1714500" lvl="3" indent="-342900">
              <a:buNone/>
            </a:pPr>
            <a:r>
              <a:rPr lang="en-US" altLang="en-US"/>
              <a:t>12	      bankData.add(new BankAccount(10000));</a:t>
            </a:r>
          </a:p>
          <a:p>
            <a:pPr marL="1714500" lvl="3" indent="-342900">
              <a:buNone/>
            </a:pPr>
            <a:r>
              <a:rPr lang="en-US" altLang="en-US"/>
              <a:t>13	      bankData.add(new BankAccount(2000));</a:t>
            </a:r>
          </a:p>
          <a:p>
            <a:pPr marL="1714500" lvl="3" indent="-342900">
              <a:buNone/>
            </a:pPr>
            <a:r>
              <a:rPr lang="en-US" altLang="en-US"/>
              <a:t>14	</a:t>
            </a:r>
          </a:p>
          <a:p>
            <a:pPr marL="1714500" lvl="3" indent="-342900">
              <a:buNone/>
            </a:pPr>
            <a:r>
              <a:rPr lang="en-US" altLang="en-US"/>
              <a:t>15	      System.out.println("Average balance = " </a:t>
            </a:r>
          </a:p>
          <a:p>
            <a:pPr marL="1714500" lvl="3" indent="-342900">
              <a:buNone/>
            </a:pPr>
            <a:r>
              <a:rPr lang="en-US" altLang="en-US"/>
              <a:t>16	         + bankData.getAverage());</a:t>
            </a:r>
          </a:p>
          <a:p>
            <a:pPr marL="1714500" lvl="3" indent="-342900">
              <a:buNone/>
            </a:pPr>
            <a:r>
              <a:rPr lang="en-US" altLang="en-US"/>
              <a:t>17	      Measurable max = bankData.getMaximum();</a:t>
            </a:r>
          </a:p>
        </p:txBody>
      </p:sp>
    </p:spTree>
    <p:extLst>
      <p:ext uri="{BB962C8B-B14F-4D97-AF65-F5344CB8AC3E}">
        <p14:creationId xmlns:p14="http://schemas.microsoft.com/office/powerpoint/2010/main" val="2756192057"/>
      </p:ext>
    </p:extLst>
  </p:cSld>
  <p:clrMapOvr>
    <a:masterClrMapping/>
  </p:clrMapOvr>
  <p:transition advTm="208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04A13BA3-66B0-420B-B189-E86F3CBEE9C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52400"/>
            <a:ext cx="9753600" cy="3657600"/>
          </a:xfrm>
        </p:spPr>
        <p:txBody>
          <a:bodyPr>
            <a:normAutofit fontScale="85000" lnSpcReduction="20000"/>
          </a:bodyPr>
          <a:lstStyle/>
          <a:p>
            <a:pPr marL="1743075" lvl="3" indent="-371475">
              <a:buNone/>
            </a:pPr>
            <a:r>
              <a:rPr lang="en-US" altLang="en-US"/>
              <a:t>18       System.out.println("Highest balance = "  </a:t>
            </a:r>
          </a:p>
          <a:p>
            <a:pPr marL="1743075" lvl="3" indent="-371475">
              <a:buNone/>
            </a:pPr>
            <a:r>
              <a:rPr lang="en-US" altLang="en-US"/>
              <a:t>19          + max.getMeasure()); </a:t>
            </a:r>
          </a:p>
          <a:p>
            <a:pPr marL="1743075" lvl="3" indent="-371475">
              <a:buNone/>
            </a:pPr>
            <a:r>
              <a:rPr lang="en-US" altLang="en-US"/>
              <a:t>20  </a:t>
            </a:r>
          </a:p>
          <a:p>
            <a:pPr marL="1743075" lvl="3" indent="-371475">
              <a:buNone/>
            </a:pPr>
            <a:r>
              <a:rPr lang="en-US" altLang="en-US"/>
              <a:t>21       DataSet coinData = new DataSet(); </a:t>
            </a:r>
          </a:p>
          <a:p>
            <a:pPr marL="1743075" lvl="3" indent="-371475">
              <a:buNone/>
            </a:pPr>
            <a:r>
              <a:rPr lang="en-US" altLang="en-US"/>
              <a:t>22  </a:t>
            </a:r>
          </a:p>
          <a:p>
            <a:pPr marL="1743075" lvl="3" indent="-371475">
              <a:buNone/>
            </a:pPr>
            <a:r>
              <a:rPr lang="en-US" altLang="en-US"/>
              <a:t>23       coinData.add(new Coin(0.25, "quarter")); </a:t>
            </a:r>
          </a:p>
          <a:p>
            <a:pPr marL="1743075" lvl="3" indent="-371475">
              <a:buNone/>
            </a:pPr>
            <a:r>
              <a:rPr lang="en-US" altLang="en-US"/>
              <a:t>24       coinData.add(new Coin(0.1, "dime")); </a:t>
            </a:r>
          </a:p>
          <a:p>
            <a:pPr marL="1743075" lvl="3" indent="-371475">
              <a:buNone/>
            </a:pPr>
            <a:r>
              <a:rPr lang="en-US" altLang="en-US"/>
              <a:t>25       coinData.add(new Coin(0.05, "nickel")); </a:t>
            </a:r>
          </a:p>
          <a:p>
            <a:pPr marL="1743075" lvl="3" indent="-371475">
              <a:buNone/>
            </a:pPr>
            <a:r>
              <a:rPr lang="en-US" altLang="en-US"/>
              <a:t>26  </a:t>
            </a:r>
          </a:p>
          <a:p>
            <a:pPr marL="1743075" lvl="3" indent="-371475">
              <a:buNone/>
            </a:pPr>
            <a:r>
              <a:rPr lang="en-US" altLang="en-US"/>
              <a:t>27       System.out.println("Average coin value = "  </a:t>
            </a:r>
          </a:p>
          <a:p>
            <a:pPr marL="1743075" lvl="3" indent="-371475">
              <a:buNone/>
            </a:pPr>
            <a:r>
              <a:rPr lang="en-US" altLang="en-US"/>
              <a:t>28          + coinData.getAverage()); </a:t>
            </a:r>
          </a:p>
          <a:p>
            <a:pPr marL="1743075" lvl="3" indent="-371475">
              <a:buNone/>
            </a:pPr>
            <a:r>
              <a:rPr lang="en-US" altLang="en-US"/>
              <a:t>29       max = coinData.getMaximum(); </a:t>
            </a:r>
          </a:p>
          <a:p>
            <a:pPr marL="1743075" lvl="3" indent="-371475">
              <a:buNone/>
            </a:pPr>
            <a:r>
              <a:rPr lang="en-US" altLang="en-US"/>
              <a:t>30       System.out.println("Highest coin value = "  </a:t>
            </a:r>
          </a:p>
          <a:p>
            <a:pPr marL="1743075" lvl="3" indent="-371475">
              <a:buNone/>
            </a:pPr>
            <a:r>
              <a:rPr lang="en-US" altLang="en-US"/>
              <a:t>31          + max.getMeasure()); </a:t>
            </a:r>
          </a:p>
          <a:p>
            <a:pPr marL="1743075" lvl="3" indent="-371475">
              <a:buNone/>
            </a:pPr>
            <a:r>
              <a:rPr lang="en-US" altLang="en-US"/>
              <a:t>32    } </a:t>
            </a:r>
          </a:p>
          <a:p>
            <a:pPr marL="1743075" lvl="3" indent="-371475">
              <a:buNone/>
            </a:pPr>
            <a:r>
              <a:rPr lang="en-US" altLang="en-US"/>
              <a:t>33 }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0931509"/>
      </p:ext>
    </p:extLst>
  </p:cSld>
  <p:clrMapOvr>
    <a:masterClrMapping/>
  </p:clrMapOvr>
  <p:transition advTm="168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BF1A015-111A-4AC8-9B35-A27889AAC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UML Diagram of DataSet and Related Classes</a:t>
            </a:r>
            <a:r>
              <a:rPr lang="en-US" altLang="en-US"/>
              <a:t> 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4F0F342-A5EA-4424-8AD5-92438A2D715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752600"/>
            <a:ext cx="9753600" cy="1066800"/>
          </a:xfrm>
        </p:spPr>
        <p:txBody>
          <a:bodyPr/>
          <a:lstStyle/>
          <a:p>
            <a:pPr lvl="3">
              <a:spcAft>
                <a:spcPts val="500"/>
              </a:spcAft>
              <a:buNone/>
            </a:pPr>
            <a:r>
              <a:rPr lang="en-US" altLang="en-US" sz="2800"/>
              <a:t>Note that </a:t>
            </a:r>
            <a:r>
              <a:rPr lang="en-US" altLang="en-US">
                <a:latin typeface="Lucida Console" panose="020B0609040504020204" pitchFamily="49" charset="0"/>
              </a:rPr>
              <a:t>DataSet</a:t>
            </a:r>
            <a:r>
              <a:rPr lang="en-US" altLang="en-US" sz="2800"/>
              <a:t> is </a:t>
            </a:r>
            <a:r>
              <a:rPr lang="en-US" altLang="en-US" sz="2800" i="1"/>
              <a:t>decoupled</a:t>
            </a:r>
            <a:r>
              <a:rPr lang="en-US" altLang="en-US" sz="2800"/>
              <a:t> from </a:t>
            </a:r>
            <a:r>
              <a:rPr lang="en-US" altLang="en-US">
                <a:latin typeface="Lucida Console" panose="020B0609040504020204" pitchFamily="49" charset="0"/>
              </a:rPr>
              <a:t>BankAccount, Coin</a:t>
            </a:r>
            <a:br>
              <a:rPr lang="en-US" altLang="en-US" sz="2800"/>
            </a:br>
            <a:endParaRPr lang="en-US" altLang="en-US" sz="2800"/>
          </a:p>
        </p:txBody>
      </p:sp>
      <p:pic>
        <p:nvPicPr>
          <p:cNvPr id="5135" name="Picture 15" descr="uml1">
            <a:extLst>
              <a:ext uri="{FF2B5EF4-FFF2-40B4-BE49-F238E27FC236}">
                <a16:creationId xmlns:a16="http://schemas.microsoft.com/office/drawing/2014/main" id="{BD45C457-EEB5-4056-A302-33D856FFB64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2286000"/>
            <a:ext cx="7772400" cy="4432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551953"/>
      </p:ext>
    </p:extLst>
  </p:cSld>
  <p:clrMapOvr>
    <a:masterClrMapping/>
  </p:clrMapOvr>
  <p:transition advTm="2912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727E3FC-6B94-4983-90DF-E8CB237A2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Syntax 9.1: Defining an Interface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FD7803B-A828-4F71-99EC-603DD4E326B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76400"/>
            <a:ext cx="7924800" cy="1219200"/>
          </a:xfrm>
        </p:spPr>
        <p:txBody>
          <a:bodyPr>
            <a:normAutofit fontScale="25000" lnSpcReduction="20000"/>
          </a:bodyPr>
          <a:lstStyle/>
          <a:p>
            <a:pPr lvl="3">
              <a:buFontTx/>
              <a:buNone/>
            </a:pPr>
            <a:r>
              <a:rPr lang="en-US" altLang="en-US" sz="2400"/>
              <a:t>public interface </a:t>
            </a:r>
            <a:r>
              <a:rPr lang="en-US" altLang="en-US" sz="2400" i="1"/>
              <a:t>InterfaceName</a:t>
            </a:r>
          </a:p>
          <a:p>
            <a:pPr lvl="3">
              <a:buFontTx/>
              <a:buNone/>
            </a:pPr>
            <a:r>
              <a:rPr lang="en-US" altLang="en-US" sz="2400"/>
              <a:t>{</a:t>
            </a:r>
            <a:br>
              <a:rPr lang="en-US" altLang="en-US" sz="2400" i="1"/>
            </a:br>
            <a:r>
              <a:rPr lang="en-US" altLang="en-US" sz="2400" i="1"/>
              <a:t>   method signatures</a:t>
            </a:r>
            <a:endParaRPr lang="en-US" altLang="en-US" sz="2400"/>
          </a:p>
          <a:p>
            <a:pPr lvl="3">
              <a:buFontTx/>
              <a:buNone/>
            </a:pPr>
            <a:r>
              <a:rPr lang="en-US" altLang="en-US" sz="2400"/>
              <a:t>} </a:t>
            </a:r>
          </a:p>
          <a:p>
            <a:pPr lvl="3">
              <a:buFontTx/>
              <a:buNone/>
            </a:pPr>
            <a:r>
              <a:rPr lang="en-US" altLang="en-US" sz="3200" b="1"/>
              <a:t>Example:</a:t>
            </a:r>
          </a:p>
          <a:p>
            <a:pPr lvl="3">
              <a:buFontTx/>
              <a:buNone/>
            </a:pPr>
            <a:r>
              <a:rPr lang="en-US" altLang="en-US"/>
              <a:t>    </a:t>
            </a:r>
            <a:r>
              <a:rPr lang="en-US" altLang="en-US" sz="2400"/>
              <a:t>public interface Measurable</a:t>
            </a:r>
            <a:br>
              <a:rPr lang="en-US" altLang="en-US" sz="2400"/>
            </a:br>
            <a:r>
              <a:rPr lang="en-US" altLang="en-US" sz="2400"/>
              <a:t>{</a:t>
            </a:r>
            <a:br>
              <a:rPr lang="en-US" altLang="en-US" sz="2400"/>
            </a:br>
            <a:r>
              <a:rPr lang="en-US" altLang="en-US" sz="2400"/>
              <a:t>   double getMeasure();</a:t>
            </a:r>
            <a:br>
              <a:rPr lang="en-US" altLang="en-US" sz="2400"/>
            </a:br>
            <a:r>
              <a:rPr lang="en-US" altLang="en-US" sz="2400"/>
              <a:t>}</a:t>
            </a:r>
          </a:p>
          <a:p>
            <a:pPr lvl="3">
              <a:buFontTx/>
              <a:buNone/>
            </a:pPr>
            <a:r>
              <a:rPr lang="en-US" altLang="en-US" sz="3200" b="1"/>
              <a:t>Purpose:</a:t>
            </a:r>
          </a:p>
          <a:p>
            <a:pPr lvl="3">
              <a:buFontTx/>
              <a:buNone/>
            </a:pPr>
            <a:r>
              <a:rPr lang="en-US" altLang="en-US" sz="2400"/>
              <a:t>   To define an interface and its method signatures. The methods are automatically public. </a:t>
            </a:r>
          </a:p>
        </p:txBody>
      </p:sp>
    </p:spTree>
    <p:extLst>
      <p:ext uri="{BB962C8B-B14F-4D97-AF65-F5344CB8AC3E}">
        <p14:creationId xmlns:p14="http://schemas.microsoft.com/office/powerpoint/2010/main" val="189140348"/>
      </p:ext>
    </p:extLst>
  </p:cSld>
  <p:clrMapOvr>
    <a:masterClrMapping/>
  </p:clrMapOvr>
  <p:transition advTm="1664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F6A55C0-8188-46AC-93B8-147F4F0BAB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Syntax 9. 2: Implementing an Interface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52A6D26-F0C3-4288-A702-1A52453CC1C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76400"/>
            <a:ext cx="7924800" cy="1219200"/>
          </a:xfrm>
        </p:spPr>
        <p:txBody>
          <a:bodyPr>
            <a:normAutofit fontScale="25000" lnSpcReduction="20000"/>
          </a:bodyPr>
          <a:lstStyle/>
          <a:p>
            <a:pPr lvl="3">
              <a:buFontTx/>
              <a:buNone/>
            </a:pPr>
            <a:r>
              <a:rPr lang="en-US" altLang="en-US" sz="1600"/>
              <a:t>public class ClassName</a:t>
            </a:r>
            <a:br>
              <a:rPr lang="en-US" altLang="en-US" sz="1600"/>
            </a:br>
            <a:r>
              <a:rPr lang="en-US" altLang="en-US" sz="1600"/>
              <a:t>    implementsInterfaceName, InterfaceName, ...</a:t>
            </a:r>
            <a:br>
              <a:rPr lang="en-US" altLang="en-US" sz="1600"/>
            </a:br>
            <a:r>
              <a:rPr lang="en-US" altLang="en-US" sz="1600"/>
              <a:t>{</a:t>
            </a:r>
            <a:br>
              <a:rPr lang="en-US" altLang="en-US" sz="1600"/>
            </a:br>
            <a:r>
              <a:rPr lang="en-US" altLang="en-US" sz="1600"/>
              <a:t>   methods</a:t>
            </a:r>
            <a:br>
              <a:rPr lang="en-US" altLang="en-US" sz="1600"/>
            </a:br>
            <a:r>
              <a:rPr lang="en-US" altLang="en-US" sz="1600"/>
              <a:t>   instance variables</a:t>
            </a:r>
            <a:br>
              <a:rPr lang="en-US" altLang="en-US" sz="1600"/>
            </a:br>
            <a:r>
              <a:rPr lang="en-US" altLang="en-US" sz="1600"/>
              <a:t>}</a:t>
            </a:r>
          </a:p>
          <a:p>
            <a:pPr lvl="3">
              <a:buFontTx/>
              <a:buNone/>
            </a:pPr>
            <a:r>
              <a:rPr lang="en-US" altLang="en-US" sz="2400" b="1"/>
              <a:t>Example:</a:t>
            </a:r>
          </a:p>
          <a:p>
            <a:pPr lvl="3">
              <a:buFontTx/>
              <a:buNone/>
            </a:pPr>
            <a:r>
              <a:rPr lang="en-US" altLang="en-US"/>
              <a:t>    </a:t>
            </a:r>
            <a:r>
              <a:rPr lang="en-US" altLang="en-US" sz="1600"/>
              <a:t>public class BankAccount</a:t>
            </a:r>
            <a:br>
              <a:rPr lang="en-US" altLang="en-US" sz="1600"/>
            </a:br>
            <a:r>
              <a:rPr lang="en-US" altLang="en-US" sz="1600"/>
              <a:t>   implements Measurable</a:t>
            </a:r>
            <a:br>
              <a:rPr lang="en-US" altLang="en-US" sz="1600"/>
            </a:br>
            <a:r>
              <a:rPr lang="en-US" altLang="en-US" sz="1600"/>
              <a:t>{</a:t>
            </a:r>
            <a:br>
              <a:rPr lang="en-US" altLang="en-US" sz="1600"/>
            </a:br>
            <a:r>
              <a:rPr lang="en-US" altLang="en-US" sz="1600"/>
              <a:t>   // other BankAccount methods</a:t>
            </a:r>
            <a:br>
              <a:rPr lang="en-US" altLang="en-US" sz="1600"/>
            </a:br>
            <a:r>
              <a:rPr lang="en-US" altLang="en-US" sz="1600"/>
              <a:t>   public double getMeasure()</a:t>
            </a:r>
            <a:br>
              <a:rPr lang="en-US" altLang="en-US" sz="1600"/>
            </a:br>
            <a:r>
              <a:rPr lang="en-US" altLang="en-US" sz="1600"/>
              <a:t>   {</a:t>
            </a:r>
            <a:br>
              <a:rPr lang="en-US" altLang="en-US" sz="1600"/>
            </a:br>
            <a:r>
              <a:rPr lang="en-US" altLang="en-US" sz="1600"/>
              <a:t>      // method implementation</a:t>
            </a:r>
            <a:br>
              <a:rPr lang="en-US" altLang="en-US" sz="1600"/>
            </a:br>
            <a:r>
              <a:rPr lang="en-US" altLang="en-US" sz="1600"/>
              <a:t>   }</a:t>
            </a:r>
            <a:br>
              <a:rPr lang="en-US" altLang="en-US" sz="1600"/>
            </a:br>
            <a:r>
              <a:rPr lang="en-US" altLang="en-US" sz="1600"/>
              <a:t>}</a:t>
            </a:r>
          </a:p>
          <a:p>
            <a:pPr lvl="3">
              <a:buFontTx/>
              <a:buNone/>
            </a:pPr>
            <a:r>
              <a:rPr lang="en-US" altLang="en-US" sz="2400" b="1"/>
              <a:t>Purpose:</a:t>
            </a:r>
          </a:p>
          <a:p>
            <a:pPr lvl="3">
              <a:buFontTx/>
              <a:buNone/>
            </a:pPr>
            <a:r>
              <a:rPr lang="en-US" altLang="en-US"/>
              <a:t>   To define a new class that implements the methods of an interface </a:t>
            </a:r>
          </a:p>
        </p:txBody>
      </p:sp>
    </p:spTree>
    <p:extLst>
      <p:ext uri="{BB962C8B-B14F-4D97-AF65-F5344CB8AC3E}">
        <p14:creationId xmlns:p14="http://schemas.microsoft.com/office/powerpoint/2010/main" val="2628790235"/>
      </p:ext>
    </p:extLst>
  </p:cSld>
  <p:clrMapOvr>
    <a:masterClrMapping/>
  </p:clrMapOvr>
  <p:transition advTm="2128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C40258E8-B3AA-4B28-BAED-07846576D6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Converting Between Types</a:t>
            </a:r>
            <a:r>
              <a:rPr lang="en-US" altLang="en-US"/>
              <a:t> 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CCB028D-FBEA-4F82-809D-B9E91C9A178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447800"/>
            <a:ext cx="10058400" cy="4800600"/>
          </a:xfrm>
        </p:spPr>
        <p:txBody>
          <a:bodyPr/>
          <a:lstStyle/>
          <a:p>
            <a:pPr marL="1714500" lvl="3" indent="-342900">
              <a:buFontTx/>
              <a:buChar char="•"/>
            </a:pPr>
            <a:r>
              <a:rPr lang="en-US" altLang="en-US" sz="3000"/>
              <a:t>Can convert from class type to realized interface type:</a:t>
            </a:r>
            <a:br>
              <a:rPr lang="en-US" altLang="en-US" sz="3000"/>
            </a:br>
            <a:r>
              <a:rPr lang="en-US" altLang="en-US" sz="3000"/>
              <a:t>	</a:t>
            </a:r>
            <a:r>
              <a:rPr lang="en-US" altLang="en-US" sz="2200">
                <a:latin typeface="Lucida Console" panose="020B0609040504020204" pitchFamily="49" charset="0"/>
              </a:rPr>
              <a:t>BankAccount account = new BankAccount(10000);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	</a:t>
            </a:r>
            <a:r>
              <a:rPr lang="en-US" altLang="en-US" sz="2200">
                <a:latin typeface="Lucida Console" panose="020B0609040504020204" pitchFamily="49" charset="0"/>
              </a:rPr>
              <a:t>Measurable x = account; // OK</a:t>
            </a:r>
            <a:r>
              <a:rPr lang="en-US" altLang="en-US" sz="3000"/>
              <a:t> </a:t>
            </a:r>
          </a:p>
          <a:p>
            <a:pPr marL="1714500" lvl="3" indent="-342900">
              <a:buFontTx/>
              <a:buChar char="•"/>
            </a:pPr>
            <a:endParaRPr lang="en-US" altLang="en-US" sz="3000"/>
          </a:p>
          <a:p>
            <a:pPr marL="1714500" lvl="3" indent="-342900">
              <a:buFontTx/>
              <a:buChar char="•"/>
            </a:pPr>
            <a:r>
              <a:rPr lang="en-US" altLang="en-US" sz="3000"/>
              <a:t>Same interface type variable can hold reference to Coin</a:t>
            </a:r>
            <a:br>
              <a:rPr lang="en-US" altLang="en-US" sz="3000"/>
            </a:br>
            <a:r>
              <a:rPr lang="en-US" altLang="en-US" sz="2200">
                <a:latin typeface="Lucida Console" panose="020B0609040504020204" pitchFamily="49" charset="0"/>
              </a:rPr>
              <a:t>x = new Coin(0.1, "dime"); // OK</a:t>
            </a:r>
            <a:br>
              <a:rPr lang="en-US" altLang="en-US" sz="2200"/>
            </a:br>
            <a:endParaRPr lang="en-US" altLang="en-US" sz="2200"/>
          </a:p>
          <a:p>
            <a:pPr marL="1714500" lvl="3" indent="-342900">
              <a:buFontTx/>
              <a:buChar char="•"/>
            </a:pPr>
            <a:r>
              <a:rPr lang="en-US" altLang="en-US" sz="3000"/>
              <a:t>Cannot convert between unrelated types</a:t>
            </a:r>
            <a:br>
              <a:rPr lang="en-US" altLang="en-US" sz="3000"/>
            </a:br>
            <a:r>
              <a:rPr lang="en-US" altLang="en-US" sz="2200">
                <a:latin typeface="Lucida Console" panose="020B0609040504020204" pitchFamily="49" charset="0"/>
              </a:rPr>
              <a:t>x = new Rectangle(5, 10, 20, 30); // ERROR</a:t>
            </a:r>
            <a:r>
              <a:rPr lang="en-US" altLang="en-US" sz="300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2763787"/>
      </p:ext>
    </p:extLst>
  </p:cSld>
  <p:clrMapOvr>
    <a:masterClrMapping/>
  </p:clrMapOvr>
  <p:transition advTm="3792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C7E7FF11-AB3D-464A-8D9B-227E383DB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 u="sng"/>
              <a:t>Casts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EAB833B-FD70-42AA-AB03-6E0CEF76045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295400"/>
            <a:ext cx="9753600" cy="3657600"/>
          </a:xfrm>
        </p:spPr>
        <p:txBody>
          <a:bodyPr>
            <a:normAutofit fontScale="85000" lnSpcReduction="20000"/>
          </a:bodyPr>
          <a:lstStyle/>
          <a:p>
            <a:pPr marL="1714500" lvl="3" indent="-342900">
              <a:buFontTx/>
              <a:buChar char="•"/>
            </a:pPr>
            <a:r>
              <a:rPr lang="en-US" altLang="en-US" sz="1900" b="1"/>
              <a:t>Add coin objects to</a:t>
            </a:r>
            <a:r>
              <a:rPr lang="en-US" altLang="en-US" sz="1900"/>
              <a:t> </a:t>
            </a:r>
            <a:r>
              <a:rPr lang="en-US" altLang="en-US" sz="1900">
                <a:latin typeface="Lucida Console" panose="020B0609040504020204" pitchFamily="49" charset="0"/>
              </a:rPr>
              <a:t>DataSet</a:t>
            </a:r>
            <a:br>
              <a:rPr lang="en-US" altLang="en-US" sz="1900">
                <a:latin typeface="Lucida Console" panose="020B0609040504020204" pitchFamily="49" charset="0"/>
              </a:rPr>
            </a:br>
            <a:r>
              <a:rPr lang="en-US" altLang="en-US" sz="1900">
                <a:latin typeface="Lucida Console" panose="020B0609040504020204" pitchFamily="49" charset="0"/>
              </a:rPr>
              <a:t>DataSet coinData = new DataSet();</a:t>
            </a:r>
            <a:br>
              <a:rPr lang="en-US" altLang="en-US" sz="1900">
                <a:latin typeface="Lucida Console" panose="020B0609040504020204" pitchFamily="49" charset="0"/>
              </a:rPr>
            </a:br>
            <a:r>
              <a:rPr lang="en-US" altLang="en-US" sz="1900">
                <a:latin typeface="Lucida Console" panose="020B0609040504020204" pitchFamily="49" charset="0"/>
              </a:rPr>
              <a:t>coinData.add(new Coin(0.25, "quarter"));</a:t>
            </a:r>
            <a:br>
              <a:rPr lang="en-US" altLang="en-US" sz="1900">
                <a:latin typeface="Lucida Console" panose="020B0609040504020204" pitchFamily="49" charset="0"/>
              </a:rPr>
            </a:br>
            <a:r>
              <a:rPr lang="en-US" altLang="en-US" sz="1900">
                <a:latin typeface="Lucida Console" panose="020B0609040504020204" pitchFamily="49" charset="0"/>
              </a:rPr>
              <a:t>coinData.add(new Coin(0.1, "dime"));</a:t>
            </a:r>
            <a:br>
              <a:rPr lang="en-US" altLang="en-US" sz="1900">
                <a:latin typeface="Lucida Console" panose="020B0609040504020204" pitchFamily="49" charset="0"/>
              </a:rPr>
            </a:br>
            <a:r>
              <a:rPr lang="en-US" altLang="en-US" sz="1900">
                <a:latin typeface="Lucida Console" panose="020B0609040504020204" pitchFamily="49" charset="0"/>
              </a:rPr>
              <a:t>... </a:t>
            </a:r>
          </a:p>
          <a:p>
            <a:pPr marL="1714500" lvl="3" indent="-342900">
              <a:buFontTx/>
              <a:buChar char="•"/>
            </a:pPr>
            <a:endParaRPr lang="en-US" altLang="en-US" sz="1900">
              <a:latin typeface="Lucida Console" panose="020B0609040504020204" pitchFamily="49" charset="0"/>
            </a:endParaRPr>
          </a:p>
          <a:p>
            <a:pPr marL="1714500" lvl="3" indent="-342900">
              <a:buFontTx/>
              <a:buChar char="•"/>
            </a:pPr>
            <a:r>
              <a:rPr lang="en-US" altLang="en-US" sz="1900" b="1"/>
              <a:t>Get largest coin with</a:t>
            </a:r>
            <a:r>
              <a:rPr lang="en-US" altLang="en-US" sz="1900"/>
              <a:t> </a:t>
            </a:r>
            <a:r>
              <a:rPr lang="en-US" altLang="en-US" sz="1900">
                <a:latin typeface="Lucida Console" panose="020B0609040504020204" pitchFamily="49" charset="0"/>
              </a:rPr>
              <a:t>getMaximum</a:t>
            </a:r>
            <a:r>
              <a:rPr lang="en-US" altLang="en-US" sz="1900"/>
              <a:t> </a:t>
            </a:r>
            <a:r>
              <a:rPr lang="en-US" altLang="en-US" sz="1900" b="1"/>
              <a:t>method:</a:t>
            </a:r>
            <a:br>
              <a:rPr lang="en-US" altLang="en-US" sz="1900" b="1"/>
            </a:br>
            <a:r>
              <a:rPr lang="en-US" altLang="en-US" sz="1900">
                <a:latin typeface="Lucida Console" panose="020B0609040504020204" pitchFamily="49" charset="0"/>
              </a:rPr>
              <a:t>Measurable max = coinData.getMaximum();</a:t>
            </a:r>
          </a:p>
          <a:p>
            <a:pPr marL="1714500" lvl="3" indent="-342900">
              <a:buFontTx/>
              <a:buChar char="•"/>
            </a:pPr>
            <a:endParaRPr lang="en-US" altLang="en-US" sz="1900">
              <a:latin typeface="Lucida Console" panose="020B0609040504020204" pitchFamily="49" charset="0"/>
            </a:endParaRPr>
          </a:p>
          <a:p>
            <a:pPr marL="1714500" lvl="3" indent="-342900">
              <a:buFontTx/>
              <a:buChar char="•"/>
            </a:pPr>
            <a:r>
              <a:rPr lang="en-US" altLang="en-US" sz="1900"/>
              <a:t>What can you do with it? It's not of type </a:t>
            </a:r>
            <a:r>
              <a:rPr lang="en-US" altLang="en-US" sz="1900">
                <a:latin typeface="Lucida Console" panose="020B0609040504020204" pitchFamily="49" charset="0"/>
              </a:rPr>
              <a:t>Coin</a:t>
            </a:r>
            <a:br>
              <a:rPr lang="en-US" altLang="en-US" sz="1900">
                <a:latin typeface="Lucida Console" panose="020B0609040504020204" pitchFamily="49" charset="0"/>
              </a:rPr>
            </a:br>
            <a:r>
              <a:rPr lang="en-US" altLang="en-US" sz="1900">
                <a:latin typeface="Lucida Console" panose="020B0609040504020204" pitchFamily="49" charset="0"/>
              </a:rPr>
              <a:t>String name = max.getName(); // ERROR</a:t>
            </a:r>
            <a:r>
              <a:rPr lang="en-US" altLang="en-US" sz="1900"/>
              <a:t> </a:t>
            </a:r>
          </a:p>
          <a:p>
            <a:pPr marL="1714500" lvl="3" indent="-342900">
              <a:buFontTx/>
              <a:buChar char="•"/>
            </a:pPr>
            <a:endParaRPr lang="en-US" altLang="en-US" sz="1900"/>
          </a:p>
          <a:p>
            <a:pPr marL="1714500" lvl="3" indent="-342900">
              <a:buFontTx/>
              <a:buChar char="•"/>
            </a:pPr>
            <a:r>
              <a:rPr lang="en-US" altLang="en-US" sz="1900"/>
              <a:t>You know it's a coin, but the compiler doesn't. Apply a cast:</a:t>
            </a:r>
            <a:br>
              <a:rPr lang="en-US" altLang="en-US" sz="1900"/>
            </a:br>
            <a:r>
              <a:rPr lang="en-US" altLang="en-US" sz="1900">
                <a:latin typeface="Lucida Console" panose="020B0609040504020204" pitchFamily="49" charset="0"/>
              </a:rPr>
              <a:t>Coin maxCoin = (Coin)max;</a:t>
            </a:r>
            <a:br>
              <a:rPr lang="en-US" altLang="en-US" sz="1900">
                <a:latin typeface="Lucida Console" panose="020B0609040504020204" pitchFamily="49" charset="0"/>
              </a:rPr>
            </a:br>
            <a:r>
              <a:rPr lang="en-US" altLang="en-US" sz="1900">
                <a:latin typeface="Lucida Console" panose="020B0609040504020204" pitchFamily="49" charset="0"/>
              </a:rPr>
              <a:t>String name = maxCoin.getName();</a:t>
            </a:r>
            <a:r>
              <a:rPr lang="en-US" altLang="en-US" sz="1900"/>
              <a:t> </a:t>
            </a:r>
          </a:p>
          <a:p>
            <a:pPr marL="1714500" lvl="3" indent="-342900">
              <a:buFontTx/>
              <a:buChar char="•"/>
            </a:pPr>
            <a:endParaRPr lang="en-US" altLang="en-US" sz="1900"/>
          </a:p>
          <a:p>
            <a:pPr marL="1714500" lvl="3" indent="-342900">
              <a:buFontTx/>
              <a:buChar char="•"/>
            </a:pPr>
            <a:r>
              <a:rPr lang="en-US" altLang="en-US" sz="1900" b="1"/>
              <a:t>If you are wrong and </a:t>
            </a:r>
            <a:r>
              <a:rPr lang="en-US" altLang="en-US" sz="1900">
                <a:latin typeface="Lucida Console" panose="020B0609040504020204" pitchFamily="49" charset="0"/>
              </a:rPr>
              <a:t>max</a:t>
            </a:r>
            <a:r>
              <a:rPr lang="en-US" altLang="en-US" sz="1900" b="1"/>
              <a:t> isn't a coin, the compiler throws an exception </a:t>
            </a:r>
          </a:p>
        </p:txBody>
      </p:sp>
    </p:spTree>
    <p:extLst>
      <p:ext uri="{BB962C8B-B14F-4D97-AF65-F5344CB8AC3E}">
        <p14:creationId xmlns:p14="http://schemas.microsoft.com/office/powerpoint/2010/main" val="994869854"/>
      </p:ext>
    </p:extLst>
  </p:cSld>
  <p:clrMapOvr>
    <a:masterClrMapping/>
  </p:clrMapOvr>
  <p:transition advTm="3568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AE72A36-E67A-43C2-8988-796D08311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The </a:t>
            </a:r>
            <a:r>
              <a:rPr lang="en-US" altLang="en-US" sz="2400" u="sng">
                <a:latin typeface="Lucida Console" panose="020B0609040504020204" pitchFamily="49" charset="0"/>
              </a:rPr>
              <a:t>instanceof</a:t>
            </a:r>
            <a:r>
              <a:rPr lang="en-US" altLang="en-US" u="sng"/>
              <a:t> Operator</a:t>
            </a:r>
            <a:r>
              <a:rPr lang="en-US" altLang="en-US"/>
              <a:t> 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F14A932-FE29-4F3F-8697-2B58A3F101A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981200"/>
            <a:ext cx="9144000" cy="3657600"/>
          </a:xfrm>
        </p:spPr>
        <p:txBody>
          <a:bodyPr/>
          <a:lstStyle/>
          <a:p>
            <a:pPr marL="1714500" lvl="3" indent="-342900">
              <a:buFontTx/>
              <a:buChar char="•"/>
            </a:pPr>
            <a:r>
              <a:rPr lang="en-US" altLang="en-US" sz="3600"/>
              <a:t>Use </a:t>
            </a:r>
            <a:r>
              <a:rPr lang="en-US" altLang="en-US" sz="2800">
                <a:latin typeface="Lucida Console" panose="020B0609040504020204" pitchFamily="49" charset="0"/>
              </a:rPr>
              <a:t>instanceof</a:t>
            </a:r>
            <a:r>
              <a:rPr lang="en-US" altLang="en-US" sz="3600"/>
              <a:t> for safe casts:</a:t>
            </a:r>
            <a:br>
              <a:rPr lang="en-US" altLang="en-US" sz="3600"/>
            </a:br>
            <a:endParaRPr lang="en-US" altLang="en-US" sz="3600"/>
          </a:p>
          <a:p>
            <a:pPr marL="1714500" lvl="3" indent="-342900"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  if (max instanceof Coin)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{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   Coin maxCoin = (Coin)max;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   . . .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}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4053117"/>
      </p:ext>
    </p:extLst>
  </p:cSld>
  <p:clrMapOvr>
    <a:masterClrMapping/>
  </p:clrMapOvr>
  <p:transition advTm="299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/>
              <a:t>Session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Upon completion of this session, students are expected to be able to</a:t>
            </a:r>
          </a:p>
          <a:p>
            <a:pPr lvl="1"/>
            <a:r>
              <a:rPr lang="en-US" dirty="0"/>
              <a:t>Declare and use interface types</a:t>
            </a:r>
          </a:p>
          <a:p>
            <a:pPr lvl="1"/>
            <a:r>
              <a:rPr lang="en-US" dirty="0"/>
              <a:t>Understand the concept of polymorphism</a:t>
            </a:r>
          </a:p>
          <a:p>
            <a:pPr lvl="1"/>
            <a:r>
              <a:rPr lang="en-US" dirty="0"/>
              <a:t>Appreciate how interfaces can be used to decouple classes</a:t>
            </a:r>
          </a:p>
          <a:p>
            <a:pPr lvl="1"/>
            <a:r>
              <a:rPr lang="en-US" dirty="0"/>
              <a:t>Implement helper classes as inner classes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13747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E54C1D50-989E-4EB8-B68A-A3B5C1E1F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Syntax 9.3: The </a:t>
            </a:r>
            <a:r>
              <a:rPr lang="en-US" altLang="en-US" sz="3200" u="sng">
                <a:latin typeface="Lucida Console" panose="020B0609040504020204" pitchFamily="49" charset="0"/>
              </a:rPr>
              <a:t>instanceof</a:t>
            </a:r>
            <a:r>
              <a:rPr lang="en-US" altLang="en-US" u="sng"/>
              <a:t> Operator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CDD214C-CE6F-4D52-91B0-FE28E77F252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905000"/>
            <a:ext cx="7924800" cy="1219200"/>
          </a:xfrm>
        </p:spPr>
        <p:txBody>
          <a:bodyPr>
            <a:normAutofit fontScale="25000" lnSpcReduction="20000"/>
          </a:bodyPr>
          <a:lstStyle/>
          <a:p>
            <a:pPr lvl="3">
              <a:buFontTx/>
              <a:buNone/>
            </a:pPr>
            <a:r>
              <a:rPr lang="en-US" altLang="en-US" sz="2400" i="1"/>
              <a:t>object</a:t>
            </a:r>
            <a:r>
              <a:rPr lang="en-US" altLang="en-US" sz="2400"/>
              <a:t> instanceof</a:t>
            </a:r>
            <a:r>
              <a:rPr lang="en-US" altLang="en-US" sz="2400" i="1"/>
              <a:t> ClassName</a:t>
            </a:r>
          </a:p>
          <a:p>
            <a:pPr lvl="3">
              <a:buFontTx/>
              <a:buNone/>
            </a:pPr>
            <a:endParaRPr lang="en-US" altLang="en-US" sz="2400" i="1"/>
          </a:p>
          <a:p>
            <a:pPr lvl="3">
              <a:buFontTx/>
              <a:buNone/>
            </a:pPr>
            <a:r>
              <a:rPr lang="en-US" altLang="en-US" sz="3600" b="1"/>
              <a:t>Example:</a:t>
            </a:r>
          </a:p>
          <a:p>
            <a:pPr lvl="3">
              <a:buFontTx/>
              <a:buNone/>
            </a:pPr>
            <a:r>
              <a:rPr lang="en-US" altLang="en-US"/>
              <a:t>   </a:t>
            </a:r>
            <a:r>
              <a:rPr lang="en-US" altLang="en-US">
                <a:latin typeface="Lucida Console" panose="020B0609040504020204" pitchFamily="49" charset="0"/>
              </a:rPr>
              <a:t>if (x instanceof Coin)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{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   Coin c = (Coin)x;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}</a:t>
            </a:r>
            <a:br>
              <a:rPr lang="en-US" altLang="en-US">
                <a:latin typeface="Lucida Console" panose="020B0609040504020204" pitchFamily="49" charset="0"/>
              </a:rPr>
            </a:br>
            <a:endParaRPr lang="en-US" altLang="en-US">
              <a:latin typeface="Lucida Console" panose="020B0609040504020204" pitchFamily="49" charset="0"/>
            </a:endParaRPr>
          </a:p>
          <a:p>
            <a:pPr lvl="3">
              <a:buFontTx/>
              <a:buNone/>
            </a:pPr>
            <a:r>
              <a:rPr lang="en-US" altLang="en-US" sz="3600" b="1"/>
              <a:t>Purpose:</a:t>
            </a:r>
          </a:p>
          <a:p>
            <a:pPr lvl="3">
              <a:buFontTx/>
              <a:buNone/>
            </a:pPr>
            <a:r>
              <a:rPr lang="en-US" altLang="en-US" sz="2400"/>
              <a:t>   To return </a:t>
            </a:r>
            <a:r>
              <a:rPr lang="en-US" altLang="en-US">
                <a:latin typeface="Lucida Console" panose="020B0609040504020204" pitchFamily="49" charset="0"/>
              </a:rPr>
              <a:t>true</a:t>
            </a:r>
            <a:r>
              <a:rPr lang="en-US" altLang="en-US" sz="2400"/>
              <a:t> if the </a:t>
            </a:r>
            <a:r>
              <a:rPr lang="en-US" altLang="en-US" sz="2400" i="1"/>
              <a:t>object</a:t>
            </a:r>
            <a:r>
              <a:rPr lang="en-US" altLang="en-US" sz="2400"/>
              <a:t> is an instance of </a:t>
            </a:r>
            <a:r>
              <a:rPr lang="en-US" altLang="en-US" sz="2400" i="1"/>
              <a:t>ClassName </a:t>
            </a:r>
            <a:r>
              <a:rPr lang="en-US" altLang="en-US" sz="2400"/>
              <a:t>(or one of its subclasses), </a:t>
            </a:r>
            <a:r>
              <a:rPr lang="en-US" altLang="en-US">
                <a:latin typeface="Lucida Console" panose="020B0609040504020204" pitchFamily="49" charset="0"/>
              </a:rPr>
              <a:t>false</a:t>
            </a:r>
            <a:r>
              <a:rPr lang="en-US" altLang="en-US" sz="2400"/>
              <a:t> otherwise</a:t>
            </a:r>
            <a:r>
              <a:rPr lang="en-US" altLang="en-US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404694"/>
      </p:ext>
    </p:extLst>
  </p:cSld>
  <p:clrMapOvr>
    <a:masterClrMapping/>
  </p:clrMapOvr>
  <p:transition advTm="2016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163F345-78BA-43BC-B8EE-E5E9BC0E0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Polymorphism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F57D13E-C5AE-49BB-9BCA-74A4335246A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676400"/>
            <a:ext cx="9982200" cy="4800600"/>
          </a:xfrm>
        </p:spPr>
        <p:txBody>
          <a:bodyPr/>
          <a:lstStyle/>
          <a:p>
            <a:pPr marL="1714500" lvl="3" indent="-342900">
              <a:buFontTx/>
              <a:buChar char="•"/>
            </a:pPr>
            <a:r>
              <a:rPr lang="en-US" altLang="en-US" sz="3200"/>
              <a:t>Interface variable holds reference to object of a class that realizes the interface</a:t>
            </a:r>
            <a:br>
              <a:rPr lang="en-US" altLang="en-US" sz="3200"/>
            </a:br>
            <a:r>
              <a:rPr lang="en-US" altLang="en-US" sz="2400">
                <a:latin typeface="Lucida Console" panose="020B0609040504020204" pitchFamily="49" charset="0"/>
              </a:rPr>
              <a:t>Measurable x;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x = new BankAccount(10000);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x = new Coin(0.1, "dime");</a:t>
            </a:r>
          </a:p>
          <a:p>
            <a:pPr marL="1714500" lvl="3" indent="-342900">
              <a:buFontTx/>
              <a:buChar char="•"/>
            </a:pPr>
            <a:r>
              <a:rPr lang="en-US" altLang="en-US" sz="3200"/>
              <a:t>You can never construct an interface!</a:t>
            </a:r>
            <a:br>
              <a:rPr lang="en-US" altLang="en-US" sz="3200"/>
            </a:br>
            <a:r>
              <a:rPr lang="en-US" altLang="en-US" sz="2400">
                <a:latin typeface="Lucida Console" panose="020B0609040504020204" pitchFamily="49" charset="0"/>
              </a:rPr>
              <a:t>x = new Measurable(); // ERROR</a:t>
            </a:r>
          </a:p>
          <a:p>
            <a:pPr marL="1714500" lvl="3" indent="-342900">
              <a:buFontTx/>
              <a:buChar char="•"/>
            </a:pPr>
            <a:r>
              <a:rPr lang="en-US" altLang="en-US" sz="3200"/>
              <a:t>You can call any of the interface methods:</a:t>
            </a:r>
            <a:r>
              <a:rPr lang="en-US" altLang="en-US"/>
              <a:t> </a:t>
            </a:r>
            <a:br>
              <a:rPr lang="en-US" altLang="en-US" sz="2400"/>
            </a:br>
            <a:r>
              <a:rPr lang="en-US" altLang="en-US" sz="2400">
                <a:latin typeface="Lucida Console" panose="020B0609040504020204" pitchFamily="49" charset="0"/>
              </a:rPr>
              <a:t>double m = x.getMeasure(); // OK</a:t>
            </a:r>
            <a:endParaRPr lang="en-US" altLang="en-US">
              <a:latin typeface="Lucida Console" panose="020B0609040504020204" pitchFamily="49" charset="0"/>
            </a:endParaRPr>
          </a:p>
          <a:p>
            <a:pPr marL="1714500" lvl="3" indent="-342900">
              <a:buFontTx/>
              <a:buChar char="•"/>
            </a:pPr>
            <a:r>
              <a:rPr lang="en-US" altLang="en-US" sz="3200"/>
              <a:t>Which method is called?</a:t>
            </a:r>
            <a:r>
              <a:rPr lang="en-US" altLang="en-US" sz="2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1089864"/>
      </p:ext>
    </p:extLst>
  </p:cSld>
  <p:clrMapOvr>
    <a:masterClrMapping/>
  </p:clrMapOvr>
  <p:transition advTm="2272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CA105EB0-C7EC-4407-8BB4-44218B8CEA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Polymorphism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6714BEC2-D4B1-444A-9593-7DB6B736B79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600200"/>
            <a:ext cx="9525000" cy="3657600"/>
          </a:xfrm>
        </p:spPr>
        <p:txBody>
          <a:bodyPr>
            <a:normAutofit fontScale="92500" lnSpcReduction="10000"/>
          </a:bodyPr>
          <a:lstStyle/>
          <a:p>
            <a:pPr marL="1714500" lvl="3" indent="-342900">
              <a:buFontTx/>
              <a:buChar char="•"/>
            </a:pPr>
            <a:r>
              <a:rPr lang="en-US" altLang="en-US" sz="3100"/>
              <a:t>Depends on the actual object.</a:t>
            </a:r>
          </a:p>
          <a:p>
            <a:pPr marL="1714500" lvl="3" indent="-342900">
              <a:buFontTx/>
              <a:buChar char="•"/>
            </a:pPr>
            <a:r>
              <a:rPr lang="en-US" altLang="en-US" sz="3100"/>
              <a:t>If </a:t>
            </a:r>
            <a:r>
              <a:rPr lang="en-US" altLang="en-US" sz="3100">
                <a:latin typeface="Lucida Console" panose="020B0609040504020204" pitchFamily="49" charset="0"/>
              </a:rPr>
              <a:t>x</a:t>
            </a:r>
            <a:r>
              <a:rPr lang="en-US" altLang="en-US" sz="3100"/>
              <a:t> refers to a bank account, calls </a:t>
            </a:r>
            <a:r>
              <a:rPr lang="en-US" altLang="en-US" sz="3100">
                <a:latin typeface="Lucida Console" panose="020B0609040504020204" pitchFamily="49" charset="0"/>
              </a:rPr>
              <a:t>BankAccount.getMeasure</a:t>
            </a:r>
          </a:p>
          <a:p>
            <a:pPr marL="1714500" lvl="3" indent="-342900">
              <a:buFontTx/>
              <a:buChar char="•"/>
            </a:pPr>
            <a:r>
              <a:rPr lang="en-US" altLang="en-US" sz="3100"/>
              <a:t>If </a:t>
            </a:r>
            <a:r>
              <a:rPr lang="en-US" altLang="en-US" sz="3100">
                <a:latin typeface="Lucida Console" panose="020B0609040504020204" pitchFamily="49" charset="0"/>
              </a:rPr>
              <a:t>x</a:t>
            </a:r>
            <a:r>
              <a:rPr lang="en-US" altLang="en-US" sz="3100"/>
              <a:t> refers to a coin, calls </a:t>
            </a:r>
            <a:r>
              <a:rPr lang="en-US" altLang="en-US" sz="3100">
                <a:latin typeface="Lucida Console" panose="020B0609040504020204" pitchFamily="49" charset="0"/>
              </a:rPr>
              <a:t>Coin.getMeasure</a:t>
            </a:r>
            <a:r>
              <a:rPr lang="en-US" altLang="en-US" sz="3100"/>
              <a:t> </a:t>
            </a:r>
          </a:p>
          <a:p>
            <a:pPr marL="1714500" lvl="3" indent="-342900">
              <a:buFontTx/>
              <a:buChar char="•"/>
            </a:pPr>
            <a:r>
              <a:rPr lang="en-US" altLang="en-US" sz="3100"/>
              <a:t>Polymorphism (greek: many shapes): The type of the object determines the method to call </a:t>
            </a:r>
          </a:p>
          <a:p>
            <a:pPr marL="1714500" lvl="3" indent="-342900">
              <a:buFontTx/>
              <a:buChar char="•"/>
            </a:pPr>
            <a:r>
              <a:rPr lang="en-US" altLang="en-US" sz="3100"/>
              <a:t>Called </a:t>
            </a:r>
            <a:r>
              <a:rPr lang="en-US" altLang="en-US" sz="3100" i="1"/>
              <a:t>late binding</a:t>
            </a:r>
            <a:r>
              <a:rPr lang="en-US" altLang="en-US" sz="3100"/>
              <a:t>. Resolved at runtime </a:t>
            </a:r>
          </a:p>
          <a:p>
            <a:pPr marL="1714500" lvl="3" indent="-342900">
              <a:buFontTx/>
              <a:buChar char="•"/>
            </a:pPr>
            <a:r>
              <a:rPr lang="en-US" altLang="en-US" sz="3100"/>
              <a:t>Different from overloading. Overloading is resolved by the compiler.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3625402"/>
      </p:ext>
    </p:extLst>
  </p:cSld>
  <p:clrMapOvr>
    <a:masterClrMapping/>
  </p:clrMapOvr>
  <p:transition advTm="3568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894BFD8-0E19-4F58-B272-B087497BE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Using a Strategy Interface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5800B68-DB1B-4E26-B46A-75D15D9E338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981200"/>
            <a:ext cx="9525000" cy="3657600"/>
          </a:xfrm>
        </p:spPr>
        <p:txBody>
          <a:bodyPr>
            <a:normAutofit fontScale="92500" lnSpcReduction="10000"/>
          </a:bodyPr>
          <a:lstStyle/>
          <a:p>
            <a:pPr marL="1714500" lvl="3" indent="-342900">
              <a:buFontTx/>
              <a:buChar char="•"/>
            </a:pPr>
            <a:r>
              <a:rPr lang="en-US" altLang="en-US" sz="3200"/>
              <a:t>Drawbacks of </a:t>
            </a:r>
            <a:r>
              <a:rPr lang="en-US" altLang="en-US">
                <a:latin typeface="Lucida Console" panose="020B0609040504020204" pitchFamily="49" charset="0"/>
              </a:rPr>
              <a:t>Measurable</a:t>
            </a:r>
            <a:r>
              <a:rPr lang="en-US" altLang="en-US" sz="3200"/>
              <a:t> interface: </a:t>
            </a:r>
          </a:p>
          <a:p>
            <a:pPr marL="2171700" lvl="4" indent="-342900">
              <a:buFontTx/>
              <a:buChar char="o"/>
            </a:pPr>
            <a:r>
              <a:rPr lang="en-US" altLang="en-US" sz="2400"/>
              <a:t>must modify class, add interface and method </a:t>
            </a:r>
          </a:p>
          <a:p>
            <a:pPr marL="2171700" lvl="4" indent="-342900">
              <a:buFontTx/>
              <a:buChar char="o"/>
            </a:pPr>
            <a:r>
              <a:rPr lang="en-US" altLang="en-US" sz="2400"/>
              <a:t>can measure a class in only one way </a:t>
            </a:r>
          </a:p>
          <a:p>
            <a:pPr marL="1714500" lvl="3" indent="-342900">
              <a:buFontTx/>
              <a:buChar char="•"/>
            </a:pPr>
            <a:r>
              <a:rPr lang="en-US" altLang="en-US" sz="3200"/>
              <a:t>Remedy: Hand the object to be measured to a method: </a:t>
            </a:r>
          </a:p>
          <a:p>
            <a:pPr marL="1714500" lvl="3" indent="-342900">
              <a:buNone/>
            </a:pPr>
            <a:r>
              <a:rPr lang="en-US" altLang="en-US"/>
              <a:t>	</a:t>
            </a:r>
            <a:r>
              <a:rPr lang="en-US" altLang="en-US">
                <a:latin typeface="Lucida Console" panose="020B0609040504020204" pitchFamily="49" charset="0"/>
              </a:rPr>
              <a:t>public interface Measurer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{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   double measure(Object anObject);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} </a:t>
            </a:r>
          </a:p>
          <a:p>
            <a:pPr marL="1714500" lvl="3" indent="-342900">
              <a:buFontTx/>
              <a:buChar char="•"/>
            </a:pPr>
            <a:r>
              <a:rPr lang="en-US" altLang="en-US">
                <a:latin typeface="Lucida Console" panose="020B0609040504020204" pitchFamily="49" charset="0"/>
              </a:rPr>
              <a:t>Object</a:t>
            </a:r>
            <a:r>
              <a:rPr lang="en-US" altLang="en-US" sz="3200"/>
              <a:t> is the "lowest common denominator" of all classes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774875"/>
      </p:ext>
    </p:extLst>
  </p:cSld>
  <p:clrMapOvr>
    <a:masterClrMapping/>
  </p:clrMapOvr>
  <p:transition advTm="2336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A0414A23-E9BF-466C-8C04-63266F660D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Using a Strategy Interface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3F940A5-D7D1-4E56-9F28-D136521A031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81200"/>
            <a:ext cx="10744200" cy="3657600"/>
          </a:xfrm>
        </p:spPr>
        <p:txBody>
          <a:bodyPr>
            <a:normAutofit fontScale="92500"/>
          </a:bodyPr>
          <a:lstStyle/>
          <a:p>
            <a:pPr marL="1714500" lvl="3" indent="-342900">
              <a:buFontTx/>
              <a:buChar char="•"/>
            </a:pPr>
            <a:r>
              <a:rPr lang="en-US" altLang="en-US">
                <a:latin typeface="Lucida Console" panose="020B0609040504020204" pitchFamily="49" charset="0"/>
              </a:rPr>
              <a:t>add</a:t>
            </a:r>
            <a:r>
              <a:rPr lang="en-US" altLang="en-US" sz="3200"/>
              <a:t> method asks measurer (and not the added object) to do the measuring </a:t>
            </a:r>
          </a:p>
          <a:p>
            <a:pPr marL="2171700" lvl="4" indent="-342900">
              <a:buNone/>
            </a:pPr>
            <a:r>
              <a:rPr lang="en-US" altLang="en-US" sz="2200">
                <a:latin typeface="Lucida Console" panose="020B0609040504020204" pitchFamily="49" charset="0"/>
              </a:rPr>
              <a:t>public void add(</a:t>
            </a:r>
            <a:r>
              <a:rPr lang="en-US" altLang="en-US" sz="2200" b="1">
                <a:latin typeface="Lucida Console" panose="020B0609040504020204" pitchFamily="49" charset="0"/>
              </a:rPr>
              <a:t>Object</a:t>
            </a:r>
            <a:r>
              <a:rPr lang="en-US" altLang="en-US" sz="2200">
                <a:latin typeface="Lucida Console" panose="020B0609040504020204" pitchFamily="49" charset="0"/>
              </a:rPr>
              <a:t> x)</a:t>
            </a:r>
          </a:p>
          <a:p>
            <a:pPr marL="2171700" lvl="4" indent="-342900">
              <a:buNone/>
            </a:pPr>
            <a:r>
              <a:rPr lang="en-US" altLang="en-US" sz="2200">
                <a:latin typeface="Lucida Console" panose="020B0609040504020204" pitchFamily="49" charset="0"/>
              </a:rPr>
              <a:t>{</a:t>
            </a:r>
            <a:br>
              <a:rPr lang="en-US" altLang="en-US" sz="2200">
                <a:latin typeface="Lucida Console" panose="020B0609040504020204" pitchFamily="49" charset="0"/>
              </a:rPr>
            </a:br>
            <a:r>
              <a:rPr lang="en-US" altLang="en-US" sz="2200">
                <a:latin typeface="Lucida Console" panose="020B0609040504020204" pitchFamily="49" charset="0"/>
              </a:rPr>
              <a:t>sum = sum + </a:t>
            </a:r>
            <a:r>
              <a:rPr lang="en-US" altLang="en-US" sz="2200" b="1">
                <a:latin typeface="Lucida Console" panose="020B0609040504020204" pitchFamily="49" charset="0"/>
              </a:rPr>
              <a:t>measurer.measure(x)</a:t>
            </a:r>
            <a:r>
              <a:rPr lang="en-US" altLang="en-US" sz="2200">
                <a:latin typeface="Lucida Console" panose="020B0609040504020204" pitchFamily="49" charset="0"/>
              </a:rPr>
              <a:t>;</a:t>
            </a:r>
            <a:br>
              <a:rPr lang="en-US" altLang="en-US" sz="2200">
                <a:latin typeface="Lucida Console" panose="020B0609040504020204" pitchFamily="49" charset="0"/>
              </a:rPr>
            </a:br>
            <a:r>
              <a:rPr lang="en-US" altLang="en-US" sz="2200">
                <a:latin typeface="Lucida Console" panose="020B0609040504020204" pitchFamily="49" charset="0"/>
              </a:rPr>
              <a:t>if (count == 0</a:t>
            </a:r>
            <a:br>
              <a:rPr lang="en-US" altLang="en-US" sz="2200">
                <a:latin typeface="Lucida Console" panose="020B0609040504020204" pitchFamily="49" charset="0"/>
              </a:rPr>
            </a:br>
            <a:r>
              <a:rPr lang="en-US" altLang="en-US" sz="2200">
                <a:latin typeface="Lucida Console" panose="020B0609040504020204" pitchFamily="49" charset="0"/>
              </a:rPr>
              <a:t>|| </a:t>
            </a:r>
            <a:r>
              <a:rPr lang="en-US" altLang="en-US" sz="2200" b="1">
                <a:latin typeface="Lucida Console" panose="020B0609040504020204" pitchFamily="49" charset="0"/>
              </a:rPr>
              <a:t>measurer.measure(maximum)</a:t>
            </a:r>
            <a:r>
              <a:rPr lang="en-US" altLang="en-US" sz="2200">
                <a:latin typeface="Lucida Console" panose="020B0609040504020204" pitchFamily="49" charset="0"/>
              </a:rPr>
              <a:t> &lt; </a:t>
            </a:r>
            <a:r>
              <a:rPr lang="en-US" altLang="en-US" sz="2200" b="1">
                <a:latin typeface="Lucida Console" panose="020B0609040504020204" pitchFamily="49" charset="0"/>
              </a:rPr>
              <a:t>measurer.measure(x)</a:t>
            </a:r>
            <a:r>
              <a:rPr lang="en-US" altLang="en-US" sz="2200">
                <a:latin typeface="Lucida Console" panose="020B0609040504020204" pitchFamily="49" charset="0"/>
              </a:rPr>
              <a:t>)</a:t>
            </a:r>
            <a:br>
              <a:rPr lang="en-US" altLang="en-US" sz="2200">
                <a:latin typeface="Lucida Console" panose="020B0609040504020204" pitchFamily="49" charset="0"/>
              </a:rPr>
            </a:br>
            <a:r>
              <a:rPr lang="en-US" altLang="en-US" sz="2200">
                <a:latin typeface="Lucida Console" panose="020B0609040504020204" pitchFamily="49" charset="0"/>
              </a:rPr>
              <a:t>maximum = x;</a:t>
            </a:r>
            <a:br>
              <a:rPr lang="en-US" altLang="en-US" sz="2200">
                <a:latin typeface="Lucida Console" panose="020B0609040504020204" pitchFamily="49" charset="0"/>
              </a:rPr>
            </a:br>
            <a:r>
              <a:rPr lang="en-US" altLang="en-US" sz="2200">
                <a:latin typeface="Lucida Console" panose="020B0609040504020204" pitchFamily="49" charset="0"/>
              </a:rPr>
              <a:t>count++;</a:t>
            </a:r>
          </a:p>
          <a:p>
            <a:pPr marL="2171700" lvl="4" indent="-342900">
              <a:buNone/>
            </a:pPr>
            <a:r>
              <a:rPr lang="en-US" altLang="en-US" sz="2200">
                <a:latin typeface="Lucida Console" panose="020B0609040504020204" pitchFamily="49" charset="0"/>
              </a:rPr>
              <a:t>}</a:t>
            </a:r>
            <a:br>
              <a:rPr lang="en-US" altLang="en-US" sz="2200">
                <a:latin typeface="Lucida Console" panose="020B0609040504020204" pitchFamily="49" charset="0"/>
              </a:rPr>
            </a:br>
            <a:endParaRPr lang="en-US" altLang="en-US" sz="2200">
              <a:latin typeface="Lucida Console" panose="020B060904050402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559136"/>
      </p:ext>
    </p:extLst>
  </p:cSld>
  <p:clrMapOvr>
    <a:masterClrMapping/>
  </p:clrMapOvr>
  <p:transition advTm="3424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0D08B3DB-3C3F-4D9D-81F0-2498F69B9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Using a Strategy Interface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F21537BB-D2C9-4E39-BC59-8719C028ABF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10287000" cy="3962400"/>
          </a:xfrm>
        </p:spPr>
        <p:txBody>
          <a:bodyPr>
            <a:normAutofit fontScale="92500" lnSpcReduction="10000"/>
          </a:bodyPr>
          <a:lstStyle/>
          <a:p>
            <a:pPr marL="1714500" lvl="3" indent="-342900">
              <a:buFontTx/>
              <a:buChar char="•"/>
            </a:pPr>
            <a:r>
              <a:rPr lang="en-US" altLang="en-US" sz="3000"/>
              <a:t>Measure rectangle area</a:t>
            </a:r>
          </a:p>
          <a:p>
            <a:pPr marL="1714500" lvl="3" indent="-342900">
              <a:buFontTx/>
              <a:buChar char="•"/>
            </a:pPr>
            <a:endParaRPr lang="en-US" altLang="en-US" sz="3000"/>
          </a:p>
          <a:p>
            <a:pPr marL="1714500" lvl="3" indent="-342900"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</a:t>
            </a:r>
            <a:r>
              <a:rPr lang="en-US" altLang="en-US" sz="1700" b="1">
                <a:latin typeface="Lucida Console" panose="020B0609040504020204" pitchFamily="49" charset="0"/>
              </a:rPr>
              <a:t>class RectangleMeasurer implements Measurer</a:t>
            </a:r>
            <a:br>
              <a:rPr lang="en-US" altLang="en-US" sz="1700" b="1">
                <a:latin typeface="Lucida Console" panose="020B0609040504020204" pitchFamily="49" charset="0"/>
              </a:rPr>
            </a:br>
            <a:r>
              <a:rPr lang="en-US" altLang="en-US" sz="1700" b="1">
                <a:latin typeface="Lucida Console" panose="020B0609040504020204" pitchFamily="49" charset="0"/>
              </a:rPr>
              <a:t>{</a:t>
            </a:r>
            <a:br>
              <a:rPr lang="en-US" altLang="en-US" sz="1700" b="1">
                <a:latin typeface="Lucida Console" panose="020B0609040504020204" pitchFamily="49" charset="0"/>
              </a:rPr>
            </a:br>
            <a:r>
              <a:rPr lang="en-US" altLang="en-US" sz="1700" b="1">
                <a:latin typeface="Lucida Console" panose="020B0609040504020204" pitchFamily="49" charset="0"/>
              </a:rPr>
              <a:t>	public double measure(Object anObject)</a:t>
            </a:r>
            <a:br>
              <a:rPr lang="en-US" altLang="en-US" sz="1700" b="1">
                <a:latin typeface="Lucida Console" panose="020B0609040504020204" pitchFamily="49" charset="0"/>
              </a:rPr>
            </a:br>
            <a:r>
              <a:rPr lang="en-US" altLang="en-US" sz="1700" b="1">
                <a:latin typeface="Lucida Console" panose="020B0609040504020204" pitchFamily="49" charset="0"/>
              </a:rPr>
              <a:t>	{</a:t>
            </a:r>
            <a:br>
              <a:rPr lang="en-US" altLang="en-US" sz="1700" b="1">
                <a:latin typeface="Lucida Console" panose="020B0609040504020204" pitchFamily="49" charset="0"/>
              </a:rPr>
            </a:br>
            <a:r>
              <a:rPr lang="en-US" altLang="en-US" sz="1700" b="1">
                <a:latin typeface="Lucida Console" panose="020B0609040504020204" pitchFamily="49" charset="0"/>
              </a:rPr>
              <a:t>	  Rectangle aRectangle = (Rectangle)anObject;</a:t>
            </a:r>
            <a:br>
              <a:rPr lang="en-US" altLang="en-US" sz="1700" b="1">
                <a:latin typeface="Lucida Console" panose="020B0609040504020204" pitchFamily="49" charset="0"/>
              </a:rPr>
            </a:br>
            <a:r>
              <a:rPr lang="en-US" altLang="en-US" sz="1700" b="1">
                <a:latin typeface="Lucida Console" panose="020B0609040504020204" pitchFamily="49" charset="0"/>
              </a:rPr>
              <a:t>   double area = aRectangle.getWidth() * aRectangle.getHeight();</a:t>
            </a:r>
            <a:br>
              <a:rPr lang="en-US" altLang="en-US" sz="1700" b="1">
                <a:latin typeface="Lucida Console" panose="020B0609040504020204" pitchFamily="49" charset="0"/>
              </a:rPr>
            </a:br>
            <a:r>
              <a:rPr lang="en-US" altLang="en-US" sz="1700" b="1">
                <a:latin typeface="Lucida Console" panose="020B0609040504020204" pitchFamily="49" charset="0"/>
              </a:rPr>
              <a:t>   return area;</a:t>
            </a:r>
            <a:br>
              <a:rPr lang="en-US" altLang="en-US" sz="1700" b="1">
                <a:latin typeface="Lucida Console" panose="020B0609040504020204" pitchFamily="49" charset="0"/>
              </a:rPr>
            </a:br>
            <a:r>
              <a:rPr lang="en-US" altLang="en-US" sz="1700" b="1">
                <a:latin typeface="Lucida Console" panose="020B0609040504020204" pitchFamily="49" charset="0"/>
              </a:rPr>
              <a:t> }</a:t>
            </a:r>
            <a:br>
              <a:rPr lang="en-US" altLang="en-US" sz="1700" b="1">
                <a:latin typeface="Lucida Console" panose="020B0609040504020204" pitchFamily="49" charset="0"/>
              </a:rPr>
            </a:br>
            <a:r>
              <a:rPr lang="en-US" altLang="en-US" sz="1700" b="1">
                <a:latin typeface="Lucida Console" panose="020B0609040504020204" pitchFamily="49" charset="0"/>
              </a:rPr>
              <a:t>}</a:t>
            </a:r>
          </a:p>
          <a:p>
            <a:pPr marL="1714500" lvl="3" indent="-342900">
              <a:buFontTx/>
              <a:buChar char="•"/>
            </a:pPr>
            <a:r>
              <a:rPr lang="en-US" altLang="en-US" sz="3000"/>
              <a:t>Must cast from </a:t>
            </a:r>
            <a:r>
              <a:rPr lang="en-US" altLang="en-US">
                <a:latin typeface="Lucida Console" panose="020B0609040504020204" pitchFamily="49" charset="0"/>
              </a:rPr>
              <a:t>Object</a:t>
            </a:r>
            <a:r>
              <a:rPr lang="en-US" altLang="en-US" sz="3000"/>
              <a:t> to </a:t>
            </a:r>
            <a:r>
              <a:rPr lang="en-US" altLang="en-US">
                <a:latin typeface="Lucida Console" panose="020B0609040504020204" pitchFamily="49" charset="0"/>
              </a:rPr>
              <a:t>Rectangle</a:t>
            </a:r>
            <a:r>
              <a:rPr lang="en-US" altLang="en-US" sz="3000"/>
              <a:t> </a:t>
            </a:r>
          </a:p>
          <a:p>
            <a:pPr marL="1714500" lvl="3" indent="-342900">
              <a:buFontTx/>
              <a:buChar char="•"/>
            </a:pPr>
            <a:r>
              <a:rPr lang="en-US" altLang="en-US" sz="3000"/>
              <a:t>Pass measurer to data set constructor:</a:t>
            </a:r>
            <a:br>
              <a:rPr lang="en-US" altLang="en-US" sz="3000"/>
            </a:br>
            <a:r>
              <a:rPr lang="en-US" altLang="en-US" b="1">
                <a:latin typeface="Lucida Console" panose="020B0609040504020204" pitchFamily="49" charset="0"/>
              </a:rPr>
              <a:t>Measurer m = new RectangleMeasurer();</a:t>
            </a:r>
            <a:br>
              <a:rPr lang="en-US" altLang="en-US" b="1">
                <a:latin typeface="Lucida Console" panose="020B0609040504020204" pitchFamily="49" charset="0"/>
              </a:rPr>
            </a:br>
            <a:r>
              <a:rPr lang="en-US" altLang="en-US" b="1">
                <a:latin typeface="Lucida Console" panose="020B0609040504020204" pitchFamily="49" charset="0"/>
              </a:rPr>
              <a:t>DataSet data = new DataSet(m);</a:t>
            </a:r>
            <a:r>
              <a:rPr lang="en-US" altLang="en-US"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6010606"/>
      </p:ext>
    </p:extLst>
  </p:cSld>
  <p:clrMapOvr>
    <a:masterClrMapping/>
  </p:clrMapOvr>
  <p:transition advTm="2368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0F3B97F-6DC4-48D1-9CF9-DD28F5578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u="sng"/>
              <a:t>UML Diagram of Measurer Interface and Related Classes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D8CCE033-A5A0-4738-9CAA-799B9FD0EA3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981200"/>
            <a:ext cx="9525000" cy="3657600"/>
          </a:xfrm>
        </p:spPr>
        <p:txBody>
          <a:bodyPr/>
          <a:lstStyle/>
          <a:p>
            <a:pPr marL="1714500" lvl="3" indent="-342900">
              <a:buFontTx/>
              <a:buChar char="•"/>
            </a:pPr>
            <a:r>
              <a:rPr lang="en-US" altLang="en-US" sz="3200"/>
              <a:t>Note that the </a:t>
            </a:r>
            <a:r>
              <a:rPr lang="en-US" altLang="en-US">
                <a:latin typeface="Lucida Console" panose="020B0609040504020204" pitchFamily="49" charset="0"/>
              </a:rPr>
              <a:t>Rectangle</a:t>
            </a:r>
            <a:r>
              <a:rPr lang="en-US" altLang="en-US" sz="3200"/>
              <a:t> class is decoupled from the </a:t>
            </a:r>
            <a:r>
              <a:rPr lang="en-US" altLang="en-US">
                <a:latin typeface="Lucida Console" panose="020B0609040504020204" pitchFamily="49" charset="0"/>
              </a:rPr>
              <a:t>Measurer</a:t>
            </a:r>
            <a:r>
              <a:rPr lang="en-US" altLang="en-US" sz="3200"/>
              <a:t> interface </a:t>
            </a:r>
            <a:endParaRPr lang="en-US" altLang="en-US" sz="1600">
              <a:latin typeface="Lucida Console" panose="020B0609040504020204" pitchFamily="49" charset="0"/>
            </a:endParaRPr>
          </a:p>
        </p:txBody>
      </p:sp>
      <p:pic>
        <p:nvPicPr>
          <p:cNvPr id="51204" name="Picture 4" descr="uml2">
            <a:extLst>
              <a:ext uri="{FF2B5EF4-FFF2-40B4-BE49-F238E27FC236}">
                <a16:creationId xmlns:a16="http://schemas.microsoft.com/office/drawing/2014/main" id="{43B2F74A-F912-4512-B817-BB83FC84777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3124201"/>
            <a:ext cx="8077200" cy="3560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6524415"/>
      </p:ext>
    </p:extLst>
  </p:cSld>
  <p:clrMapOvr>
    <a:masterClrMapping/>
  </p:clrMapOvr>
  <p:transition advTm="184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6556AA5-D8A0-4CDD-94A5-1B29CF7E0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Inner Classes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30686E5-B515-4D6A-9F5F-E6ABCAB0B1C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981200"/>
            <a:ext cx="9525000" cy="3657600"/>
          </a:xfrm>
        </p:spPr>
        <p:txBody>
          <a:bodyPr/>
          <a:lstStyle/>
          <a:p>
            <a:pPr marL="1714500" lvl="3" indent="-342900">
              <a:buFontTx/>
              <a:buChar char="•"/>
            </a:pPr>
            <a:r>
              <a:rPr lang="en-US" altLang="en-US" sz="3200"/>
              <a:t>Trivial class can be defined inside a method </a:t>
            </a:r>
          </a:p>
          <a:p>
            <a:pPr marL="1714500" lvl="3" indent="-342900">
              <a:buNone/>
            </a:pPr>
            <a:r>
              <a:rPr lang="en-US" altLang="en-US" sz="1600">
                <a:latin typeface="Lucida Console" panose="020B0609040504020204" pitchFamily="49" charset="0"/>
              </a:rPr>
              <a:t>	</a:t>
            </a:r>
            <a:r>
              <a:rPr lang="en-US" altLang="en-US">
                <a:latin typeface="Lucida Console" panose="020B0609040504020204" pitchFamily="49" charset="0"/>
              </a:rPr>
              <a:t>public static void main(String[] args)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{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	 class RectangleMeasurer implements Measurer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{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		. . .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	 }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Measurer m = new RectangleMeasurer();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. . .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// RectangleMeasurer class not used beyond this   point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}</a:t>
            </a:r>
            <a:br>
              <a:rPr lang="en-US" altLang="en-US">
                <a:latin typeface="Lucida Console" panose="020B0609040504020204" pitchFamily="49" charset="0"/>
              </a:rPr>
            </a:br>
            <a:endParaRPr lang="en-US" altLang="en-US">
              <a:latin typeface="Lucida Console" panose="020B060904050402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5016797"/>
      </p:ext>
    </p:extLst>
  </p:cSld>
  <p:clrMapOvr>
    <a:masterClrMapping/>
  </p:clrMapOvr>
  <p:transition advTm="1776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C2ADDF08-22B6-4198-AD7D-DBFEB7FB9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n-US" altLang="en-US" u="sng"/>
              <a:t>File DataSet.java</a:t>
            </a:r>
            <a:r>
              <a:rPr lang="en-US" altLang="en-US"/>
              <a:t> 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070D216C-A7EB-420A-B2C5-6840DAA89EB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990600"/>
            <a:ext cx="9144000" cy="3657600"/>
          </a:xfrm>
        </p:spPr>
        <p:txBody>
          <a:bodyPr>
            <a:normAutofit fontScale="77500" lnSpcReduction="20000"/>
          </a:bodyPr>
          <a:lstStyle/>
          <a:p>
            <a:pPr marL="1714500" lvl="3" indent="-342900">
              <a:buNone/>
            </a:pPr>
            <a:r>
              <a:rPr lang="en-US" altLang="en-US"/>
              <a:t>1 /** </a:t>
            </a:r>
          </a:p>
          <a:p>
            <a:pPr marL="1714500" lvl="3" indent="-342900">
              <a:buNone/>
            </a:pPr>
            <a:r>
              <a:rPr lang="en-US" altLang="en-US"/>
              <a:t>2    Computes the average of a set of data values. </a:t>
            </a:r>
          </a:p>
          <a:p>
            <a:pPr marL="1714500" lvl="3" indent="-342900">
              <a:buNone/>
            </a:pPr>
            <a:r>
              <a:rPr lang="en-US" altLang="en-US"/>
              <a:t>3 */ </a:t>
            </a:r>
          </a:p>
          <a:p>
            <a:pPr marL="1714500" lvl="3" indent="-342900">
              <a:buNone/>
            </a:pPr>
            <a:r>
              <a:rPr lang="en-US" altLang="en-US"/>
              <a:t>4 public class DataSet </a:t>
            </a:r>
          </a:p>
          <a:p>
            <a:pPr marL="1714500" lvl="3" indent="-342900">
              <a:buNone/>
            </a:pPr>
            <a:r>
              <a:rPr lang="en-US" altLang="en-US"/>
              <a:t>5 { </a:t>
            </a:r>
          </a:p>
          <a:p>
            <a:pPr marL="1714500" lvl="3" indent="-342900">
              <a:buNone/>
            </a:pPr>
            <a:r>
              <a:rPr lang="en-US" altLang="en-US"/>
              <a:t>6    /** </a:t>
            </a:r>
          </a:p>
          <a:p>
            <a:pPr marL="1714500" lvl="3" indent="-342900">
              <a:buNone/>
            </a:pPr>
            <a:r>
              <a:rPr lang="en-US" altLang="en-US"/>
              <a:t>7       Constructs an empty data set with a given measurer </a:t>
            </a:r>
          </a:p>
          <a:p>
            <a:pPr marL="1714500" lvl="3" indent="-342900">
              <a:buNone/>
            </a:pPr>
            <a:r>
              <a:rPr lang="en-US" altLang="en-US"/>
              <a:t>8       @param aMeasurer the measurer that is used to measure data values </a:t>
            </a:r>
          </a:p>
          <a:p>
            <a:pPr marL="1714500" lvl="3" indent="-342900">
              <a:buNone/>
            </a:pPr>
            <a:r>
              <a:rPr lang="en-US" altLang="en-US"/>
              <a:t>9    */ </a:t>
            </a:r>
          </a:p>
          <a:p>
            <a:pPr marL="1714500" lvl="3" indent="-342900">
              <a:buNone/>
            </a:pPr>
            <a:r>
              <a:rPr lang="en-US" altLang="en-US"/>
              <a:t>10    public DataSet(Measurer aMeasurer) </a:t>
            </a:r>
          </a:p>
          <a:p>
            <a:pPr marL="1714500" lvl="3" indent="-342900">
              <a:buNone/>
            </a:pPr>
            <a:r>
              <a:rPr lang="en-US" altLang="en-US"/>
              <a:t>11    { </a:t>
            </a:r>
          </a:p>
          <a:p>
            <a:pPr marL="1714500" lvl="3" indent="-342900">
              <a:buNone/>
            </a:pPr>
            <a:r>
              <a:rPr lang="en-US" altLang="en-US"/>
              <a:t>12       sum = 0; </a:t>
            </a:r>
          </a:p>
          <a:p>
            <a:pPr marL="1714500" lvl="3" indent="-342900">
              <a:buNone/>
            </a:pPr>
            <a:r>
              <a:rPr lang="en-US" altLang="en-US"/>
              <a:t>13       count = 0; </a:t>
            </a:r>
          </a:p>
          <a:p>
            <a:pPr marL="1714500" lvl="3" indent="-342900">
              <a:buNone/>
            </a:pPr>
            <a:r>
              <a:rPr lang="en-US" altLang="en-US"/>
              <a:t>14       maximum = null; </a:t>
            </a:r>
          </a:p>
          <a:p>
            <a:pPr marL="1714500" lvl="3" indent="-342900">
              <a:buNone/>
            </a:pPr>
            <a:r>
              <a:rPr lang="en-US" altLang="en-US"/>
              <a:t>15       measurer = aMeasurer; </a:t>
            </a:r>
          </a:p>
          <a:p>
            <a:pPr marL="1714500" lvl="3" indent="-342900">
              <a:buNone/>
            </a:pPr>
            <a:r>
              <a:rPr lang="en-US" altLang="en-US"/>
              <a:t>16    } </a:t>
            </a:r>
          </a:p>
          <a:p>
            <a:pPr marL="1714500" lvl="3" indent="-342900">
              <a:buNone/>
            </a:pPr>
            <a:r>
              <a:rPr lang="en-US" altLang="en-US"/>
              <a:t>17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5439536"/>
      </p:ext>
    </p:extLst>
  </p:cSld>
  <p:clrMapOvr>
    <a:masterClrMapping/>
  </p:clrMapOvr>
  <p:transition advTm="2336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CDD2DD87-1BFD-4F64-894D-FEA2E668B6A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52400"/>
            <a:ext cx="9753600" cy="3657600"/>
          </a:xfrm>
        </p:spPr>
        <p:txBody>
          <a:bodyPr>
            <a:normAutofit fontScale="62500" lnSpcReduction="20000"/>
          </a:bodyPr>
          <a:lstStyle/>
          <a:p>
            <a:pPr marL="1743075" lvl="3" indent="-371475">
              <a:buNone/>
            </a:pPr>
            <a:r>
              <a:rPr lang="en-US" altLang="en-US"/>
              <a:t>18    /** </a:t>
            </a:r>
          </a:p>
          <a:p>
            <a:pPr marL="1743075" lvl="3" indent="-371475">
              <a:buNone/>
            </a:pPr>
            <a:r>
              <a:rPr lang="en-US" altLang="en-US"/>
              <a:t>19       Adds a data value to the data set </a:t>
            </a:r>
          </a:p>
          <a:p>
            <a:pPr marL="1743075" lvl="3" indent="-371475">
              <a:buNone/>
            </a:pPr>
            <a:r>
              <a:rPr lang="en-US" altLang="en-US"/>
              <a:t>20       @param x a data value </a:t>
            </a:r>
          </a:p>
          <a:p>
            <a:pPr marL="1743075" lvl="3" indent="-371475">
              <a:buNone/>
            </a:pPr>
            <a:r>
              <a:rPr lang="en-US" altLang="en-US"/>
              <a:t>21    */ </a:t>
            </a:r>
          </a:p>
          <a:p>
            <a:pPr marL="1743075" lvl="3" indent="-371475">
              <a:buNone/>
            </a:pPr>
            <a:r>
              <a:rPr lang="en-US" altLang="en-US"/>
              <a:t>22    public void add(Object x) </a:t>
            </a:r>
          </a:p>
          <a:p>
            <a:pPr marL="1743075" lvl="3" indent="-371475">
              <a:buNone/>
            </a:pPr>
            <a:r>
              <a:rPr lang="en-US" altLang="en-US"/>
              <a:t>23    { </a:t>
            </a:r>
          </a:p>
          <a:p>
            <a:pPr marL="1743075" lvl="3" indent="-371475">
              <a:buNone/>
            </a:pPr>
            <a:r>
              <a:rPr lang="en-US" altLang="en-US"/>
              <a:t>24       sum = sum + measurer.measure(x); </a:t>
            </a:r>
          </a:p>
          <a:p>
            <a:pPr marL="1743075" lvl="3" indent="-371475">
              <a:buNone/>
            </a:pPr>
            <a:r>
              <a:rPr lang="en-US" altLang="en-US"/>
              <a:t>25       if (count == 0  </a:t>
            </a:r>
          </a:p>
          <a:p>
            <a:pPr marL="1743075" lvl="3" indent="-371475">
              <a:buNone/>
            </a:pPr>
            <a:r>
              <a:rPr lang="en-US" altLang="en-US"/>
              <a:t>26          || measurer.measure(maximum) &lt; measurer.measure(x)) </a:t>
            </a:r>
          </a:p>
          <a:p>
            <a:pPr marL="1743075" lvl="3" indent="-371475">
              <a:buNone/>
            </a:pPr>
            <a:r>
              <a:rPr lang="en-US" altLang="en-US"/>
              <a:t>27          maximum = x; </a:t>
            </a:r>
          </a:p>
          <a:p>
            <a:pPr marL="1743075" lvl="3" indent="-371475">
              <a:buNone/>
            </a:pPr>
            <a:r>
              <a:rPr lang="en-US" altLang="en-US"/>
              <a:t>28       count++; </a:t>
            </a:r>
          </a:p>
          <a:p>
            <a:pPr marL="1743075" lvl="3" indent="-371475">
              <a:buNone/>
            </a:pPr>
            <a:r>
              <a:rPr lang="en-US" altLang="en-US"/>
              <a:t>29    } </a:t>
            </a:r>
          </a:p>
          <a:p>
            <a:pPr marL="1743075" lvl="3" indent="-371475">
              <a:buNone/>
            </a:pPr>
            <a:r>
              <a:rPr lang="en-US" altLang="en-US"/>
              <a:t>30  </a:t>
            </a:r>
          </a:p>
          <a:p>
            <a:pPr marL="1743075" lvl="3" indent="-371475">
              <a:buNone/>
            </a:pPr>
            <a:r>
              <a:rPr lang="en-US" altLang="en-US"/>
              <a:t>31    /** </a:t>
            </a:r>
          </a:p>
          <a:p>
            <a:pPr marL="1743075" lvl="3" indent="-371475">
              <a:buNone/>
            </a:pPr>
            <a:r>
              <a:rPr lang="en-US" altLang="en-US"/>
              <a:t>32       Gets the average of the added data. </a:t>
            </a:r>
          </a:p>
          <a:p>
            <a:pPr marL="1743075" lvl="3" indent="-371475">
              <a:buNone/>
            </a:pPr>
            <a:r>
              <a:rPr lang="en-US" altLang="en-US"/>
              <a:t>33       @return the average or 0 if no data has been added </a:t>
            </a:r>
          </a:p>
          <a:p>
            <a:pPr marL="1743075" lvl="3" indent="-371475">
              <a:buNone/>
            </a:pPr>
            <a:r>
              <a:rPr lang="en-US" altLang="en-US"/>
              <a:t>34    */ </a:t>
            </a:r>
          </a:p>
          <a:p>
            <a:pPr marL="1743075" lvl="3" indent="-371475">
              <a:buNone/>
            </a:pPr>
            <a:r>
              <a:rPr lang="en-US" altLang="en-US"/>
              <a:t>35    public double getAverage() </a:t>
            </a:r>
          </a:p>
          <a:p>
            <a:pPr marL="1743075" lvl="3" indent="-371475">
              <a:buNone/>
            </a:pPr>
            <a:r>
              <a:rPr lang="en-US" altLang="en-US"/>
              <a:t>36    { </a:t>
            </a:r>
          </a:p>
          <a:p>
            <a:pPr marL="1743075" lvl="3" indent="-371475">
              <a:buNone/>
            </a:pPr>
            <a:r>
              <a:rPr lang="en-US" altLang="en-US"/>
              <a:t>37       if (count == 0) return 0;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9955031"/>
      </p:ext>
    </p:extLst>
  </p:cSld>
  <p:clrMapOvr>
    <a:masterClrMapping/>
  </p:clrMapOvr>
  <p:transition advTm="2256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7575C17-8E2A-42DB-B44D-4738566C1B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CHAPTER 9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76F61A3-699E-42D7-B79C-803577B0F5D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4000" b="1"/>
              <a:t>INTERFACES AND POLYMORPHISM</a:t>
            </a: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3844263202"/>
      </p:ext>
    </p:extLst>
  </p:cSld>
  <p:clrMapOvr>
    <a:masterClrMapping/>
  </p:clrMapOvr>
  <p:transition advTm="1872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9A78A140-6C0D-4D56-B865-12AAE628054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52400"/>
            <a:ext cx="9753600" cy="3657600"/>
          </a:xfrm>
        </p:spPr>
        <p:txBody>
          <a:bodyPr>
            <a:normAutofit fontScale="77500" lnSpcReduction="20000"/>
          </a:bodyPr>
          <a:lstStyle/>
          <a:p>
            <a:pPr marL="1743075" lvl="3" indent="-371475">
              <a:buNone/>
            </a:pPr>
            <a:r>
              <a:rPr lang="en-US" altLang="en-US"/>
              <a:t>38       else return sum / count; </a:t>
            </a:r>
          </a:p>
          <a:p>
            <a:pPr marL="1743075" lvl="3" indent="-371475">
              <a:buNone/>
            </a:pPr>
            <a:r>
              <a:rPr lang="en-US" altLang="en-US"/>
              <a:t>39    } </a:t>
            </a:r>
          </a:p>
          <a:p>
            <a:pPr marL="1743075" lvl="3" indent="-371475">
              <a:buNone/>
            </a:pPr>
            <a:r>
              <a:rPr lang="en-US" altLang="en-US"/>
              <a:t>40  </a:t>
            </a:r>
          </a:p>
          <a:p>
            <a:pPr marL="1743075" lvl="3" indent="-371475">
              <a:buNone/>
            </a:pPr>
            <a:r>
              <a:rPr lang="en-US" altLang="en-US"/>
              <a:t>41    /** </a:t>
            </a:r>
          </a:p>
          <a:p>
            <a:pPr marL="1743075" lvl="3" indent="-371475">
              <a:buNone/>
            </a:pPr>
            <a:r>
              <a:rPr lang="en-US" altLang="en-US"/>
              <a:t>42       Gets the largest of the added data. </a:t>
            </a:r>
          </a:p>
          <a:p>
            <a:pPr marL="1743075" lvl="3" indent="-371475">
              <a:buNone/>
            </a:pPr>
            <a:r>
              <a:rPr lang="en-US" altLang="en-US"/>
              <a:t>43       @return the maximum or 0 if no data has been added </a:t>
            </a:r>
          </a:p>
          <a:p>
            <a:pPr marL="1743075" lvl="3" indent="-371475">
              <a:buNone/>
            </a:pPr>
            <a:r>
              <a:rPr lang="en-US" altLang="en-US"/>
              <a:t>44    */ </a:t>
            </a:r>
          </a:p>
          <a:p>
            <a:pPr marL="1743075" lvl="3" indent="-371475">
              <a:buNone/>
            </a:pPr>
            <a:r>
              <a:rPr lang="en-US" altLang="en-US"/>
              <a:t>45    public Object getMaximum() </a:t>
            </a:r>
          </a:p>
          <a:p>
            <a:pPr marL="1743075" lvl="3" indent="-371475">
              <a:buNone/>
            </a:pPr>
            <a:r>
              <a:rPr lang="en-US" altLang="en-US"/>
              <a:t>46    { </a:t>
            </a:r>
          </a:p>
          <a:p>
            <a:pPr marL="1743075" lvl="3" indent="-371475">
              <a:buNone/>
            </a:pPr>
            <a:r>
              <a:rPr lang="en-US" altLang="en-US"/>
              <a:t>47       return maximum; </a:t>
            </a:r>
          </a:p>
          <a:p>
            <a:pPr marL="1743075" lvl="3" indent="-371475">
              <a:buNone/>
            </a:pPr>
            <a:r>
              <a:rPr lang="en-US" altLang="en-US"/>
              <a:t>48    } </a:t>
            </a:r>
          </a:p>
          <a:p>
            <a:pPr marL="1743075" lvl="3" indent="-371475">
              <a:buNone/>
            </a:pPr>
            <a:r>
              <a:rPr lang="en-US" altLang="en-US"/>
              <a:t>49  </a:t>
            </a:r>
          </a:p>
          <a:p>
            <a:pPr marL="1743075" lvl="3" indent="-371475">
              <a:buNone/>
            </a:pPr>
            <a:r>
              <a:rPr lang="en-US" altLang="en-US"/>
              <a:t>50    private double sum; </a:t>
            </a:r>
          </a:p>
          <a:p>
            <a:pPr marL="1743075" lvl="3" indent="-371475">
              <a:buNone/>
            </a:pPr>
            <a:r>
              <a:rPr lang="en-US" altLang="en-US"/>
              <a:t>51    private Object maximum; </a:t>
            </a:r>
          </a:p>
          <a:p>
            <a:pPr marL="1743075" lvl="3" indent="-371475">
              <a:buNone/>
            </a:pPr>
            <a:r>
              <a:rPr lang="en-US" altLang="en-US"/>
              <a:t>52    private int count; </a:t>
            </a:r>
          </a:p>
          <a:p>
            <a:pPr marL="1743075" lvl="3" indent="-371475">
              <a:buNone/>
            </a:pPr>
            <a:r>
              <a:rPr lang="en-US" altLang="en-US"/>
              <a:t>53    private Measurer measurer; </a:t>
            </a:r>
          </a:p>
          <a:p>
            <a:pPr marL="1743075" lvl="3" indent="-371475">
              <a:buNone/>
            </a:pPr>
            <a:r>
              <a:rPr lang="en-US" altLang="en-US"/>
              <a:t>54 }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729477"/>
      </p:ext>
    </p:extLst>
  </p:cSld>
  <p:clrMapOvr>
    <a:masterClrMapping/>
  </p:clrMapOvr>
  <p:transition advTm="1744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D9FAF6AE-AD71-4858-B7A0-5140A482EE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n-US" altLang="en-US" u="sng"/>
              <a:t>File DataSetTest.java</a:t>
            </a:r>
            <a:r>
              <a:rPr lang="en-US" altLang="en-US"/>
              <a:t> 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8FD8156B-90EF-4F33-B6F5-26BAC21CEBE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990600"/>
            <a:ext cx="9144000" cy="3657600"/>
          </a:xfrm>
        </p:spPr>
        <p:txBody>
          <a:bodyPr>
            <a:normAutofit fontScale="77500" lnSpcReduction="20000"/>
          </a:bodyPr>
          <a:lstStyle/>
          <a:p>
            <a:pPr marL="1714500" lvl="3" indent="-342900">
              <a:buNone/>
            </a:pPr>
            <a:r>
              <a:rPr lang="en-US" altLang="en-US"/>
              <a:t>1 import java.awt.Rectangle; </a:t>
            </a:r>
          </a:p>
          <a:p>
            <a:pPr marL="1714500" lvl="3" indent="-342900">
              <a:buNone/>
            </a:pPr>
            <a:r>
              <a:rPr lang="en-US" altLang="en-US"/>
              <a:t>2  </a:t>
            </a:r>
          </a:p>
          <a:p>
            <a:pPr marL="1714500" lvl="3" indent="-342900">
              <a:buNone/>
            </a:pPr>
            <a:r>
              <a:rPr lang="en-US" altLang="en-US"/>
              <a:t>3 /** </a:t>
            </a:r>
          </a:p>
          <a:p>
            <a:pPr marL="1714500" lvl="3" indent="-342900">
              <a:buNone/>
            </a:pPr>
            <a:r>
              <a:rPr lang="en-US" altLang="en-US"/>
              <a:t>4    This program demonstrates the use of a Measurer. </a:t>
            </a:r>
          </a:p>
          <a:p>
            <a:pPr marL="1714500" lvl="3" indent="-342900">
              <a:buNone/>
            </a:pPr>
            <a:r>
              <a:rPr lang="en-US" altLang="en-US"/>
              <a:t>5 */ </a:t>
            </a:r>
          </a:p>
          <a:p>
            <a:pPr marL="1714500" lvl="3" indent="-342900">
              <a:buNone/>
            </a:pPr>
            <a:r>
              <a:rPr lang="en-US" altLang="en-US"/>
              <a:t>6 public class DataSetTest </a:t>
            </a:r>
          </a:p>
          <a:p>
            <a:pPr marL="1714500" lvl="3" indent="-342900">
              <a:buNone/>
            </a:pPr>
            <a:r>
              <a:rPr lang="en-US" altLang="en-US"/>
              <a:t>7 { </a:t>
            </a:r>
          </a:p>
          <a:p>
            <a:pPr marL="1714500" lvl="3" indent="-342900">
              <a:buNone/>
            </a:pPr>
            <a:r>
              <a:rPr lang="en-US" altLang="en-US"/>
              <a:t>8    public static void main(String[] args) </a:t>
            </a:r>
          </a:p>
          <a:p>
            <a:pPr marL="1714500" lvl="3" indent="-342900">
              <a:buNone/>
            </a:pPr>
            <a:r>
              <a:rPr lang="en-US" altLang="en-US"/>
              <a:t>9    { </a:t>
            </a:r>
          </a:p>
          <a:p>
            <a:pPr marL="1714500" lvl="3" indent="-342900">
              <a:buNone/>
            </a:pPr>
            <a:r>
              <a:rPr lang="en-US" altLang="en-US"/>
              <a:t>10       class RectangleMeasurer implements Measurer </a:t>
            </a:r>
          </a:p>
          <a:p>
            <a:pPr marL="1714500" lvl="3" indent="-342900">
              <a:buNone/>
            </a:pPr>
            <a:r>
              <a:rPr lang="en-US" altLang="en-US"/>
              <a:t>11       { </a:t>
            </a:r>
          </a:p>
          <a:p>
            <a:pPr marL="1714500" lvl="3" indent="-342900">
              <a:buNone/>
            </a:pPr>
            <a:r>
              <a:rPr lang="en-US" altLang="en-US"/>
              <a:t>12          public double measure(Object anObject) </a:t>
            </a:r>
          </a:p>
          <a:p>
            <a:pPr marL="1714500" lvl="3" indent="-342900">
              <a:buNone/>
            </a:pPr>
            <a:r>
              <a:rPr lang="en-US" altLang="en-US"/>
              <a:t>13          { </a:t>
            </a:r>
          </a:p>
          <a:p>
            <a:pPr marL="1714500" lvl="3" indent="-342900">
              <a:buNone/>
            </a:pPr>
            <a:r>
              <a:rPr lang="en-US" altLang="en-US"/>
              <a:t>14             Rectangle aRectangle = (Rectangle)anObject; </a:t>
            </a:r>
          </a:p>
          <a:p>
            <a:pPr marL="1714500" lvl="3" indent="-342900">
              <a:buNone/>
            </a:pPr>
            <a:r>
              <a:rPr lang="en-US" altLang="en-US"/>
              <a:t>15             double area  </a:t>
            </a:r>
          </a:p>
          <a:p>
            <a:pPr marL="1714500" lvl="3" indent="-342900">
              <a:buNone/>
            </a:pPr>
            <a:r>
              <a:rPr lang="en-US" altLang="en-US"/>
              <a:t>16                = aRectangle.getWidth() * aRectangle.getHeight(); </a:t>
            </a:r>
          </a:p>
          <a:p>
            <a:pPr marL="1714500" lvl="3" indent="-342900">
              <a:buNone/>
            </a:pPr>
            <a:r>
              <a:rPr lang="en-US" altLang="en-US"/>
              <a:t>17             return area;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2826726"/>
      </p:ext>
    </p:extLst>
  </p:cSld>
  <p:clrMapOvr>
    <a:masterClrMapping/>
  </p:clrMapOvr>
  <p:transition advTm="1568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D05AF0C0-1DA3-4A68-AB3C-656F01DA2D0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52400"/>
            <a:ext cx="9753600" cy="3657600"/>
          </a:xfrm>
        </p:spPr>
        <p:txBody>
          <a:bodyPr>
            <a:normAutofit fontScale="85000" lnSpcReduction="20000"/>
          </a:bodyPr>
          <a:lstStyle/>
          <a:p>
            <a:pPr marL="1743075" lvl="3" indent="-371475">
              <a:buNone/>
            </a:pPr>
            <a:r>
              <a:rPr lang="en-US" altLang="en-US"/>
              <a:t>18          } </a:t>
            </a:r>
          </a:p>
          <a:p>
            <a:pPr marL="1743075" lvl="3" indent="-371475">
              <a:buNone/>
            </a:pPr>
            <a:r>
              <a:rPr lang="en-US" altLang="en-US"/>
              <a:t>19       } </a:t>
            </a:r>
          </a:p>
          <a:p>
            <a:pPr marL="1743075" lvl="3" indent="-371475">
              <a:buNone/>
            </a:pPr>
            <a:r>
              <a:rPr lang="en-US" altLang="en-US"/>
              <a:t>20  </a:t>
            </a:r>
          </a:p>
          <a:p>
            <a:pPr marL="1743075" lvl="3" indent="-371475">
              <a:buNone/>
            </a:pPr>
            <a:r>
              <a:rPr lang="en-US" altLang="en-US"/>
              <a:t>21       Measurer m = new RectangleMeasurer(); </a:t>
            </a:r>
          </a:p>
          <a:p>
            <a:pPr marL="1743075" lvl="3" indent="-371475">
              <a:buNone/>
            </a:pPr>
            <a:r>
              <a:rPr lang="en-US" altLang="en-US"/>
              <a:t>22  </a:t>
            </a:r>
          </a:p>
          <a:p>
            <a:pPr marL="1743075" lvl="3" indent="-371475">
              <a:buNone/>
            </a:pPr>
            <a:r>
              <a:rPr lang="en-US" altLang="en-US"/>
              <a:t>23       DataSet data = new DataSet(m); </a:t>
            </a:r>
          </a:p>
          <a:p>
            <a:pPr marL="1743075" lvl="3" indent="-371475">
              <a:buNone/>
            </a:pPr>
            <a:r>
              <a:rPr lang="en-US" altLang="en-US"/>
              <a:t>24  </a:t>
            </a:r>
          </a:p>
          <a:p>
            <a:pPr marL="1743075" lvl="3" indent="-371475">
              <a:buNone/>
            </a:pPr>
            <a:r>
              <a:rPr lang="en-US" altLang="en-US"/>
              <a:t>25       data.add(new Rectangle(5, 10, 20, 30)); </a:t>
            </a:r>
          </a:p>
          <a:p>
            <a:pPr marL="1743075" lvl="3" indent="-371475">
              <a:buNone/>
            </a:pPr>
            <a:r>
              <a:rPr lang="en-US" altLang="en-US"/>
              <a:t>26       data.add(new Rectangle(10, 20, 30, 40)); </a:t>
            </a:r>
          </a:p>
          <a:p>
            <a:pPr marL="1743075" lvl="3" indent="-371475">
              <a:buNone/>
            </a:pPr>
            <a:r>
              <a:rPr lang="en-US" altLang="en-US"/>
              <a:t>27       data.add(new Rectangle(20, 30, 5, 10)); </a:t>
            </a:r>
          </a:p>
          <a:p>
            <a:pPr marL="1743075" lvl="3" indent="-371475">
              <a:buNone/>
            </a:pPr>
            <a:r>
              <a:rPr lang="en-US" altLang="en-US"/>
              <a:t>28  </a:t>
            </a:r>
          </a:p>
          <a:p>
            <a:pPr marL="1743075" lvl="3" indent="-371475">
              <a:buNone/>
            </a:pPr>
            <a:r>
              <a:rPr lang="en-US" altLang="en-US"/>
              <a:t>29       System.out.println("Average area = " + data.getAverage()); </a:t>
            </a:r>
          </a:p>
          <a:p>
            <a:pPr marL="1743075" lvl="3" indent="-371475">
              <a:buNone/>
            </a:pPr>
            <a:r>
              <a:rPr lang="en-US" altLang="en-US"/>
              <a:t>30       Rectangle max = (Rectangle)data.getMaximum(); </a:t>
            </a:r>
          </a:p>
          <a:p>
            <a:pPr marL="1743075" lvl="3" indent="-371475">
              <a:buNone/>
            </a:pPr>
            <a:r>
              <a:rPr lang="en-US" altLang="en-US"/>
              <a:t>31       System.out.println("Maximum area = " + max); </a:t>
            </a:r>
          </a:p>
          <a:p>
            <a:pPr marL="1743075" lvl="3" indent="-371475">
              <a:buNone/>
            </a:pPr>
            <a:r>
              <a:rPr lang="en-US" altLang="en-US"/>
              <a:t>32    } </a:t>
            </a:r>
          </a:p>
          <a:p>
            <a:pPr marL="1743075" lvl="3" indent="-371475">
              <a:buNone/>
            </a:pPr>
            <a:r>
              <a:rPr lang="en-US" altLang="en-US"/>
              <a:t>33 }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9511662"/>
      </p:ext>
    </p:extLst>
  </p:cSld>
  <p:clrMapOvr>
    <a:masterClrMapping/>
  </p:clrMapOvr>
  <p:transition advTm="1632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87FF81BE-EDC2-47F8-962D-DD129B7AC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 u="sng"/>
              <a:t>File Measurer.java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6257A25-3E8C-4A6F-9E84-550FD3DE8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458200" cy="4114800"/>
          </a:xfrm>
        </p:spPr>
        <p:txBody>
          <a:bodyPr>
            <a:normAutofit fontScale="85000" lnSpcReduction="20000"/>
          </a:bodyPr>
          <a:lstStyle/>
          <a:p>
            <a:pPr marL="609600" indent="-609600">
              <a:buNone/>
            </a:pPr>
            <a:r>
              <a:rPr lang="en-US" altLang="en-US" sz="2400"/>
              <a:t>1 /** </a:t>
            </a:r>
          </a:p>
          <a:p>
            <a:pPr marL="609600" indent="-609600">
              <a:buNone/>
            </a:pPr>
            <a:r>
              <a:rPr lang="en-US" altLang="en-US" sz="2400"/>
              <a:t>2    Describes any class whose objects can measure other objects. </a:t>
            </a:r>
          </a:p>
          <a:p>
            <a:pPr marL="609600" indent="-609600">
              <a:buNone/>
            </a:pPr>
            <a:r>
              <a:rPr lang="en-US" altLang="en-US" sz="2400"/>
              <a:t>3 */ </a:t>
            </a:r>
          </a:p>
          <a:p>
            <a:pPr marL="609600" indent="-609600">
              <a:buNone/>
            </a:pPr>
            <a:r>
              <a:rPr lang="en-US" altLang="en-US" sz="2400"/>
              <a:t>4 public interface Measurer </a:t>
            </a:r>
          </a:p>
          <a:p>
            <a:pPr marL="609600" indent="-609600">
              <a:buNone/>
            </a:pPr>
            <a:r>
              <a:rPr lang="en-US" altLang="en-US" sz="2400"/>
              <a:t>5 { </a:t>
            </a:r>
          </a:p>
          <a:p>
            <a:pPr marL="609600" indent="-609600">
              <a:buNone/>
            </a:pPr>
            <a:r>
              <a:rPr lang="en-US" altLang="en-US" sz="2400"/>
              <a:t>6    /** </a:t>
            </a:r>
          </a:p>
          <a:p>
            <a:pPr marL="609600" indent="-609600">
              <a:buNone/>
            </a:pPr>
            <a:r>
              <a:rPr lang="en-US" altLang="en-US" sz="2400"/>
              <a:t>7       Computes the measure of an object. </a:t>
            </a:r>
          </a:p>
          <a:p>
            <a:pPr marL="609600" indent="-609600">
              <a:buNone/>
            </a:pPr>
            <a:r>
              <a:rPr lang="en-US" altLang="en-US" sz="2400"/>
              <a:t>8       @param anObject the object to be measured </a:t>
            </a:r>
          </a:p>
          <a:p>
            <a:pPr marL="609600" indent="-609600">
              <a:buNone/>
            </a:pPr>
            <a:r>
              <a:rPr lang="en-US" altLang="en-US" sz="2400"/>
              <a:t>9       @return the measure </a:t>
            </a:r>
          </a:p>
          <a:p>
            <a:pPr marL="609600" indent="-609600">
              <a:buNone/>
            </a:pPr>
            <a:r>
              <a:rPr lang="en-US" altLang="en-US" sz="2400"/>
              <a:t>10    */ </a:t>
            </a:r>
          </a:p>
          <a:p>
            <a:pPr marL="609600" indent="-609600">
              <a:buNone/>
            </a:pPr>
            <a:r>
              <a:rPr lang="en-US" altLang="en-US" sz="2400"/>
              <a:t>11    double measure(Object anObject); </a:t>
            </a:r>
          </a:p>
          <a:p>
            <a:pPr marL="609600" indent="-609600">
              <a:buNone/>
            </a:pPr>
            <a:r>
              <a:rPr lang="en-US" altLang="en-US" sz="2400"/>
              <a:t>12 }</a:t>
            </a:r>
            <a:r>
              <a:rPr lang="en-US" altLang="en-US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5372397"/>
      </p:ext>
    </p:extLst>
  </p:cSld>
  <p:clrMapOvr>
    <a:masterClrMapping/>
  </p:clrMapOvr>
  <p:transition advTm="2016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C12BC1F-9CF9-47F5-9318-05C1DB2CE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Syntax 9.4: Inner Classes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04C464E-D78E-4D56-A775-7A2DA1A1DFC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676400"/>
            <a:ext cx="9144000" cy="3276600"/>
          </a:xfrm>
        </p:spPr>
        <p:txBody>
          <a:bodyPr>
            <a:normAutofit fontScale="77500" lnSpcReduction="20000"/>
          </a:bodyPr>
          <a:lstStyle/>
          <a:p>
            <a:pPr lvl="3"/>
            <a:r>
              <a:rPr lang="en-US" altLang="en-US" sz="2200" b="1"/>
              <a:t>Declared inside a method</a:t>
            </a:r>
            <a:br>
              <a:rPr lang="en-US" altLang="en-US" sz="2200" b="1"/>
            </a:br>
            <a:r>
              <a:rPr lang="en-US" altLang="en-US" sz="2200" i="1">
                <a:latin typeface="Lucida Console" panose="020B0609040504020204" pitchFamily="49" charset="0"/>
              </a:rPr>
              <a:t>class OuterClassName</a:t>
            </a:r>
            <a:br>
              <a:rPr lang="en-US" altLang="en-US" sz="2200" i="1">
                <a:latin typeface="Lucida Console" panose="020B0609040504020204" pitchFamily="49" charset="0"/>
              </a:rPr>
            </a:br>
            <a:r>
              <a:rPr lang="en-US" altLang="en-US" sz="2200" i="1">
                <a:latin typeface="Lucida Console" panose="020B0609040504020204" pitchFamily="49" charset="0"/>
              </a:rPr>
              <a:t>{</a:t>
            </a:r>
            <a:br>
              <a:rPr lang="en-US" altLang="en-US" sz="2200" i="1">
                <a:latin typeface="Lucida Console" panose="020B0609040504020204" pitchFamily="49" charset="0"/>
              </a:rPr>
            </a:br>
            <a:r>
              <a:rPr lang="en-US" altLang="en-US" sz="2200" i="1">
                <a:latin typeface="Lucida Console" panose="020B0609040504020204" pitchFamily="49" charset="0"/>
              </a:rPr>
              <a:t>   method signature</a:t>
            </a:r>
            <a:br>
              <a:rPr lang="en-US" altLang="en-US" sz="2200" i="1">
                <a:latin typeface="Lucida Console" panose="020B0609040504020204" pitchFamily="49" charset="0"/>
              </a:rPr>
            </a:br>
            <a:r>
              <a:rPr lang="en-US" altLang="en-US" sz="2200" i="1">
                <a:latin typeface="Lucida Console" panose="020B0609040504020204" pitchFamily="49" charset="0"/>
              </a:rPr>
              <a:t>   {</a:t>
            </a:r>
            <a:br>
              <a:rPr lang="en-US" altLang="en-US" sz="2200" i="1">
                <a:latin typeface="Lucida Console" panose="020B0609040504020204" pitchFamily="49" charset="0"/>
              </a:rPr>
            </a:br>
            <a:r>
              <a:rPr lang="en-US" altLang="en-US" sz="2200" i="1">
                <a:latin typeface="Lucida Console" panose="020B0609040504020204" pitchFamily="49" charset="0"/>
              </a:rPr>
              <a:t>      . . .</a:t>
            </a:r>
            <a:br>
              <a:rPr lang="en-US" altLang="en-US" sz="2200" i="1">
                <a:latin typeface="Lucida Console" panose="020B0609040504020204" pitchFamily="49" charset="0"/>
              </a:rPr>
            </a:br>
            <a:r>
              <a:rPr lang="en-US" altLang="en-US" sz="2200" i="1">
                <a:latin typeface="Lucida Console" panose="020B0609040504020204" pitchFamily="49" charset="0"/>
              </a:rPr>
              <a:t>      class InnerClassName</a:t>
            </a:r>
            <a:br>
              <a:rPr lang="en-US" altLang="en-US" sz="2200" i="1">
                <a:latin typeface="Lucida Console" panose="020B0609040504020204" pitchFamily="49" charset="0"/>
              </a:rPr>
            </a:br>
            <a:r>
              <a:rPr lang="en-US" altLang="en-US" sz="2200" i="1">
                <a:latin typeface="Lucida Console" panose="020B0609040504020204" pitchFamily="49" charset="0"/>
              </a:rPr>
              <a:t>      {</a:t>
            </a:r>
            <a:br>
              <a:rPr lang="en-US" altLang="en-US" sz="2200" i="1">
                <a:latin typeface="Lucida Console" panose="020B0609040504020204" pitchFamily="49" charset="0"/>
              </a:rPr>
            </a:br>
            <a:r>
              <a:rPr lang="en-US" altLang="en-US" sz="2200" i="1">
                <a:latin typeface="Lucida Console" panose="020B0609040504020204" pitchFamily="49" charset="0"/>
              </a:rPr>
              <a:t>         nethods</a:t>
            </a:r>
            <a:br>
              <a:rPr lang="en-US" altLang="en-US" sz="2200" i="1">
                <a:latin typeface="Lucida Console" panose="020B0609040504020204" pitchFamily="49" charset="0"/>
              </a:rPr>
            </a:br>
            <a:r>
              <a:rPr lang="en-US" altLang="en-US" sz="2200" i="1">
                <a:latin typeface="Lucida Console" panose="020B0609040504020204" pitchFamily="49" charset="0"/>
              </a:rPr>
              <a:t>         fields</a:t>
            </a:r>
            <a:br>
              <a:rPr lang="en-US" altLang="en-US" sz="2200" i="1">
                <a:latin typeface="Lucida Console" panose="020B0609040504020204" pitchFamily="49" charset="0"/>
              </a:rPr>
            </a:br>
            <a:r>
              <a:rPr lang="en-US" altLang="en-US" sz="2200" i="1">
                <a:latin typeface="Lucida Console" panose="020B0609040504020204" pitchFamily="49" charset="0"/>
              </a:rPr>
              <a:t>      }</a:t>
            </a:r>
            <a:br>
              <a:rPr lang="en-US" altLang="en-US" sz="2200" i="1">
                <a:latin typeface="Lucida Console" panose="020B0609040504020204" pitchFamily="49" charset="0"/>
              </a:rPr>
            </a:br>
            <a:r>
              <a:rPr lang="en-US" altLang="en-US" sz="2200" i="1">
                <a:latin typeface="Lucida Console" panose="020B0609040504020204" pitchFamily="49" charset="0"/>
              </a:rPr>
              <a:t>      . . .</a:t>
            </a:r>
            <a:br>
              <a:rPr lang="en-US" altLang="en-US" sz="2200" i="1">
                <a:latin typeface="Lucida Console" panose="020B0609040504020204" pitchFamily="49" charset="0"/>
              </a:rPr>
            </a:br>
            <a:r>
              <a:rPr lang="en-US" altLang="en-US" sz="2200" i="1">
                <a:latin typeface="Lucida Console" panose="020B0609040504020204" pitchFamily="49" charset="0"/>
              </a:rPr>
              <a:t>   }</a:t>
            </a:r>
            <a:br>
              <a:rPr lang="en-US" altLang="en-US" sz="2200" i="1">
                <a:latin typeface="Lucida Console" panose="020B0609040504020204" pitchFamily="49" charset="0"/>
              </a:rPr>
            </a:br>
            <a:r>
              <a:rPr lang="en-US" altLang="en-US" sz="2200" i="1">
                <a:latin typeface="Lucida Console" panose="020B0609040504020204" pitchFamily="49" charset="0"/>
              </a:rPr>
              <a:t>   . . .</a:t>
            </a:r>
            <a:br>
              <a:rPr lang="en-US" altLang="en-US" sz="2200" i="1">
                <a:latin typeface="Lucida Console" panose="020B0609040504020204" pitchFamily="49" charset="0"/>
              </a:rPr>
            </a:br>
            <a:r>
              <a:rPr lang="en-US" altLang="en-US" sz="2200" i="1">
                <a:latin typeface="Lucida Console" panose="020B0609040504020204" pitchFamily="49" charset="0"/>
              </a:rPr>
              <a:t>}</a:t>
            </a:r>
            <a:br>
              <a:rPr lang="en-US" altLang="en-US" sz="2200" i="1">
                <a:latin typeface="Lucida Console" panose="020B0609040504020204" pitchFamily="49" charset="0"/>
              </a:rPr>
            </a:br>
            <a:endParaRPr lang="en-US" altLang="en-US" sz="2200">
              <a:latin typeface="Lucida Console" panose="020B060904050402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2083055"/>
      </p:ext>
    </p:extLst>
  </p:cSld>
  <p:clrMapOvr>
    <a:masterClrMapping/>
  </p:clrMapOvr>
  <p:transition advTm="3056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>
            <a:extLst>
              <a:ext uri="{FF2B5EF4-FFF2-40B4-BE49-F238E27FC236}">
                <a16:creationId xmlns:a16="http://schemas.microsoft.com/office/drawing/2014/main" id="{0BCB9AB8-C431-4F31-8D2A-4ABB60FFA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228600"/>
            <a:ext cx="7772400" cy="6324600"/>
          </a:xfrm>
        </p:spPr>
        <p:txBody>
          <a:bodyPr/>
          <a:lstStyle/>
          <a:p>
            <a:pPr lvl="3">
              <a:lnSpc>
                <a:spcPct val="80000"/>
              </a:lnSpc>
            </a:pPr>
            <a:r>
              <a:rPr lang="en-US" altLang="en-US" b="1"/>
              <a:t>Declared inside a class</a:t>
            </a:r>
            <a:br>
              <a:rPr lang="en-US" altLang="en-US" b="1"/>
            </a:br>
            <a:br>
              <a:rPr lang="en-US" altLang="en-US" b="1"/>
            </a:br>
            <a:r>
              <a:rPr lang="en-US" altLang="en-US" sz="1600" i="1">
                <a:latin typeface="Lucida Console" panose="020B0609040504020204" pitchFamily="49" charset="0"/>
              </a:rPr>
              <a:t>class OuterClassName</a:t>
            </a:r>
            <a:br>
              <a:rPr lang="en-US" altLang="en-US" sz="1600" i="1">
                <a:latin typeface="Lucida Console" panose="020B0609040504020204" pitchFamily="49" charset="0"/>
              </a:rPr>
            </a:br>
            <a:r>
              <a:rPr lang="en-US" altLang="en-US" sz="1600" i="1">
                <a:latin typeface="Lucida Console" panose="020B0609040504020204" pitchFamily="49" charset="0"/>
              </a:rPr>
              <a:t>{</a:t>
            </a:r>
            <a:br>
              <a:rPr lang="en-US" altLang="en-US" sz="1600" i="1">
                <a:latin typeface="Lucida Console" panose="020B0609040504020204" pitchFamily="49" charset="0"/>
              </a:rPr>
            </a:br>
            <a:r>
              <a:rPr lang="en-US" altLang="en-US" sz="1600" i="1">
                <a:latin typeface="Lucida Console" panose="020B0609040504020204" pitchFamily="49" charset="0"/>
              </a:rPr>
              <a:t>   nethods</a:t>
            </a:r>
            <a:br>
              <a:rPr lang="en-US" altLang="en-US" sz="1600" i="1">
                <a:latin typeface="Lucida Console" panose="020B0609040504020204" pitchFamily="49" charset="0"/>
              </a:rPr>
            </a:br>
            <a:r>
              <a:rPr lang="en-US" altLang="en-US" sz="1600" i="1">
                <a:latin typeface="Lucida Console" panose="020B0609040504020204" pitchFamily="49" charset="0"/>
              </a:rPr>
              <a:t>   fields</a:t>
            </a:r>
            <a:br>
              <a:rPr lang="en-US" altLang="en-US" sz="1600" i="1">
                <a:latin typeface="Lucida Console" panose="020B0609040504020204" pitchFamily="49" charset="0"/>
              </a:rPr>
            </a:br>
            <a:r>
              <a:rPr lang="en-US" altLang="en-US" sz="1600" i="1">
                <a:latin typeface="Lucida Console" panose="020B0609040504020204" pitchFamily="49" charset="0"/>
              </a:rPr>
              <a:t>   accessSpecifier class InnerClassName</a:t>
            </a:r>
            <a:br>
              <a:rPr lang="en-US" altLang="en-US" sz="1600" i="1">
                <a:latin typeface="Lucida Console" panose="020B0609040504020204" pitchFamily="49" charset="0"/>
              </a:rPr>
            </a:br>
            <a:r>
              <a:rPr lang="en-US" altLang="en-US" sz="1600" i="1">
                <a:latin typeface="Lucida Console" panose="020B0609040504020204" pitchFamily="49" charset="0"/>
              </a:rPr>
              <a:t>   {</a:t>
            </a:r>
            <a:br>
              <a:rPr lang="en-US" altLang="en-US" sz="1600" i="1">
                <a:latin typeface="Lucida Console" panose="020B0609040504020204" pitchFamily="49" charset="0"/>
              </a:rPr>
            </a:br>
            <a:r>
              <a:rPr lang="en-US" altLang="en-US" sz="1600" i="1">
                <a:latin typeface="Lucida Console" panose="020B0609040504020204" pitchFamily="49" charset="0"/>
              </a:rPr>
              <a:t>      nethods</a:t>
            </a:r>
            <a:br>
              <a:rPr lang="en-US" altLang="en-US" sz="1600" i="1">
                <a:latin typeface="Lucida Console" panose="020B0609040504020204" pitchFamily="49" charset="0"/>
              </a:rPr>
            </a:br>
            <a:r>
              <a:rPr lang="en-US" altLang="en-US" sz="1600" i="1">
                <a:latin typeface="Lucida Console" panose="020B0609040504020204" pitchFamily="49" charset="0"/>
              </a:rPr>
              <a:t>      fields</a:t>
            </a:r>
            <a:br>
              <a:rPr lang="en-US" altLang="en-US" sz="1600" i="1">
                <a:latin typeface="Lucida Console" panose="020B0609040504020204" pitchFamily="49" charset="0"/>
              </a:rPr>
            </a:br>
            <a:r>
              <a:rPr lang="en-US" altLang="en-US" sz="1600" i="1">
                <a:latin typeface="Lucida Console" panose="020B0609040504020204" pitchFamily="49" charset="0"/>
              </a:rPr>
              <a:t>   }</a:t>
            </a:r>
            <a:br>
              <a:rPr lang="en-US" altLang="en-US" sz="1600" i="1">
                <a:latin typeface="Lucida Console" panose="020B0609040504020204" pitchFamily="49" charset="0"/>
              </a:rPr>
            </a:br>
            <a:r>
              <a:rPr lang="en-US" altLang="en-US" sz="1600" i="1">
                <a:latin typeface="Lucida Console" panose="020B0609040504020204" pitchFamily="49" charset="0"/>
              </a:rPr>
              <a:t>   . . .</a:t>
            </a:r>
            <a:br>
              <a:rPr lang="en-US" altLang="en-US" sz="1600" i="1">
                <a:latin typeface="Lucida Console" panose="020B0609040504020204" pitchFamily="49" charset="0"/>
              </a:rPr>
            </a:br>
            <a:r>
              <a:rPr lang="en-US" altLang="en-US" sz="1600" i="1">
                <a:latin typeface="Lucida Console" panose="020B0609040504020204" pitchFamily="49" charset="0"/>
              </a:rPr>
              <a:t>}</a:t>
            </a:r>
            <a:br>
              <a:rPr lang="en-US" altLang="en-US" sz="1600" i="1">
                <a:latin typeface="Lucida Console" panose="020B0609040504020204" pitchFamily="49" charset="0"/>
              </a:rPr>
            </a:br>
            <a:br>
              <a:rPr lang="en-US" altLang="en-US" sz="1400" i="1"/>
            </a:br>
            <a:br>
              <a:rPr lang="en-US" altLang="en-US" sz="1400" i="1"/>
            </a:br>
            <a:r>
              <a:rPr lang="en-US" altLang="en-US" sz="2800" b="1" i="1"/>
              <a:t>Example:</a:t>
            </a:r>
          </a:p>
          <a:p>
            <a:pPr lvl="3">
              <a:lnSpc>
                <a:spcPct val="80000"/>
              </a:lnSpc>
            </a:pPr>
            <a:r>
              <a:rPr lang="en-US" altLang="en-US" sz="1400" i="1"/>
              <a:t> </a:t>
            </a:r>
            <a:r>
              <a:rPr lang="en-US" altLang="en-US" sz="1400" i="1">
                <a:latin typeface="Lucida Console" panose="020B0609040504020204" pitchFamily="49" charset="0"/>
              </a:rPr>
              <a:t>public class Test</a:t>
            </a:r>
            <a:br>
              <a:rPr lang="en-US" altLang="en-US" sz="1400" i="1">
                <a:latin typeface="Lucida Console" panose="020B0609040504020204" pitchFamily="49" charset="0"/>
              </a:rPr>
            </a:br>
            <a:r>
              <a:rPr lang="en-US" altLang="en-US" sz="1400" i="1">
                <a:latin typeface="Lucida Console" panose="020B0609040504020204" pitchFamily="49" charset="0"/>
              </a:rPr>
              <a:t>{</a:t>
            </a:r>
            <a:br>
              <a:rPr lang="en-US" altLang="en-US" sz="1400" i="1">
                <a:latin typeface="Lucida Console" panose="020B0609040504020204" pitchFamily="49" charset="0"/>
              </a:rPr>
            </a:br>
            <a:r>
              <a:rPr lang="en-US" altLang="en-US" sz="1400" i="1">
                <a:latin typeface="Lucida Console" panose="020B0609040504020204" pitchFamily="49" charset="0"/>
              </a:rPr>
              <a:t>   public static void main(String[] args)</a:t>
            </a:r>
            <a:br>
              <a:rPr lang="en-US" altLang="en-US" sz="1400" i="1">
                <a:latin typeface="Lucida Console" panose="020B0609040504020204" pitchFamily="49" charset="0"/>
              </a:rPr>
            </a:br>
            <a:r>
              <a:rPr lang="en-US" altLang="en-US" sz="1400" i="1">
                <a:latin typeface="Lucida Console" panose="020B0609040504020204" pitchFamily="49" charset="0"/>
              </a:rPr>
              <a:t>   {</a:t>
            </a:r>
            <a:br>
              <a:rPr lang="en-US" altLang="en-US" sz="1400" i="1">
                <a:latin typeface="Lucida Console" panose="020B0609040504020204" pitchFamily="49" charset="0"/>
              </a:rPr>
            </a:br>
            <a:r>
              <a:rPr lang="en-US" altLang="en-US" sz="1400" i="1">
                <a:latin typeface="Lucida Console" panose="020B0609040504020204" pitchFamily="49" charset="0"/>
              </a:rPr>
              <a:t>      class RectangleMeasurer implements Measurer</a:t>
            </a:r>
            <a:br>
              <a:rPr lang="en-US" altLang="en-US" sz="1400" i="1">
                <a:latin typeface="Lucida Console" panose="020B0609040504020204" pitchFamily="49" charset="0"/>
              </a:rPr>
            </a:br>
            <a:r>
              <a:rPr lang="en-US" altLang="en-US" sz="1400" i="1">
                <a:latin typeface="Lucida Console" panose="020B0609040504020204" pitchFamily="49" charset="0"/>
              </a:rPr>
              <a:t>      {</a:t>
            </a:r>
            <a:br>
              <a:rPr lang="en-US" altLang="en-US" sz="1400" i="1">
                <a:latin typeface="Lucida Console" panose="020B0609040504020204" pitchFamily="49" charset="0"/>
              </a:rPr>
            </a:br>
            <a:r>
              <a:rPr lang="en-US" altLang="en-US" sz="1400" i="1">
                <a:latin typeface="Lucida Console" panose="020B0609040504020204" pitchFamily="49" charset="0"/>
              </a:rPr>
              <a:t>         . . .</a:t>
            </a:r>
            <a:br>
              <a:rPr lang="en-US" altLang="en-US" sz="1400" i="1">
                <a:latin typeface="Lucida Console" panose="020B0609040504020204" pitchFamily="49" charset="0"/>
              </a:rPr>
            </a:br>
            <a:r>
              <a:rPr lang="en-US" altLang="en-US" sz="1400" i="1">
                <a:latin typeface="Lucida Console" panose="020B0609040504020204" pitchFamily="49" charset="0"/>
              </a:rPr>
              <a:t>      }</a:t>
            </a:r>
            <a:br>
              <a:rPr lang="en-US" altLang="en-US" sz="1400" i="1">
                <a:latin typeface="Lucida Console" panose="020B0609040504020204" pitchFamily="49" charset="0"/>
              </a:rPr>
            </a:br>
            <a:r>
              <a:rPr lang="en-US" altLang="en-US" sz="1400" i="1">
                <a:latin typeface="Lucida Console" panose="020B0609040504020204" pitchFamily="49" charset="0"/>
              </a:rPr>
              <a:t>   }</a:t>
            </a:r>
            <a:br>
              <a:rPr lang="en-US" altLang="en-US" sz="1400" i="1">
                <a:latin typeface="Lucida Console" panose="020B0609040504020204" pitchFamily="49" charset="0"/>
              </a:rPr>
            </a:br>
            <a:r>
              <a:rPr lang="en-US" altLang="en-US" sz="1400" i="1">
                <a:latin typeface="Lucida Console" panose="020B0609040504020204" pitchFamily="49" charset="0"/>
              </a:rPr>
              <a:t>}</a:t>
            </a:r>
            <a:br>
              <a:rPr lang="en-US" altLang="en-US" sz="1400" i="1">
                <a:latin typeface="Lucida Console" panose="020B0609040504020204" pitchFamily="49" charset="0"/>
              </a:rPr>
            </a:br>
            <a:br>
              <a:rPr lang="en-US" altLang="en-US" sz="1400" i="1"/>
            </a:br>
            <a:r>
              <a:rPr lang="en-US" altLang="en-US" sz="2800" b="1" i="1"/>
              <a:t>Purpose:</a:t>
            </a:r>
          </a:p>
          <a:p>
            <a:pPr lvl="3">
              <a:lnSpc>
                <a:spcPct val="80000"/>
              </a:lnSpc>
            </a:pPr>
            <a:r>
              <a:rPr lang="en-US" altLang="en-US" i="1"/>
              <a:t>To define an inner class whose methods have access to the same variables and methods as the outer class methods</a:t>
            </a:r>
            <a:r>
              <a:rPr lang="en-US" altLang="en-US"/>
              <a:t> </a:t>
            </a:r>
          </a:p>
          <a:p>
            <a:pPr>
              <a:lnSpc>
                <a:spcPct val="80000"/>
              </a:lnSpc>
            </a:pPr>
            <a:endParaRPr lang="en-US" altLang="en-US" sz="2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5149201"/>
      </p:ext>
    </p:extLst>
  </p:cSld>
  <p:clrMapOvr>
    <a:masterClrMapping/>
  </p:clrMapOvr>
  <p:transition advTm="2352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AA1968FC-7297-4CA0-9771-69A8AE80FF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Processing Timer Events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5540D75-715A-465F-ABD6-A3ED8A8F03A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524000"/>
            <a:ext cx="9906000" cy="3276600"/>
          </a:xfrm>
        </p:spPr>
        <p:txBody>
          <a:bodyPr>
            <a:normAutofit fontScale="85000" lnSpcReduction="20000"/>
          </a:bodyPr>
          <a:lstStyle/>
          <a:p>
            <a:pPr lvl="3">
              <a:buFontTx/>
              <a:buChar char="•"/>
            </a:pPr>
            <a:r>
              <a:rPr lang="en-US" altLang="en-US" b="1">
                <a:latin typeface="Lucida Console" panose="020B0609040504020204" pitchFamily="49" charset="0"/>
              </a:rPr>
              <a:t>javax.swing.Timer</a:t>
            </a:r>
            <a:r>
              <a:rPr lang="en-US" altLang="en-US" sz="2400" b="1"/>
              <a:t> </a:t>
            </a:r>
            <a:r>
              <a:rPr lang="en-US" altLang="en-US" sz="2400"/>
              <a:t>generates equally spaced timer events </a:t>
            </a:r>
            <a:r>
              <a:rPr lang="en-US" altLang="en-US" sz="2400" i="1"/>
              <a:t>class</a:t>
            </a:r>
            <a:r>
              <a:rPr lang="en-US" altLang="en-US" i="1"/>
              <a:t> </a:t>
            </a:r>
          </a:p>
          <a:p>
            <a:pPr lvl="3">
              <a:buFontTx/>
              <a:buChar char="•"/>
            </a:pPr>
            <a:r>
              <a:rPr lang="en-US" altLang="en-US" sz="2400"/>
              <a:t>Sends events to action listener</a:t>
            </a:r>
            <a:br>
              <a:rPr lang="en-US" altLang="en-US" sz="2400" i="1"/>
            </a:br>
            <a:r>
              <a:rPr lang="en-US" altLang="en-US" sz="1400" b="1" i="1">
                <a:latin typeface="Lucida Console" panose="020B0609040504020204" pitchFamily="49" charset="0"/>
              </a:rPr>
              <a:t>public interface ActionListener</a:t>
            </a:r>
            <a:br>
              <a:rPr lang="en-US" altLang="en-US" sz="1400" b="1" i="1">
                <a:latin typeface="Lucida Console" panose="020B0609040504020204" pitchFamily="49" charset="0"/>
              </a:rPr>
            </a:br>
            <a:r>
              <a:rPr lang="en-US" altLang="en-US" sz="1400" b="1" i="1">
                <a:latin typeface="Lucida Console" panose="020B0609040504020204" pitchFamily="49" charset="0"/>
              </a:rPr>
              <a:t>{</a:t>
            </a:r>
            <a:br>
              <a:rPr lang="en-US" altLang="en-US" sz="1400" b="1" i="1">
                <a:latin typeface="Lucida Console" panose="020B0609040504020204" pitchFamily="49" charset="0"/>
              </a:rPr>
            </a:br>
            <a:r>
              <a:rPr lang="en-US" altLang="en-US" sz="1400" b="1" i="1">
                <a:latin typeface="Lucida Console" panose="020B0609040504020204" pitchFamily="49" charset="0"/>
              </a:rPr>
              <a:t>     void actionPerformed(ActionEvent event);</a:t>
            </a:r>
            <a:br>
              <a:rPr lang="en-US" altLang="en-US" sz="1400" b="1" i="1">
                <a:latin typeface="Lucida Console" panose="020B0609040504020204" pitchFamily="49" charset="0"/>
              </a:rPr>
            </a:br>
            <a:r>
              <a:rPr lang="en-US" altLang="en-US" sz="1400" b="1" i="1">
                <a:latin typeface="Lucida Console" panose="020B0609040504020204" pitchFamily="49" charset="0"/>
              </a:rPr>
              <a:t>}</a:t>
            </a:r>
            <a:r>
              <a:rPr lang="en-US" altLang="en-US" sz="1400" i="1">
                <a:latin typeface="Lucida Console" panose="020B0609040504020204" pitchFamily="49" charset="0"/>
              </a:rPr>
              <a:t> </a:t>
            </a:r>
          </a:p>
          <a:p>
            <a:pPr lvl="3">
              <a:buFontTx/>
              <a:buChar char="•"/>
            </a:pPr>
            <a:r>
              <a:rPr lang="en-US" altLang="en-US" sz="2400"/>
              <a:t>Realize the interface</a:t>
            </a:r>
            <a:br>
              <a:rPr lang="en-US" altLang="en-US" i="1"/>
            </a:br>
            <a:r>
              <a:rPr lang="en-US" altLang="en-US" sz="1400" b="1" i="1">
                <a:latin typeface="Lucida Console" panose="020B0609040504020204" pitchFamily="49" charset="0"/>
              </a:rPr>
              <a:t>class MyListener implements ActionListener</a:t>
            </a:r>
            <a:br>
              <a:rPr lang="en-US" altLang="en-US" sz="1400" b="1" i="1">
                <a:latin typeface="Lucida Console" panose="020B0609040504020204" pitchFamily="49" charset="0"/>
              </a:rPr>
            </a:br>
            <a:r>
              <a:rPr lang="en-US" altLang="en-US" sz="1400" b="1" i="1">
                <a:latin typeface="Lucida Console" panose="020B0609040504020204" pitchFamily="49" charset="0"/>
              </a:rPr>
              <a:t>{</a:t>
            </a:r>
            <a:br>
              <a:rPr lang="en-US" altLang="en-US" sz="1400" b="1" i="1">
                <a:latin typeface="Lucida Console" panose="020B0609040504020204" pitchFamily="49" charset="0"/>
              </a:rPr>
            </a:br>
            <a:r>
              <a:rPr lang="en-US" altLang="en-US" sz="1400" b="1" i="1">
                <a:latin typeface="Lucida Console" panose="020B0609040504020204" pitchFamily="49" charset="0"/>
              </a:rPr>
              <a:t>     void actionPerformed(ActionEvent event);</a:t>
            </a:r>
            <a:br>
              <a:rPr lang="en-US" altLang="en-US" sz="1400" b="1" i="1">
                <a:latin typeface="Lucida Console" panose="020B0609040504020204" pitchFamily="49" charset="0"/>
              </a:rPr>
            </a:br>
            <a:r>
              <a:rPr lang="en-US" altLang="en-US" sz="1400" b="1" i="1">
                <a:latin typeface="Lucida Console" panose="020B0609040504020204" pitchFamily="49" charset="0"/>
              </a:rPr>
              <a:t>   {</a:t>
            </a:r>
            <a:br>
              <a:rPr lang="en-US" altLang="en-US" sz="1400" b="1" i="1">
                <a:latin typeface="Lucida Console" panose="020B0609040504020204" pitchFamily="49" charset="0"/>
              </a:rPr>
            </a:br>
            <a:r>
              <a:rPr lang="en-US" altLang="en-US" sz="1400" b="1" i="1">
                <a:latin typeface="Lucida Console" panose="020B0609040504020204" pitchFamily="49" charset="0"/>
              </a:rPr>
              <a:t>      // this action will be executed at each timer event</a:t>
            </a:r>
            <a:br>
              <a:rPr lang="en-US" altLang="en-US" sz="1400" b="1" i="1">
                <a:latin typeface="Lucida Console" panose="020B0609040504020204" pitchFamily="49" charset="0"/>
              </a:rPr>
            </a:br>
            <a:r>
              <a:rPr lang="en-US" altLang="en-US" sz="1400" b="1" i="1">
                <a:latin typeface="Lucida Console" panose="020B0609040504020204" pitchFamily="49" charset="0"/>
              </a:rPr>
              <a:t>      place listener action here</a:t>
            </a:r>
            <a:br>
              <a:rPr lang="en-US" altLang="en-US" sz="1400" b="1" i="1">
                <a:latin typeface="Lucida Console" panose="020B0609040504020204" pitchFamily="49" charset="0"/>
              </a:rPr>
            </a:br>
            <a:r>
              <a:rPr lang="en-US" altLang="en-US" sz="1400" b="1" i="1">
                <a:latin typeface="Lucida Console" panose="020B0609040504020204" pitchFamily="49" charset="0"/>
              </a:rPr>
              <a:t>   }</a:t>
            </a:r>
            <a:br>
              <a:rPr lang="en-US" altLang="en-US" sz="1400" b="1" i="1">
                <a:latin typeface="Lucida Console" panose="020B0609040504020204" pitchFamily="49" charset="0"/>
              </a:rPr>
            </a:br>
            <a:r>
              <a:rPr lang="en-US" altLang="en-US" sz="1400" b="1" i="1">
                <a:latin typeface="Lucida Console" panose="020B0609040504020204" pitchFamily="49" charset="0"/>
              </a:rPr>
              <a:t>}</a:t>
            </a:r>
          </a:p>
          <a:p>
            <a:pPr lvl="3">
              <a:buFontTx/>
              <a:buChar char="•"/>
            </a:pPr>
            <a:r>
              <a:rPr lang="en-US" altLang="en-US" sz="2400"/>
              <a:t>Add listener to timer</a:t>
            </a:r>
            <a:br>
              <a:rPr lang="en-US" altLang="en-US" sz="2400" i="1"/>
            </a:br>
            <a:r>
              <a:rPr lang="en-US" altLang="en-US" sz="1400" b="1" i="1">
                <a:latin typeface="Lucida Console" panose="020B0609040504020204" pitchFamily="49" charset="0"/>
              </a:rPr>
              <a:t>MyListener listener = new MyListener();</a:t>
            </a:r>
            <a:br>
              <a:rPr lang="en-US" altLang="en-US" sz="1400" b="1" i="1">
                <a:latin typeface="Lucida Console" panose="020B0609040504020204" pitchFamily="49" charset="0"/>
              </a:rPr>
            </a:br>
            <a:r>
              <a:rPr lang="en-US" altLang="en-US" sz="1400" b="1" i="1">
                <a:latin typeface="Lucida Console" panose="020B0609040504020204" pitchFamily="49" charset="0"/>
              </a:rPr>
              <a:t>Timer t = new Timer(interval, listener);</a:t>
            </a:r>
            <a:br>
              <a:rPr lang="en-US" altLang="en-US" sz="1400" b="1" i="1">
                <a:latin typeface="Lucida Console" panose="020B0609040504020204" pitchFamily="49" charset="0"/>
              </a:rPr>
            </a:br>
            <a:r>
              <a:rPr lang="en-US" altLang="en-US" sz="1400" b="1" i="1">
                <a:latin typeface="Lucida Console" panose="020B0609040504020204" pitchFamily="49" charset="0"/>
              </a:rPr>
              <a:t>t.start();</a:t>
            </a:r>
          </a:p>
        </p:txBody>
      </p:sp>
    </p:spTree>
    <p:extLst>
      <p:ext uri="{BB962C8B-B14F-4D97-AF65-F5344CB8AC3E}">
        <p14:creationId xmlns:p14="http://schemas.microsoft.com/office/powerpoint/2010/main" val="2469654258"/>
      </p:ext>
    </p:extLst>
  </p:cSld>
  <p:clrMapOvr>
    <a:masterClrMapping/>
  </p:clrMapOvr>
  <p:transition advTm="2272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4A52A800-D928-4A29-9FA2-594CD16234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Example: Countdown</a:t>
            </a:r>
            <a:r>
              <a:rPr lang="en-US" altLang="en-US"/>
              <a:t> 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79F8823-8623-42DF-9763-493929C10A7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524000"/>
            <a:ext cx="9144000" cy="3276600"/>
          </a:xfrm>
        </p:spPr>
        <p:txBody>
          <a:bodyPr>
            <a:normAutofit fontScale="85000" lnSpcReduction="20000"/>
          </a:bodyPr>
          <a:lstStyle/>
          <a:p>
            <a:pPr lvl="3">
              <a:buFontTx/>
              <a:buChar char="•"/>
            </a:pPr>
            <a:r>
              <a:rPr lang="en-US" altLang="en-US" sz="3200" b="1"/>
              <a:t> </a:t>
            </a:r>
            <a:r>
              <a:rPr lang="en-US" altLang="en-US" sz="3600" b="1"/>
              <a:t>Program prints</a:t>
            </a:r>
          </a:p>
          <a:p>
            <a:pPr lvl="3">
              <a:buFontTx/>
              <a:buNone/>
            </a:pPr>
            <a:br>
              <a:rPr lang="en-US" altLang="en-US" sz="3200" b="1"/>
            </a:br>
            <a:r>
              <a:rPr lang="en-US" altLang="en-US" sz="2400" i="1">
                <a:latin typeface="Lucida Console" panose="020B0609040504020204" pitchFamily="49" charset="0"/>
              </a:rPr>
              <a:t>10</a:t>
            </a:r>
            <a:br>
              <a:rPr lang="en-US" altLang="en-US" sz="2400" i="1">
                <a:latin typeface="Lucida Console" panose="020B0609040504020204" pitchFamily="49" charset="0"/>
              </a:rPr>
            </a:br>
            <a:r>
              <a:rPr lang="en-US" altLang="en-US" sz="2400" i="1">
                <a:latin typeface="Lucida Console" panose="020B0609040504020204" pitchFamily="49" charset="0"/>
              </a:rPr>
              <a:t>9</a:t>
            </a:r>
            <a:br>
              <a:rPr lang="en-US" altLang="en-US" sz="2400" i="1">
                <a:latin typeface="Lucida Console" panose="020B0609040504020204" pitchFamily="49" charset="0"/>
              </a:rPr>
            </a:br>
            <a:r>
              <a:rPr lang="en-US" altLang="en-US" sz="2400" i="1">
                <a:latin typeface="Lucida Console" panose="020B0609040504020204" pitchFamily="49" charset="0"/>
              </a:rPr>
              <a:t>. . .</a:t>
            </a:r>
            <a:br>
              <a:rPr lang="en-US" altLang="en-US" sz="2400" i="1">
                <a:latin typeface="Lucida Console" panose="020B0609040504020204" pitchFamily="49" charset="0"/>
              </a:rPr>
            </a:br>
            <a:r>
              <a:rPr lang="en-US" altLang="en-US" sz="2400" i="1">
                <a:latin typeface="Lucida Console" panose="020B0609040504020204" pitchFamily="49" charset="0"/>
              </a:rPr>
              <a:t>2</a:t>
            </a:r>
            <a:br>
              <a:rPr lang="en-US" altLang="en-US" sz="2400" i="1">
                <a:latin typeface="Lucida Console" panose="020B0609040504020204" pitchFamily="49" charset="0"/>
              </a:rPr>
            </a:br>
            <a:r>
              <a:rPr lang="en-US" altLang="en-US" sz="2400" i="1">
                <a:latin typeface="Lucida Console" panose="020B0609040504020204" pitchFamily="49" charset="0"/>
              </a:rPr>
              <a:t>1</a:t>
            </a:r>
            <a:br>
              <a:rPr lang="en-US" altLang="en-US" sz="2400" i="1">
                <a:latin typeface="Lucida Console" panose="020B0609040504020204" pitchFamily="49" charset="0"/>
              </a:rPr>
            </a:br>
            <a:r>
              <a:rPr lang="en-US" altLang="en-US" sz="2400" i="1">
                <a:latin typeface="Lucida Console" panose="020B0609040504020204" pitchFamily="49" charset="0"/>
              </a:rPr>
              <a:t>0</a:t>
            </a:r>
            <a:br>
              <a:rPr lang="en-US" altLang="en-US" sz="2400" i="1">
                <a:latin typeface="Lucida Console" panose="020B0609040504020204" pitchFamily="49" charset="0"/>
              </a:rPr>
            </a:br>
            <a:r>
              <a:rPr lang="en-US" altLang="en-US" sz="2400" i="1">
                <a:latin typeface="Lucida Console" panose="020B0609040504020204" pitchFamily="49" charset="0"/>
              </a:rPr>
              <a:t>Liftoff!</a:t>
            </a:r>
            <a:br>
              <a:rPr lang="en-US" altLang="en-US" sz="2400" i="1">
                <a:latin typeface="Lucida Console" panose="020B0609040504020204" pitchFamily="49" charset="0"/>
              </a:rPr>
            </a:br>
            <a:endParaRPr lang="en-US" altLang="en-US" sz="2400" i="1">
              <a:latin typeface="Lucida Console" panose="020B0609040504020204" pitchFamily="49" charset="0"/>
            </a:endParaRPr>
          </a:p>
          <a:p>
            <a:pPr lvl="3">
              <a:buFontTx/>
              <a:buChar char="•"/>
            </a:pPr>
            <a:r>
              <a:rPr lang="en-US" altLang="en-US" sz="3200"/>
              <a:t> </a:t>
            </a:r>
            <a:r>
              <a:rPr lang="en-US" altLang="en-US" sz="3600"/>
              <a:t>One second delay between printouts</a:t>
            </a:r>
            <a:br>
              <a:rPr lang="en-US" altLang="en-US" sz="3600"/>
            </a:br>
            <a:endParaRPr lang="en-US" altLang="en-US" sz="36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0040883"/>
      </p:ext>
    </p:extLst>
  </p:cSld>
  <p:clrMapOvr>
    <a:masterClrMapping/>
  </p:clrMapOvr>
  <p:transition advTm="1936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34DE14F7-AAFC-462B-9606-9F389FB3FD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n-US" altLang="en-US" u="sng"/>
              <a:t>File TimerTest.java</a:t>
            </a:r>
            <a:r>
              <a:rPr lang="en-US" altLang="en-US"/>
              <a:t> 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1AF44438-1584-489D-AAE6-51C00B3D457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990600"/>
            <a:ext cx="9144000" cy="3657600"/>
          </a:xfrm>
        </p:spPr>
        <p:txBody>
          <a:bodyPr>
            <a:normAutofit fontScale="77500" lnSpcReduction="20000"/>
          </a:bodyPr>
          <a:lstStyle/>
          <a:p>
            <a:pPr marL="1714500" lvl="3" indent="-342900">
              <a:buNone/>
            </a:pPr>
            <a:r>
              <a:rPr lang="en-US" altLang="en-US"/>
              <a:t>1 import java.awt.event.ActionEvent; </a:t>
            </a:r>
          </a:p>
          <a:p>
            <a:pPr marL="1714500" lvl="3" indent="-342900">
              <a:buNone/>
            </a:pPr>
            <a:r>
              <a:rPr lang="en-US" altLang="en-US"/>
              <a:t>2 import java.awt.event.ActionListener; </a:t>
            </a:r>
          </a:p>
          <a:p>
            <a:pPr marL="1714500" lvl="3" indent="-342900">
              <a:buNone/>
            </a:pPr>
            <a:r>
              <a:rPr lang="en-US" altLang="en-US"/>
              <a:t>3 import javax.swing.JOptionPane; </a:t>
            </a:r>
          </a:p>
          <a:p>
            <a:pPr marL="1714500" lvl="3" indent="-342900">
              <a:buNone/>
            </a:pPr>
            <a:r>
              <a:rPr lang="en-US" altLang="en-US"/>
              <a:t>4 import javax.swing.Timer; </a:t>
            </a:r>
          </a:p>
          <a:p>
            <a:pPr marL="1714500" lvl="3" indent="-342900">
              <a:buNone/>
            </a:pPr>
            <a:r>
              <a:rPr lang="en-US" altLang="en-US"/>
              <a:t>5  </a:t>
            </a:r>
          </a:p>
          <a:p>
            <a:pPr marL="1714500" lvl="3" indent="-342900">
              <a:buNone/>
            </a:pPr>
            <a:r>
              <a:rPr lang="en-US" altLang="en-US"/>
              <a:t>6 /** </a:t>
            </a:r>
          </a:p>
          <a:p>
            <a:pPr marL="1714500" lvl="3" indent="-342900">
              <a:buNone/>
            </a:pPr>
            <a:r>
              <a:rPr lang="en-US" altLang="en-US"/>
              <a:t>7    This program tests the Timer class. </a:t>
            </a:r>
          </a:p>
          <a:p>
            <a:pPr marL="1714500" lvl="3" indent="-342900">
              <a:buNone/>
            </a:pPr>
            <a:r>
              <a:rPr lang="en-US" altLang="en-US"/>
              <a:t>8 */ </a:t>
            </a:r>
          </a:p>
          <a:p>
            <a:pPr marL="1714500" lvl="3" indent="-342900">
              <a:buNone/>
            </a:pPr>
            <a:r>
              <a:rPr lang="en-US" altLang="en-US"/>
              <a:t>9 public class TimerTest </a:t>
            </a:r>
          </a:p>
          <a:p>
            <a:pPr marL="1714500" lvl="3" indent="-342900">
              <a:buNone/>
            </a:pPr>
            <a:r>
              <a:rPr lang="en-US" altLang="en-US"/>
              <a:t>10 { </a:t>
            </a:r>
          </a:p>
          <a:p>
            <a:pPr marL="1714500" lvl="3" indent="-342900">
              <a:buNone/>
            </a:pPr>
            <a:r>
              <a:rPr lang="en-US" altLang="en-US"/>
              <a:t>11    public static void main(String[] args) </a:t>
            </a:r>
          </a:p>
          <a:p>
            <a:pPr marL="1714500" lvl="3" indent="-342900">
              <a:buNone/>
            </a:pPr>
            <a:r>
              <a:rPr lang="en-US" altLang="en-US"/>
              <a:t>12    { </a:t>
            </a:r>
          </a:p>
          <a:p>
            <a:pPr marL="1714500" lvl="3" indent="-342900">
              <a:buNone/>
            </a:pPr>
            <a:r>
              <a:rPr lang="en-US" altLang="en-US"/>
              <a:t>13       class CountDown implements ActionListener </a:t>
            </a:r>
          </a:p>
          <a:p>
            <a:pPr marL="1714500" lvl="3" indent="-342900">
              <a:buNone/>
            </a:pPr>
            <a:r>
              <a:rPr lang="en-US" altLang="en-US"/>
              <a:t>14       { </a:t>
            </a:r>
          </a:p>
          <a:p>
            <a:pPr marL="1714500" lvl="3" indent="-342900">
              <a:buNone/>
            </a:pPr>
            <a:r>
              <a:rPr lang="en-US" altLang="en-US"/>
              <a:t>15          public CountDown(int initialCount) </a:t>
            </a:r>
          </a:p>
          <a:p>
            <a:pPr marL="1714500" lvl="3" indent="-342900">
              <a:buNone/>
            </a:pPr>
            <a:r>
              <a:rPr lang="en-US" altLang="en-US"/>
              <a:t>16          { </a:t>
            </a:r>
          </a:p>
          <a:p>
            <a:pPr marL="1714500" lvl="3" indent="-342900">
              <a:buNone/>
            </a:pPr>
            <a:r>
              <a:rPr lang="en-US" altLang="en-US"/>
              <a:t>17             count = initialCount;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2779666"/>
      </p:ext>
    </p:extLst>
  </p:cSld>
  <p:clrMapOvr>
    <a:masterClrMapping/>
  </p:clrMapOvr>
  <p:transition advTm="2224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88ADE6D5-E471-4B5A-B701-FD5AF058433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52400"/>
            <a:ext cx="9753600" cy="3657600"/>
          </a:xfrm>
        </p:spPr>
        <p:txBody>
          <a:bodyPr>
            <a:normAutofit fontScale="62500" lnSpcReduction="20000"/>
          </a:bodyPr>
          <a:lstStyle/>
          <a:p>
            <a:pPr marL="1743075" lvl="3" indent="-371475">
              <a:buNone/>
            </a:pPr>
            <a:r>
              <a:rPr lang="en-US" altLang="en-US"/>
              <a:t>18          } </a:t>
            </a:r>
          </a:p>
          <a:p>
            <a:pPr marL="1743075" lvl="3" indent="-371475">
              <a:buNone/>
            </a:pPr>
            <a:r>
              <a:rPr lang="en-US" altLang="en-US"/>
              <a:t>19  </a:t>
            </a:r>
          </a:p>
          <a:p>
            <a:pPr marL="1743075" lvl="3" indent="-371475">
              <a:buNone/>
            </a:pPr>
            <a:r>
              <a:rPr lang="en-US" altLang="en-US"/>
              <a:t>20          public void actionPerformed(ActionEvent event) </a:t>
            </a:r>
          </a:p>
          <a:p>
            <a:pPr marL="1743075" lvl="3" indent="-371475">
              <a:buNone/>
            </a:pPr>
            <a:r>
              <a:rPr lang="en-US" altLang="en-US"/>
              <a:t>21          { </a:t>
            </a:r>
          </a:p>
          <a:p>
            <a:pPr marL="1743075" lvl="3" indent="-371475">
              <a:buNone/>
            </a:pPr>
            <a:r>
              <a:rPr lang="en-US" altLang="en-US"/>
              <a:t>22             if (count &gt;= 0) </a:t>
            </a:r>
          </a:p>
          <a:p>
            <a:pPr marL="1743075" lvl="3" indent="-371475">
              <a:buNone/>
            </a:pPr>
            <a:r>
              <a:rPr lang="en-US" altLang="en-US"/>
              <a:t>23                System.out.println(count); </a:t>
            </a:r>
          </a:p>
          <a:p>
            <a:pPr marL="1743075" lvl="3" indent="-371475">
              <a:buNone/>
            </a:pPr>
            <a:r>
              <a:rPr lang="en-US" altLang="en-US"/>
              <a:t>24             if (count == 0) </a:t>
            </a:r>
          </a:p>
          <a:p>
            <a:pPr marL="1743075" lvl="3" indent="-371475">
              <a:buNone/>
            </a:pPr>
            <a:r>
              <a:rPr lang="en-US" altLang="en-US"/>
              <a:t>25                System.out.println("Liftoff!"); </a:t>
            </a:r>
          </a:p>
          <a:p>
            <a:pPr marL="1743075" lvl="3" indent="-371475">
              <a:buNone/>
            </a:pPr>
            <a:r>
              <a:rPr lang="en-US" altLang="en-US"/>
              <a:t>26             count--; </a:t>
            </a:r>
          </a:p>
          <a:p>
            <a:pPr marL="1743075" lvl="3" indent="-371475">
              <a:buNone/>
            </a:pPr>
            <a:r>
              <a:rPr lang="en-US" altLang="en-US"/>
              <a:t>27          } </a:t>
            </a:r>
          </a:p>
          <a:p>
            <a:pPr marL="1743075" lvl="3" indent="-371475">
              <a:buNone/>
            </a:pPr>
            <a:r>
              <a:rPr lang="en-US" altLang="en-US"/>
              <a:t>28  </a:t>
            </a:r>
          </a:p>
          <a:p>
            <a:pPr marL="1743075" lvl="3" indent="-371475">
              <a:buNone/>
            </a:pPr>
            <a:r>
              <a:rPr lang="en-US" altLang="en-US"/>
              <a:t>29          private int count; </a:t>
            </a:r>
          </a:p>
          <a:p>
            <a:pPr marL="1743075" lvl="3" indent="-371475">
              <a:buNone/>
            </a:pPr>
            <a:r>
              <a:rPr lang="en-US" altLang="en-US"/>
              <a:t>30       } </a:t>
            </a:r>
          </a:p>
          <a:p>
            <a:pPr marL="1743075" lvl="3" indent="-371475">
              <a:buNone/>
            </a:pPr>
            <a:r>
              <a:rPr lang="en-US" altLang="en-US"/>
              <a:t>31  </a:t>
            </a:r>
          </a:p>
          <a:p>
            <a:pPr marL="1743075" lvl="3" indent="-371475">
              <a:buNone/>
            </a:pPr>
            <a:r>
              <a:rPr lang="en-US" altLang="en-US"/>
              <a:t>32       CountDown listener = new CountDown(10); </a:t>
            </a:r>
          </a:p>
          <a:p>
            <a:pPr marL="1743075" lvl="3" indent="-371475">
              <a:buNone/>
            </a:pPr>
            <a:r>
              <a:rPr lang="en-US" altLang="en-US"/>
              <a:t>33  </a:t>
            </a:r>
          </a:p>
          <a:p>
            <a:pPr marL="1743075" lvl="3" indent="-371475">
              <a:buNone/>
            </a:pPr>
            <a:r>
              <a:rPr lang="en-US" altLang="en-US"/>
              <a:t>34       final int DELAY = 1000; // milliseconds between timer ticks </a:t>
            </a:r>
          </a:p>
          <a:p>
            <a:pPr marL="1743075" lvl="3" indent="-371475">
              <a:buNone/>
            </a:pPr>
            <a:r>
              <a:rPr lang="en-US" altLang="en-US"/>
              <a:t>35       Timer t = new Timer(DELAY, listener); </a:t>
            </a:r>
          </a:p>
          <a:p>
            <a:pPr marL="1743075" lvl="3" indent="-371475">
              <a:buNone/>
            </a:pPr>
            <a:r>
              <a:rPr lang="en-US" altLang="en-US"/>
              <a:t>36       t.start(); </a:t>
            </a:r>
          </a:p>
          <a:p>
            <a:pPr marL="1743075" lvl="3" indent="-371475">
              <a:buNone/>
            </a:pPr>
            <a:r>
              <a:rPr lang="en-US" altLang="en-US"/>
              <a:t>37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345977"/>
      </p:ext>
    </p:extLst>
  </p:cSld>
  <p:clrMapOvr>
    <a:masterClrMapping/>
  </p:clrMapOvr>
  <p:transition advTm="1552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0F46B2B-46ED-4384-86E5-3672124F7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 u="sng"/>
              <a:t>CHAPTER GOALS</a:t>
            </a: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EBA8837-1848-44C5-9D9A-8348C0C78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990600"/>
            <a:ext cx="8686800" cy="4648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sz="2700"/>
              <a:t>To learn about </a:t>
            </a:r>
            <a:r>
              <a:rPr lang="en-US" altLang="en-US" sz="2700">
                <a:solidFill>
                  <a:srgbClr val="FF3300"/>
                </a:solidFill>
              </a:rPr>
              <a:t>interfaces</a:t>
            </a:r>
            <a:r>
              <a:rPr lang="en-US" altLang="en-US" sz="2700"/>
              <a:t> 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sz="2700"/>
              <a:t>To be able to </a:t>
            </a:r>
            <a:r>
              <a:rPr lang="en-US" altLang="en-US" sz="2700">
                <a:solidFill>
                  <a:srgbClr val="FF3300"/>
                </a:solidFill>
              </a:rPr>
              <a:t>convert between supertype and subtype references </a:t>
            </a:r>
            <a:r>
              <a:rPr lang="en-US" altLang="en-US" sz="2700"/>
              <a:t> 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sz="2700"/>
              <a:t>To understand the </a:t>
            </a:r>
            <a:r>
              <a:rPr lang="en-US" altLang="en-US" sz="2700">
                <a:solidFill>
                  <a:srgbClr val="FF3300"/>
                </a:solidFill>
              </a:rPr>
              <a:t>concept of polymorphism</a:t>
            </a:r>
            <a:r>
              <a:rPr lang="en-US" altLang="en-US" sz="2700"/>
              <a:t>  </a:t>
            </a:r>
            <a:endParaRPr lang="en-US" altLang="en-US" sz="2700">
              <a:solidFill>
                <a:srgbClr val="FF3300"/>
              </a:solidFill>
            </a:endParaRP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sz="2700"/>
              <a:t>To appreciate </a:t>
            </a:r>
            <a:r>
              <a:rPr lang="en-US" altLang="en-US" sz="2700">
                <a:solidFill>
                  <a:srgbClr val="FF3300"/>
                </a:solidFill>
              </a:rPr>
              <a:t>how interfaces can be used to decouple classes  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sz="2700"/>
              <a:t>To learn </a:t>
            </a:r>
            <a:r>
              <a:rPr lang="en-US" altLang="en-US" sz="2700">
                <a:solidFill>
                  <a:srgbClr val="FF3300"/>
                </a:solidFill>
              </a:rPr>
              <a:t>how to implement helper classes as inner classes </a:t>
            </a:r>
            <a:r>
              <a:rPr lang="en-US" altLang="en-US" sz="2700"/>
              <a:t> 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sz="2700"/>
              <a:t>To understand </a:t>
            </a:r>
            <a:r>
              <a:rPr lang="en-US" altLang="en-US" sz="2700">
                <a:solidFill>
                  <a:srgbClr val="FF3300"/>
                </a:solidFill>
              </a:rPr>
              <a:t>how</a:t>
            </a:r>
            <a:r>
              <a:rPr lang="en-US" altLang="en-US" sz="2700"/>
              <a:t> </a:t>
            </a:r>
            <a:r>
              <a:rPr lang="en-US" altLang="en-US" sz="2700">
                <a:solidFill>
                  <a:srgbClr val="FF3300"/>
                </a:solidFill>
              </a:rPr>
              <a:t>inner classes access variables from the surrounding scope</a:t>
            </a:r>
            <a:r>
              <a:rPr lang="en-US" altLang="en-US" sz="2700"/>
              <a:t>  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en-US" sz="2700"/>
              <a:t>To implement </a:t>
            </a:r>
            <a:r>
              <a:rPr lang="en-US" altLang="en-US" sz="2700">
                <a:solidFill>
                  <a:srgbClr val="FF3300"/>
                </a:solidFill>
              </a:rPr>
              <a:t>event listeners for timer events</a:t>
            </a:r>
            <a:r>
              <a:rPr lang="en-US" altLang="en-US" sz="2600">
                <a:solidFill>
                  <a:srgbClr val="FF33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8440879"/>
      </p:ext>
    </p:extLst>
  </p:cSld>
  <p:clrMapOvr>
    <a:masterClrMapping/>
  </p:clrMapOvr>
  <p:transition advTm="248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747E0059-8420-45AE-8577-760A81AB014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52400"/>
            <a:ext cx="9753600" cy="3657600"/>
          </a:xfrm>
        </p:spPr>
        <p:txBody>
          <a:bodyPr/>
          <a:lstStyle/>
          <a:p>
            <a:pPr marL="1743075" lvl="3" indent="-371475">
              <a:buNone/>
            </a:pPr>
            <a:r>
              <a:rPr lang="en-US" altLang="en-US"/>
              <a:t>38       JOptionPane.showMessageDialog(null, "Quit?"); </a:t>
            </a:r>
          </a:p>
          <a:p>
            <a:pPr marL="1743075" lvl="3" indent="-371475">
              <a:buNone/>
            </a:pPr>
            <a:r>
              <a:rPr lang="en-US" altLang="en-US"/>
              <a:t>39       System.exit(0); </a:t>
            </a:r>
          </a:p>
          <a:p>
            <a:pPr marL="1743075" lvl="3" indent="-371475">
              <a:buNone/>
            </a:pPr>
            <a:r>
              <a:rPr lang="en-US" altLang="en-US"/>
              <a:t>40    } </a:t>
            </a:r>
          </a:p>
          <a:p>
            <a:pPr marL="1743075" lvl="3" indent="-371475">
              <a:buNone/>
            </a:pPr>
            <a:r>
              <a:rPr lang="en-US" altLang="en-US"/>
              <a:t>41 }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0122931"/>
      </p:ext>
    </p:extLst>
  </p:cSld>
  <p:clrMapOvr>
    <a:masterClrMapping/>
  </p:clrMapOvr>
  <p:transition advTm="1552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9B83B9A0-3319-4823-92DD-C771A4B93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Example: Add Interest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33D2A34-85FB-4D86-B13D-351C7B9F132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524000"/>
            <a:ext cx="9144000" cy="3276600"/>
          </a:xfrm>
        </p:spPr>
        <p:txBody>
          <a:bodyPr>
            <a:normAutofit fontScale="85000" lnSpcReduction="20000"/>
          </a:bodyPr>
          <a:lstStyle/>
          <a:p>
            <a:pPr lvl="3">
              <a:buFontTx/>
              <a:buChar char="•"/>
            </a:pPr>
            <a:r>
              <a:rPr lang="en-US" altLang="en-US" sz="2800"/>
              <a:t>Define bank account object</a:t>
            </a:r>
            <a:br>
              <a:rPr lang="en-US" altLang="en-US" sz="2800"/>
            </a:br>
            <a:r>
              <a:rPr lang="en-US" altLang="en-US" i="1">
                <a:latin typeface="Lucida Console" panose="020B0609040504020204" pitchFamily="49" charset="0"/>
              </a:rPr>
              <a:t>public class TimerTest</a:t>
            </a:r>
            <a:br>
              <a:rPr lang="en-US" altLang="en-US" i="1">
                <a:latin typeface="Lucida Console" panose="020B0609040504020204" pitchFamily="49" charset="0"/>
              </a:rPr>
            </a:br>
            <a:r>
              <a:rPr lang="en-US" altLang="en-US" i="1">
                <a:latin typeface="Lucida Console" panose="020B0609040504020204" pitchFamily="49" charset="0"/>
              </a:rPr>
              <a:t>{</a:t>
            </a:r>
            <a:br>
              <a:rPr lang="en-US" altLang="en-US" i="1">
                <a:latin typeface="Lucida Console" panose="020B0609040504020204" pitchFamily="49" charset="0"/>
              </a:rPr>
            </a:br>
            <a:r>
              <a:rPr lang="en-US" altLang="en-US" i="1">
                <a:latin typeface="Lucida Console" panose="020B0609040504020204" pitchFamily="49" charset="0"/>
              </a:rPr>
              <a:t>   public static void main(String[] args)</a:t>
            </a:r>
            <a:br>
              <a:rPr lang="en-US" altLang="en-US" i="1">
                <a:latin typeface="Lucida Console" panose="020B0609040504020204" pitchFamily="49" charset="0"/>
              </a:rPr>
            </a:br>
            <a:r>
              <a:rPr lang="en-US" altLang="en-US" i="1">
                <a:latin typeface="Lucida Console" panose="020B0609040504020204" pitchFamily="49" charset="0"/>
              </a:rPr>
              <a:t>   {</a:t>
            </a:r>
            <a:br>
              <a:rPr lang="en-US" altLang="en-US" i="1">
                <a:latin typeface="Lucida Console" panose="020B0609040504020204" pitchFamily="49" charset="0"/>
              </a:rPr>
            </a:br>
            <a:r>
              <a:rPr lang="en-US" altLang="en-US" i="1">
                <a:latin typeface="Lucida Console" panose="020B0609040504020204" pitchFamily="49" charset="0"/>
              </a:rPr>
              <a:t>      final BankAccount account = new 		     BankAccount(1000);</a:t>
            </a:r>
            <a:br>
              <a:rPr lang="en-US" altLang="en-US" i="1">
                <a:latin typeface="Lucida Console" panose="020B0609040504020204" pitchFamily="49" charset="0"/>
              </a:rPr>
            </a:br>
            <a:r>
              <a:rPr lang="en-US" altLang="en-US" i="1">
                <a:latin typeface="Lucida Console" panose="020B0609040504020204" pitchFamily="49" charset="0"/>
              </a:rPr>
              <a:t>	     class InterestAdder implements  		     ActionListener { . . . }      </a:t>
            </a:r>
          </a:p>
          <a:p>
            <a:pPr lvl="4">
              <a:buFontTx/>
              <a:buNone/>
            </a:pPr>
            <a:r>
              <a:rPr lang="en-US" altLang="en-US" i="1">
                <a:latin typeface="Lucida Console" panose="020B0609040504020204" pitchFamily="49" charset="0"/>
              </a:rPr>
              <a:t>	 }</a:t>
            </a:r>
            <a:br>
              <a:rPr lang="en-US" altLang="en-US" i="1">
                <a:latin typeface="Lucida Console" panose="020B0609040504020204" pitchFamily="49" charset="0"/>
              </a:rPr>
            </a:br>
            <a:r>
              <a:rPr lang="en-US" altLang="en-US" i="1">
                <a:latin typeface="Lucida Console" panose="020B0609040504020204" pitchFamily="49" charset="0"/>
              </a:rPr>
              <a:t>   private static final double RATE = 5;</a:t>
            </a:r>
          </a:p>
          <a:p>
            <a:pPr lvl="4">
              <a:buFontTx/>
              <a:buNone/>
            </a:pPr>
            <a:r>
              <a:rPr lang="en-US" altLang="en-US" i="1">
                <a:latin typeface="Lucida Console" panose="020B0609040504020204" pitchFamily="49" charset="0"/>
              </a:rPr>
              <a:t>}</a:t>
            </a:r>
            <a:br>
              <a:rPr lang="en-US" altLang="en-US" i="1">
                <a:latin typeface="Lucida Console" panose="020B0609040504020204" pitchFamily="49" charset="0"/>
              </a:rPr>
            </a:br>
            <a:endParaRPr lang="en-US" altLang="en-US" i="1">
              <a:latin typeface="Lucida Console" panose="020B0609040504020204" pitchFamily="49" charset="0"/>
            </a:endParaRPr>
          </a:p>
          <a:p>
            <a:pPr lvl="3">
              <a:buFontTx/>
              <a:buChar char="•"/>
            </a:pPr>
            <a:r>
              <a:rPr lang="en-US" altLang="en-US">
                <a:latin typeface="Lucida Console" panose="020B0609040504020204" pitchFamily="49" charset="0"/>
              </a:rPr>
              <a:t>final</a:t>
            </a:r>
            <a:r>
              <a:rPr lang="en-US" altLang="en-US" sz="2800"/>
              <a:t> modifier of </a:t>
            </a:r>
            <a:r>
              <a:rPr lang="en-US" altLang="en-US">
                <a:latin typeface="Lucida Console" panose="020B0609040504020204" pitchFamily="49" charset="0"/>
              </a:rPr>
              <a:t>account</a:t>
            </a:r>
            <a:r>
              <a:rPr lang="en-US" altLang="en-US" sz="2800"/>
              <a:t> necessary so inner class code can access it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3332047"/>
      </p:ext>
    </p:extLst>
  </p:cSld>
  <p:clrMapOvr>
    <a:masterClrMapping/>
  </p:clrMapOvr>
  <p:transition advTm="1904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34B4EAE2-C29A-4B2F-9A0A-AFEAD4F235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u="sng"/>
              <a:t>Inner Class Can Access Outer Variables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E2ADE2A-3A69-4335-8701-CD7DF3C614E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447800"/>
            <a:ext cx="9525000" cy="3276600"/>
          </a:xfrm>
        </p:spPr>
        <p:txBody>
          <a:bodyPr>
            <a:normAutofit fontScale="92500" lnSpcReduction="10000"/>
          </a:bodyPr>
          <a:lstStyle/>
          <a:p>
            <a:pPr lvl="3">
              <a:buFontTx/>
              <a:buNone/>
            </a:pPr>
            <a:r>
              <a:rPr lang="en-US" altLang="en-US" i="1"/>
              <a:t>	</a:t>
            </a:r>
          </a:p>
          <a:p>
            <a:pPr lvl="3">
              <a:buFontTx/>
              <a:buNone/>
            </a:pPr>
            <a:r>
              <a:rPr lang="en-US" altLang="en-US" i="1"/>
              <a:t>    </a:t>
            </a:r>
            <a:r>
              <a:rPr lang="en-US" altLang="en-US" i="1">
                <a:latin typeface="Lucida Console" panose="020B0609040504020204" pitchFamily="49" charset="0"/>
              </a:rPr>
              <a:t>class InterestAdder implements ActionListener</a:t>
            </a:r>
            <a:br>
              <a:rPr lang="en-US" altLang="en-US" i="1">
                <a:latin typeface="Lucida Console" panose="020B0609040504020204" pitchFamily="49" charset="0"/>
              </a:rPr>
            </a:br>
            <a:r>
              <a:rPr lang="en-US" altLang="en-US" i="1">
                <a:latin typeface="Lucida Console" panose="020B0609040504020204" pitchFamily="49" charset="0"/>
              </a:rPr>
              <a:t>{</a:t>
            </a:r>
            <a:br>
              <a:rPr lang="en-US" altLang="en-US" i="1">
                <a:latin typeface="Lucida Console" panose="020B0609040504020204" pitchFamily="49" charset="0"/>
              </a:rPr>
            </a:br>
            <a:r>
              <a:rPr lang="en-US" altLang="en-US" i="1">
                <a:latin typeface="Lucida Console" panose="020B0609040504020204" pitchFamily="49" charset="0"/>
              </a:rPr>
              <a:t>	public void actionPerformed(ActionEvent event)</a:t>
            </a:r>
            <a:br>
              <a:rPr lang="en-US" altLang="en-US" i="1">
                <a:latin typeface="Lucida Console" panose="020B0609040504020204" pitchFamily="49" charset="0"/>
              </a:rPr>
            </a:br>
            <a:r>
              <a:rPr lang="en-US" altLang="en-US" i="1">
                <a:latin typeface="Lucida Console" panose="020B0609040504020204" pitchFamily="49" charset="0"/>
              </a:rPr>
              <a:t>	{</a:t>
            </a:r>
            <a:br>
              <a:rPr lang="en-US" altLang="en-US" i="1">
                <a:latin typeface="Lucida Console" panose="020B0609040504020204" pitchFamily="49" charset="0"/>
              </a:rPr>
            </a:br>
            <a:r>
              <a:rPr lang="en-US" altLang="en-US" i="1">
                <a:latin typeface="Lucida Console" panose="020B0609040504020204" pitchFamily="49" charset="0"/>
              </a:rPr>
              <a:t>	 double interest = </a:t>
            </a:r>
            <a:r>
              <a:rPr lang="en-US" altLang="en-US" b="1" i="1">
                <a:latin typeface="Lucida Console" panose="020B0609040504020204" pitchFamily="49" charset="0"/>
              </a:rPr>
              <a:t>account</a:t>
            </a:r>
            <a:r>
              <a:rPr lang="en-US" altLang="en-US" i="1">
                <a:latin typeface="Lucida Console" panose="020B0609040504020204" pitchFamily="49" charset="0"/>
              </a:rPr>
              <a:t>.getBalance() * </a:t>
            </a:r>
            <a:r>
              <a:rPr lang="en-US" altLang="en-US" b="1" i="1">
                <a:latin typeface="Lucida Console" panose="020B0609040504020204" pitchFamily="49" charset="0"/>
              </a:rPr>
              <a:t>RATE</a:t>
            </a:r>
            <a:r>
              <a:rPr lang="en-US" altLang="en-US" i="1">
                <a:latin typeface="Lucida Console" panose="020B0609040504020204" pitchFamily="49" charset="0"/>
              </a:rPr>
              <a:t> / 100;</a:t>
            </a:r>
            <a:br>
              <a:rPr lang="en-US" altLang="en-US" i="1">
                <a:latin typeface="Lucida Console" panose="020B0609040504020204" pitchFamily="49" charset="0"/>
              </a:rPr>
            </a:br>
            <a:r>
              <a:rPr lang="en-US" altLang="en-US" i="1">
                <a:latin typeface="Lucida Console" panose="020B0609040504020204" pitchFamily="49" charset="0"/>
              </a:rPr>
              <a:t>   </a:t>
            </a:r>
            <a:r>
              <a:rPr lang="en-US" altLang="en-US" b="1" i="1">
                <a:latin typeface="Lucida Console" panose="020B0609040504020204" pitchFamily="49" charset="0"/>
              </a:rPr>
              <a:t>account</a:t>
            </a:r>
            <a:r>
              <a:rPr lang="en-US" altLang="en-US" i="1">
                <a:latin typeface="Lucida Console" panose="020B0609040504020204" pitchFamily="49" charset="0"/>
              </a:rPr>
              <a:t>.deposit(interest);</a:t>
            </a:r>
            <a:br>
              <a:rPr lang="en-US" altLang="en-US" i="1">
                <a:latin typeface="Lucida Console" panose="020B0609040504020204" pitchFamily="49" charset="0"/>
              </a:rPr>
            </a:br>
            <a:r>
              <a:rPr lang="en-US" altLang="en-US" i="1">
                <a:latin typeface="Lucida Console" panose="020B0609040504020204" pitchFamily="49" charset="0"/>
              </a:rPr>
              <a:t>   System.out.println("Balance = " + </a:t>
            </a:r>
            <a:r>
              <a:rPr lang="en-US" altLang="en-US" b="1" i="1">
                <a:latin typeface="Lucida Console" panose="020B0609040504020204" pitchFamily="49" charset="0"/>
              </a:rPr>
              <a:t>account</a:t>
            </a:r>
            <a:r>
              <a:rPr lang="en-US" altLang="en-US" i="1">
                <a:latin typeface="Lucida Console" panose="020B0609040504020204" pitchFamily="49" charset="0"/>
              </a:rPr>
              <a:t>.getBalance());</a:t>
            </a:r>
            <a:br>
              <a:rPr lang="en-US" altLang="en-US" i="1">
                <a:latin typeface="Lucida Console" panose="020B0609040504020204" pitchFamily="49" charset="0"/>
              </a:rPr>
            </a:br>
            <a:r>
              <a:rPr lang="en-US" altLang="en-US" i="1">
                <a:latin typeface="Lucida Console" panose="020B0609040504020204" pitchFamily="49" charset="0"/>
              </a:rPr>
              <a:t>  }</a:t>
            </a:r>
            <a:br>
              <a:rPr lang="en-US" altLang="en-US" i="1">
                <a:latin typeface="Lucida Console" panose="020B0609040504020204" pitchFamily="49" charset="0"/>
              </a:rPr>
            </a:br>
            <a:r>
              <a:rPr lang="en-US" altLang="en-US" i="1">
                <a:latin typeface="Lucida Console" panose="020B0609040504020204" pitchFamily="49" charset="0"/>
              </a:rPr>
              <a:t>}</a:t>
            </a:r>
            <a:br>
              <a:rPr lang="en-US" altLang="en-US" i="1">
                <a:latin typeface="Lucida Console" panose="020B0609040504020204" pitchFamily="49" charset="0"/>
              </a:rPr>
            </a:br>
            <a:endParaRPr lang="en-US" altLang="en-US" i="1">
              <a:latin typeface="Lucida Console" panose="020B0609040504020204" pitchFamily="49" charset="0"/>
            </a:endParaRPr>
          </a:p>
          <a:p>
            <a:pPr lvl="3">
              <a:buFontTx/>
              <a:buChar char="•"/>
            </a:pPr>
            <a:r>
              <a:rPr lang="en-US" altLang="en-US" sz="2600"/>
              <a:t>Inner class can access all fields and methods of outer class </a:t>
            </a:r>
          </a:p>
          <a:p>
            <a:pPr lvl="3">
              <a:buFontTx/>
              <a:buChar char="•"/>
            </a:pPr>
            <a:r>
              <a:rPr lang="en-US" altLang="en-US" sz="2600"/>
              <a:t>Inner class can access all </a:t>
            </a:r>
            <a:r>
              <a:rPr lang="en-US" altLang="en-US">
                <a:latin typeface="Lucida Console" panose="020B0609040504020204" pitchFamily="49" charset="0"/>
              </a:rPr>
              <a:t>final</a:t>
            </a:r>
            <a:r>
              <a:rPr lang="en-US" altLang="en-US" sz="2600"/>
              <a:t> variables of enclosing method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3473546"/>
      </p:ext>
    </p:extLst>
  </p:cSld>
  <p:clrMapOvr>
    <a:masterClrMapping/>
  </p:clrMapOvr>
  <p:transition advTm="1664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BF5E841C-C214-4995-93C4-2C1FA1597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n-US" altLang="en-US" u="sng"/>
              <a:t>File TimerTest.java</a:t>
            </a:r>
            <a:r>
              <a:rPr lang="en-US" altLang="en-US"/>
              <a:t> 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C13F972B-DC30-4110-AC15-2E863263893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990600"/>
            <a:ext cx="9144000" cy="3657600"/>
          </a:xfrm>
        </p:spPr>
        <p:txBody>
          <a:bodyPr>
            <a:normAutofit fontScale="77500" lnSpcReduction="20000"/>
          </a:bodyPr>
          <a:lstStyle/>
          <a:p>
            <a:pPr marL="1714500" lvl="3" indent="-342900">
              <a:buNone/>
            </a:pPr>
            <a:r>
              <a:rPr lang="en-US" altLang="en-US"/>
              <a:t>1 import java.awt.event.ActionEvent; </a:t>
            </a:r>
          </a:p>
          <a:p>
            <a:pPr marL="1714500" lvl="3" indent="-342900">
              <a:buNone/>
            </a:pPr>
            <a:r>
              <a:rPr lang="en-US" altLang="en-US"/>
              <a:t>2 import java.awt.event.ActionListener; </a:t>
            </a:r>
          </a:p>
          <a:p>
            <a:pPr marL="1714500" lvl="3" indent="-342900">
              <a:buNone/>
            </a:pPr>
            <a:r>
              <a:rPr lang="en-US" altLang="en-US"/>
              <a:t>3 import javax.swing.JOptionPane; </a:t>
            </a:r>
          </a:p>
          <a:p>
            <a:pPr marL="1714500" lvl="3" indent="-342900">
              <a:buNone/>
            </a:pPr>
            <a:r>
              <a:rPr lang="en-US" altLang="en-US"/>
              <a:t>4 import javax.swing.Timer; </a:t>
            </a:r>
          </a:p>
          <a:p>
            <a:pPr marL="1714500" lvl="3" indent="-342900">
              <a:buNone/>
            </a:pPr>
            <a:r>
              <a:rPr lang="en-US" altLang="en-US"/>
              <a:t>5  </a:t>
            </a:r>
          </a:p>
          <a:p>
            <a:pPr marL="1714500" lvl="3" indent="-342900">
              <a:buNone/>
            </a:pPr>
            <a:r>
              <a:rPr lang="en-US" altLang="en-US"/>
              <a:t>6 /** </a:t>
            </a:r>
          </a:p>
          <a:p>
            <a:pPr marL="1714500" lvl="3" indent="-342900">
              <a:buNone/>
            </a:pPr>
            <a:r>
              <a:rPr lang="en-US" altLang="en-US"/>
              <a:t>7    This program uses a timer to add interest to a bank  </a:t>
            </a:r>
          </a:p>
          <a:p>
            <a:pPr marL="1714500" lvl="3" indent="-342900">
              <a:buNone/>
            </a:pPr>
            <a:r>
              <a:rPr lang="en-US" altLang="en-US"/>
              <a:t>8    account once per second. </a:t>
            </a:r>
          </a:p>
          <a:p>
            <a:pPr marL="1714500" lvl="3" indent="-342900">
              <a:buNone/>
            </a:pPr>
            <a:r>
              <a:rPr lang="en-US" altLang="en-US"/>
              <a:t>9 */ </a:t>
            </a:r>
          </a:p>
          <a:p>
            <a:pPr marL="1714500" lvl="3" indent="-342900">
              <a:buNone/>
            </a:pPr>
            <a:r>
              <a:rPr lang="en-US" altLang="en-US"/>
              <a:t>10 public class TimerTest </a:t>
            </a:r>
          </a:p>
          <a:p>
            <a:pPr marL="1714500" lvl="3" indent="-342900">
              <a:buNone/>
            </a:pPr>
            <a:r>
              <a:rPr lang="en-US" altLang="en-US"/>
              <a:t>11 { </a:t>
            </a:r>
          </a:p>
          <a:p>
            <a:pPr marL="1714500" lvl="3" indent="-342900">
              <a:buNone/>
            </a:pPr>
            <a:r>
              <a:rPr lang="en-US" altLang="en-US"/>
              <a:t>12    public static void main(String[] args) </a:t>
            </a:r>
          </a:p>
          <a:p>
            <a:pPr marL="1714500" lvl="3" indent="-342900">
              <a:buNone/>
            </a:pPr>
            <a:r>
              <a:rPr lang="en-US" altLang="en-US"/>
              <a:t>13    { </a:t>
            </a:r>
          </a:p>
          <a:p>
            <a:pPr marL="1714500" lvl="3" indent="-342900">
              <a:buNone/>
            </a:pPr>
            <a:r>
              <a:rPr lang="en-US" altLang="en-US"/>
              <a:t>14       final BankAccount account = new BankAccount(1000); </a:t>
            </a:r>
          </a:p>
          <a:p>
            <a:pPr marL="1714500" lvl="3" indent="-342900">
              <a:buNone/>
            </a:pPr>
            <a:r>
              <a:rPr lang="en-US" altLang="en-US"/>
              <a:t>15  </a:t>
            </a:r>
          </a:p>
          <a:p>
            <a:pPr marL="1714500" lvl="3" indent="-342900">
              <a:buNone/>
            </a:pPr>
            <a:r>
              <a:rPr lang="en-US" altLang="en-US"/>
              <a:t>16       class InterestAdder implements ActionListener </a:t>
            </a:r>
          </a:p>
          <a:p>
            <a:pPr marL="1714500" lvl="3" indent="-342900">
              <a:buNone/>
            </a:pPr>
            <a:r>
              <a:rPr lang="en-US" altLang="en-US"/>
              <a:t>17       {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0018896"/>
      </p:ext>
    </p:extLst>
  </p:cSld>
  <p:clrMapOvr>
    <a:masterClrMapping/>
  </p:clrMapOvr>
  <p:transition advTm="152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75DC6089-E262-4878-923C-245A68F7B9C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-76200"/>
            <a:ext cx="9753600" cy="3886200"/>
          </a:xfrm>
        </p:spPr>
        <p:txBody>
          <a:bodyPr>
            <a:normAutofit fontScale="62500" lnSpcReduction="20000"/>
          </a:bodyPr>
          <a:lstStyle/>
          <a:p>
            <a:pPr marL="1743075" lvl="3" indent="-371475">
              <a:buNone/>
            </a:pPr>
            <a:r>
              <a:rPr lang="en-US" altLang="en-US"/>
              <a:t>18          public void actionPerformed(ActionEvent event) </a:t>
            </a:r>
          </a:p>
          <a:p>
            <a:pPr marL="1743075" lvl="3" indent="-371475">
              <a:buNone/>
            </a:pPr>
            <a:r>
              <a:rPr lang="en-US" altLang="en-US"/>
              <a:t>19          { </a:t>
            </a:r>
          </a:p>
          <a:p>
            <a:pPr marL="1743075" lvl="3" indent="-371475">
              <a:buNone/>
            </a:pPr>
            <a:r>
              <a:rPr lang="en-US" altLang="en-US"/>
              <a:t>20             double interest = account.getBalance() * RATE / 100; </a:t>
            </a:r>
          </a:p>
          <a:p>
            <a:pPr marL="1743075" lvl="3" indent="-371475">
              <a:buNone/>
            </a:pPr>
            <a:r>
              <a:rPr lang="en-US" altLang="en-US"/>
              <a:t>21             account.deposit(interest); </a:t>
            </a:r>
          </a:p>
          <a:p>
            <a:pPr marL="1743075" lvl="3" indent="-371475">
              <a:buNone/>
            </a:pPr>
            <a:r>
              <a:rPr lang="en-US" altLang="en-US"/>
              <a:t>22             System.out.println("Balance = "  </a:t>
            </a:r>
          </a:p>
          <a:p>
            <a:pPr marL="1743075" lvl="3" indent="-371475">
              <a:buNone/>
            </a:pPr>
            <a:r>
              <a:rPr lang="en-US" altLang="en-US"/>
              <a:t>23                + account.getBalance()); </a:t>
            </a:r>
          </a:p>
          <a:p>
            <a:pPr marL="1743075" lvl="3" indent="-371475">
              <a:buNone/>
            </a:pPr>
            <a:r>
              <a:rPr lang="en-US" altLang="en-US"/>
              <a:t>24          } </a:t>
            </a:r>
          </a:p>
          <a:p>
            <a:pPr marL="1743075" lvl="3" indent="-371475">
              <a:buNone/>
            </a:pPr>
            <a:r>
              <a:rPr lang="en-US" altLang="en-US"/>
              <a:t>25       } </a:t>
            </a:r>
          </a:p>
          <a:p>
            <a:pPr marL="1743075" lvl="3" indent="-371475">
              <a:buNone/>
            </a:pPr>
            <a:r>
              <a:rPr lang="en-US" altLang="en-US"/>
              <a:t>26  </a:t>
            </a:r>
          </a:p>
          <a:p>
            <a:pPr marL="1743075" lvl="3" indent="-371475">
              <a:buNone/>
            </a:pPr>
            <a:r>
              <a:rPr lang="en-US" altLang="en-US"/>
              <a:t>27       InterestAdder listener = new InterestAdder(); </a:t>
            </a:r>
          </a:p>
          <a:p>
            <a:pPr marL="1743075" lvl="3" indent="-371475">
              <a:buNone/>
            </a:pPr>
            <a:r>
              <a:rPr lang="en-US" altLang="en-US"/>
              <a:t>28  </a:t>
            </a:r>
          </a:p>
          <a:p>
            <a:pPr marL="1743075" lvl="3" indent="-371475">
              <a:buNone/>
            </a:pPr>
            <a:r>
              <a:rPr lang="en-US" altLang="en-US"/>
              <a:t>29       final int DELAY = 1000; // milliseconds between timer ticks </a:t>
            </a:r>
          </a:p>
          <a:p>
            <a:pPr marL="1743075" lvl="3" indent="-371475">
              <a:buNone/>
            </a:pPr>
            <a:r>
              <a:rPr lang="en-US" altLang="en-US"/>
              <a:t>30       Timer t = new Timer(DELAY, listener); </a:t>
            </a:r>
          </a:p>
          <a:p>
            <a:pPr marL="1743075" lvl="3" indent="-371475">
              <a:buNone/>
            </a:pPr>
            <a:r>
              <a:rPr lang="en-US" altLang="en-US"/>
              <a:t>31       t.start(); </a:t>
            </a:r>
          </a:p>
          <a:p>
            <a:pPr marL="1743075" lvl="3" indent="-371475">
              <a:buNone/>
            </a:pPr>
            <a:r>
              <a:rPr lang="en-US" altLang="en-US"/>
              <a:t>32  </a:t>
            </a:r>
          </a:p>
          <a:p>
            <a:pPr marL="1743075" lvl="3" indent="-371475">
              <a:buNone/>
            </a:pPr>
            <a:r>
              <a:rPr lang="en-US" altLang="en-US"/>
              <a:t>33       JOptionPane.showMessageDialog(null, "Quit?"); </a:t>
            </a:r>
          </a:p>
          <a:p>
            <a:pPr marL="1743075" lvl="3" indent="-371475">
              <a:buNone/>
            </a:pPr>
            <a:r>
              <a:rPr lang="en-US" altLang="en-US"/>
              <a:t>34       System.exit(0); </a:t>
            </a:r>
          </a:p>
          <a:p>
            <a:pPr marL="1743075" lvl="3" indent="-371475">
              <a:buNone/>
            </a:pPr>
            <a:r>
              <a:rPr lang="en-US" altLang="en-US"/>
              <a:t>35    } </a:t>
            </a:r>
          </a:p>
          <a:p>
            <a:pPr marL="1743075" lvl="3" indent="-371475">
              <a:buNone/>
            </a:pPr>
            <a:r>
              <a:rPr lang="en-US" altLang="en-US"/>
              <a:t>36  </a:t>
            </a:r>
          </a:p>
          <a:p>
            <a:pPr marL="1743075" lvl="3" indent="-371475">
              <a:buNone/>
            </a:pPr>
            <a:r>
              <a:rPr lang="en-US" altLang="en-US"/>
              <a:t>37    private static final double RATE = 5; </a:t>
            </a:r>
          </a:p>
          <a:p>
            <a:pPr marL="1743075" lvl="3" indent="-371475">
              <a:buNone/>
            </a:pPr>
            <a:r>
              <a:rPr lang="en-US" altLang="en-US"/>
              <a:t>38 }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7824488"/>
      </p:ext>
    </p:extLst>
  </p:cSld>
  <p:clrMapOvr>
    <a:masterClrMapping/>
  </p:clrMapOvr>
  <p:transition advTm="1856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6AA5157D-2715-47A2-9EEE-9E1EAC93E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/>
              <a:t>UML Diagram of Timer Classes</a:t>
            </a:r>
          </a:p>
        </p:txBody>
      </p:sp>
      <p:pic>
        <p:nvPicPr>
          <p:cNvPr id="69636" name="Picture 4" descr="uml3">
            <a:extLst>
              <a:ext uri="{FF2B5EF4-FFF2-40B4-BE49-F238E27FC236}">
                <a16:creationId xmlns:a16="http://schemas.microsoft.com/office/drawing/2014/main" id="{99B683D2-D85E-4E5B-8E55-F6C612A0A57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2101850"/>
            <a:ext cx="8915400" cy="4146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1711870"/>
      </p:ext>
    </p:extLst>
  </p:cSld>
  <p:clrMapOvr>
    <a:masterClrMapping/>
  </p:clrMapOvr>
  <p:transition advTm="182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7131555-4DB6-4D51-9E72-2562CC33AE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 sz="4000" u="sng"/>
              <a:t>Modifying </a:t>
            </a:r>
            <a:r>
              <a:rPr lang="en-US" altLang="en-US" sz="2400" u="sng">
                <a:latin typeface="Lucida Console" panose="020B0609040504020204" pitchFamily="49" charset="0"/>
              </a:rPr>
              <a:t>DataSet</a:t>
            </a:r>
            <a:r>
              <a:rPr lang="en-US" altLang="en-US" sz="4000" u="sng"/>
              <a:t> for Bank Accounts</a:t>
            </a:r>
            <a:r>
              <a:rPr lang="en-US" altLang="en-US" sz="4000"/>
              <a:t>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F27E735-B5AB-4090-9C7C-7C5A012918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991600" cy="41148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en-US" sz="1800" b="1">
                <a:latin typeface="Lucida Console" panose="020B0609040504020204" pitchFamily="49" charset="0"/>
              </a:rPr>
              <a:t>public class DataSet // modified for BankAccount objects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en-US" sz="1800" b="1">
                <a:latin typeface="Lucida Console" panose="020B0609040504020204" pitchFamily="49" charset="0"/>
              </a:rPr>
              <a:t>{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. . .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public void add(</a:t>
            </a:r>
            <a:r>
              <a:rPr lang="en-US" altLang="en-US" sz="1900" b="1">
                <a:latin typeface="Lucida Console" panose="020B0609040504020204" pitchFamily="49" charset="0"/>
              </a:rPr>
              <a:t>BankAccount</a:t>
            </a:r>
            <a:r>
              <a:rPr lang="en-US" altLang="en-US" sz="1800" b="1">
                <a:latin typeface="Lucida Console" panose="020B0609040504020204" pitchFamily="49" charset="0"/>
              </a:rPr>
              <a:t> x)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{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  sum = sum + x.</a:t>
            </a:r>
            <a:r>
              <a:rPr lang="en-US" altLang="en-US" sz="1900" b="1">
                <a:latin typeface="Lucida Console" panose="020B0609040504020204" pitchFamily="49" charset="0"/>
              </a:rPr>
              <a:t>getBalance</a:t>
            </a:r>
            <a:r>
              <a:rPr lang="en-US" altLang="en-US" sz="1800" b="1">
                <a:latin typeface="Lucida Console" panose="020B0609040504020204" pitchFamily="49" charset="0"/>
              </a:rPr>
              <a:t>();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  if (count == 0 || maximum.</a:t>
            </a:r>
            <a:r>
              <a:rPr lang="en-US" altLang="en-US" sz="1900" b="1">
                <a:latin typeface="Lucida Console" panose="020B0609040504020204" pitchFamily="49" charset="0"/>
              </a:rPr>
              <a:t>getBalance</a:t>
            </a:r>
            <a:r>
              <a:rPr lang="en-US" altLang="en-US" sz="1800" b="1">
                <a:latin typeface="Lucida Console" panose="020B0609040504020204" pitchFamily="49" charset="0"/>
              </a:rPr>
              <a:t>() &lt; x.</a:t>
            </a:r>
            <a:r>
              <a:rPr lang="en-US" altLang="en-US" sz="1900" b="1">
                <a:latin typeface="Lucida Console" panose="020B0609040504020204" pitchFamily="49" charset="0"/>
              </a:rPr>
              <a:t>getBalance</a:t>
            </a:r>
            <a:r>
              <a:rPr lang="en-US" altLang="en-US" sz="1800" b="1">
                <a:latin typeface="Lucida Console" panose="020B0609040504020204" pitchFamily="49" charset="0"/>
              </a:rPr>
              <a:t>())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	maximum = x;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  count++;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}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public </a:t>
            </a:r>
            <a:r>
              <a:rPr lang="en-US" altLang="en-US" sz="1900" b="1">
                <a:latin typeface="Lucida Console" panose="020B0609040504020204" pitchFamily="49" charset="0"/>
              </a:rPr>
              <a:t>BankAccount</a:t>
            </a:r>
            <a:r>
              <a:rPr lang="en-US" altLang="en-US" sz="1800" b="1">
                <a:latin typeface="Lucida Console" panose="020B0609040504020204" pitchFamily="49" charset="0"/>
              </a:rPr>
              <a:t> getMaximum()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{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return maximum;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}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private double sum;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private </a:t>
            </a:r>
            <a:r>
              <a:rPr lang="en-US" altLang="en-US" sz="1900" b="1">
                <a:latin typeface="Lucida Console" panose="020B0609040504020204" pitchFamily="49" charset="0"/>
              </a:rPr>
              <a:t>BankAccount</a:t>
            </a:r>
            <a:r>
              <a:rPr lang="en-US" altLang="en-US" sz="1800" b="1">
                <a:latin typeface="Lucida Console" panose="020B0609040504020204" pitchFamily="49" charset="0"/>
              </a:rPr>
              <a:t> maximum;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private int count;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en-US" sz="1800" b="1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1151834"/>
      </p:ext>
    </p:extLst>
  </p:cSld>
  <p:clrMapOvr>
    <a:masterClrMapping/>
  </p:clrMapOvr>
  <p:transition advTm="1648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B207DC9-94E9-40DF-B757-FFAE6445A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 u="sng"/>
              <a:t>Modifying </a:t>
            </a:r>
            <a:r>
              <a:rPr lang="en-US" altLang="en-US" sz="2800" u="sng">
                <a:latin typeface="Lucida Console" panose="020B0609040504020204" pitchFamily="49" charset="0"/>
              </a:rPr>
              <a:t>DataSet</a:t>
            </a:r>
            <a:r>
              <a:rPr lang="en-US" altLang="en-US" u="sng"/>
              <a:t> for Coins</a:t>
            </a:r>
            <a:r>
              <a:rPr lang="en-US" altLang="en-US"/>
              <a:t>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D199505-8D7C-448E-B927-1DF518824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458200" cy="41148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en-US" sz="1800" b="1">
                <a:latin typeface="Lucida Console" panose="020B0609040504020204" pitchFamily="49" charset="0"/>
              </a:rPr>
              <a:t>public class DataSet // modified for Coin objects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en-US" sz="1800" b="1">
                <a:latin typeface="Lucida Console" panose="020B0609040504020204" pitchFamily="49" charset="0"/>
              </a:rPr>
              <a:t>{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. . .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public void add(Coin x)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{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sum = sum + x.</a:t>
            </a:r>
            <a:r>
              <a:rPr lang="en-US" altLang="en-US" sz="1900" b="1">
                <a:latin typeface="Lucida Console" panose="020B0609040504020204" pitchFamily="49" charset="0"/>
              </a:rPr>
              <a:t>getValue</a:t>
            </a:r>
            <a:r>
              <a:rPr lang="en-US" altLang="en-US" sz="1800" b="1">
                <a:latin typeface="Lucida Console" panose="020B0609040504020204" pitchFamily="49" charset="0"/>
              </a:rPr>
              <a:t>();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if (count == 0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|| maximum.</a:t>
            </a:r>
            <a:r>
              <a:rPr lang="en-US" altLang="en-US" sz="1900" b="1">
                <a:latin typeface="Lucida Console" panose="020B0609040504020204" pitchFamily="49" charset="0"/>
              </a:rPr>
              <a:t>getValue</a:t>
            </a:r>
            <a:r>
              <a:rPr lang="en-US" altLang="en-US" sz="1800" b="1">
                <a:latin typeface="Lucida Console" panose="020B0609040504020204" pitchFamily="49" charset="0"/>
              </a:rPr>
              <a:t>() &lt; x.</a:t>
            </a:r>
            <a:r>
              <a:rPr lang="en-US" altLang="en-US" sz="1900" b="1">
                <a:latin typeface="Lucida Console" panose="020B0609040504020204" pitchFamily="49" charset="0"/>
              </a:rPr>
              <a:t>getValue</a:t>
            </a:r>
            <a:r>
              <a:rPr lang="en-US" altLang="en-US" sz="1800" b="1">
                <a:latin typeface="Lucida Console" panose="020B0609040504020204" pitchFamily="49" charset="0"/>
              </a:rPr>
              <a:t>())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maximum = x;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count++;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}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public </a:t>
            </a:r>
            <a:r>
              <a:rPr lang="en-US" altLang="en-US" sz="1900" b="1">
                <a:latin typeface="Lucida Console" panose="020B0609040504020204" pitchFamily="49" charset="0"/>
              </a:rPr>
              <a:t>Coin</a:t>
            </a:r>
            <a:r>
              <a:rPr lang="en-US" altLang="en-US" sz="1800" b="1">
                <a:latin typeface="Lucida Console" panose="020B0609040504020204" pitchFamily="49" charset="0"/>
              </a:rPr>
              <a:t> getMaximum()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{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return maximum;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}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private double sum;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private </a:t>
            </a:r>
            <a:r>
              <a:rPr lang="en-US" altLang="en-US" sz="1900" b="1">
                <a:latin typeface="Lucida Console" panose="020B0609040504020204" pitchFamily="49" charset="0"/>
              </a:rPr>
              <a:t>Coin</a:t>
            </a:r>
            <a:r>
              <a:rPr lang="en-US" altLang="en-US" sz="1800" b="1">
                <a:latin typeface="Lucida Console" panose="020B0609040504020204" pitchFamily="49" charset="0"/>
              </a:rPr>
              <a:t> maximum;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private int count;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en-US" sz="1800" b="1">
                <a:latin typeface="Lucida Console" panose="020B0609040504020204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1095028"/>
      </p:ext>
    </p:extLst>
  </p:cSld>
  <p:clrMapOvr>
    <a:masterClrMapping/>
  </p:clrMapOvr>
  <p:transition advTm="256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E24F681-50CA-446F-BF38-88225B1E8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 sz="2400" u="sng">
                <a:latin typeface="Lucida Console" panose="020B0609040504020204" pitchFamily="49" charset="0"/>
              </a:rPr>
              <a:t>Measurable</a:t>
            </a:r>
            <a:r>
              <a:rPr lang="en-US" altLang="en-US" u="sng"/>
              <a:t> Interface</a:t>
            </a:r>
            <a:r>
              <a:rPr lang="en-US" altLang="en-US"/>
              <a:t> 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BA8335F-B3B5-4692-9311-45ED23D49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458200" cy="4114800"/>
          </a:xfrm>
        </p:spPr>
        <p:txBody>
          <a:bodyPr>
            <a:normAutofit lnSpcReduction="10000"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Suppose various classes could agree on the same method name, </a:t>
            </a:r>
            <a:r>
              <a:rPr lang="en-US" altLang="en-US" sz="2400">
                <a:latin typeface="Lucida Console" panose="020B0609040504020204" pitchFamily="49" charset="0"/>
              </a:rPr>
              <a:t>getMeasure</a:t>
            </a:r>
            <a:r>
              <a:rPr lang="en-US" altLang="en-US"/>
              <a:t>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Then </a:t>
            </a:r>
            <a:r>
              <a:rPr lang="en-US" altLang="en-US" sz="2400">
                <a:latin typeface="Lucida Console" panose="020B0609040504020204" pitchFamily="49" charset="0"/>
              </a:rPr>
              <a:t>DataSet</a:t>
            </a:r>
            <a:r>
              <a:rPr lang="en-US" altLang="en-US"/>
              <a:t> could call that method:</a:t>
            </a:r>
          </a:p>
          <a:p>
            <a:pPr lvl="2">
              <a:spcAft>
                <a:spcPts val="500"/>
              </a:spcAft>
              <a:buNone/>
            </a:pPr>
            <a:r>
              <a:rPr lang="en-US" altLang="en-US">
                <a:latin typeface="Lucida Console" panose="020B0609040504020204" pitchFamily="49" charset="0"/>
              </a:rPr>
              <a:t>	sum = sum + x.</a:t>
            </a:r>
            <a:r>
              <a:rPr lang="en-US" altLang="en-US" b="1">
                <a:latin typeface="Lucida Console" panose="020B0609040504020204" pitchFamily="49" charset="0"/>
              </a:rPr>
              <a:t>getMeasure</a:t>
            </a:r>
            <a:r>
              <a:rPr lang="en-US" altLang="en-US">
                <a:latin typeface="Lucida Console" panose="020B0609040504020204" pitchFamily="49" charset="0"/>
              </a:rPr>
              <a:t>();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if (count == 0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	|| maximum.</a:t>
            </a:r>
            <a:r>
              <a:rPr lang="en-US" altLang="en-US" b="1">
                <a:latin typeface="Lucida Console" panose="020B0609040504020204" pitchFamily="49" charset="0"/>
              </a:rPr>
              <a:t>getMeasure</a:t>
            </a:r>
            <a:r>
              <a:rPr lang="en-US" altLang="en-US">
                <a:latin typeface="Lucida Console" panose="020B0609040504020204" pitchFamily="49" charset="0"/>
              </a:rPr>
              <a:t>() &lt; x.</a:t>
            </a:r>
            <a:r>
              <a:rPr lang="en-US" altLang="en-US" b="1">
                <a:latin typeface="Lucida Console" panose="020B0609040504020204" pitchFamily="49" charset="0"/>
              </a:rPr>
              <a:t>getMeasure</a:t>
            </a:r>
            <a:r>
              <a:rPr lang="en-US" altLang="en-US">
                <a:latin typeface="Lucida Console" panose="020B0609040504020204" pitchFamily="49" charset="0"/>
              </a:rPr>
              <a:t>())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maximum = x;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/>
              <a:t>Define an interface:</a:t>
            </a:r>
            <a:br>
              <a:rPr lang="en-US" altLang="en-US"/>
            </a:br>
            <a:r>
              <a:rPr lang="en-US" altLang="en-US" sz="2000">
                <a:latin typeface="Lucida Console" panose="020B0609040504020204" pitchFamily="49" charset="0"/>
              </a:rPr>
              <a:t>	</a:t>
            </a:r>
            <a:r>
              <a:rPr lang="en-US" altLang="en-US" sz="2000" b="1">
                <a:latin typeface="Lucida Console" panose="020B0609040504020204" pitchFamily="49" charset="0"/>
              </a:rPr>
              <a:t>public interface Measurable</a:t>
            </a:r>
            <a:br>
              <a:rPr lang="en-US" altLang="en-US" sz="2000" b="1">
                <a:latin typeface="Lucida Console" panose="020B0609040504020204" pitchFamily="49" charset="0"/>
              </a:rPr>
            </a:br>
            <a:r>
              <a:rPr lang="en-US" altLang="en-US" sz="2000" b="1">
                <a:latin typeface="Lucida Console" panose="020B0609040504020204" pitchFamily="49" charset="0"/>
              </a:rPr>
              <a:t>	{</a:t>
            </a:r>
            <a:br>
              <a:rPr lang="en-US" altLang="en-US" sz="2000" b="1">
                <a:latin typeface="Lucida Console" panose="020B0609040504020204" pitchFamily="49" charset="0"/>
              </a:rPr>
            </a:br>
            <a:r>
              <a:rPr lang="en-US" altLang="en-US" sz="2000" b="1">
                <a:latin typeface="Lucida Console" panose="020B0609040504020204" pitchFamily="49" charset="0"/>
              </a:rPr>
              <a:t>		double getMeasure();</a:t>
            </a:r>
            <a:br>
              <a:rPr lang="en-US" altLang="en-US" sz="2000" b="1">
                <a:latin typeface="Lucida Console" panose="020B0609040504020204" pitchFamily="49" charset="0"/>
              </a:rPr>
            </a:br>
            <a:r>
              <a:rPr lang="en-US" altLang="en-US" sz="2000" b="1">
                <a:latin typeface="Lucida Console" panose="020B0609040504020204" pitchFamily="49" charset="0"/>
              </a:rPr>
              <a:t>	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424925"/>
      </p:ext>
    </p:extLst>
  </p:cSld>
  <p:clrMapOvr>
    <a:masterClrMapping/>
  </p:clrMapOvr>
  <p:transition advTm="2896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79F4FFB-A0CA-4FA5-97BD-432179EB9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 u="sng"/>
              <a:t>Interfaces vs. Classes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DA3B1FE-A735-4582-98D0-8BD7678F44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905000"/>
            <a:ext cx="8915400" cy="4114800"/>
          </a:xfrm>
        </p:spPr>
        <p:txBody>
          <a:bodyPr/>
          <a:lstStyle/>
          <a:p>
            <a:r>
              <a:rPr lang="en-US" altLang="en-US" sz="4000"/>
              <a:t>All methods in an interface are abstract--no implementation </a:t>
            </a:r>
          </a:p>
          <a:p>
            <a:r>
              <a:rPr lang="en-US" altLang="en-US" sz="4000"/>
              <a:t>All methods in an interface are automatically public </a:t>
            </a:r>
          </a:p>
          <a:p>
            <a:r>
              <a:rPr lang="en-US" altLang="en-US" sz="4000"/>
              <a:t>An interface doesn't have instance fields</a:t>
            </a:r>
            <a:br>
              <a:rPr lang="en-US" altLang="en-US" sz="4000"/>
            </a:br>
            <a:endParaRPr lang="en-US" altLang="en-US" sz="4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5747064"/>
      </p:ext>
    </p:extLst>
  </p:cSld>
  <p:clrMapOvr>
    <a:masterClrMapping/>
  </p:clrMapOvr>
  <p:transition advTm="2016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F84CA1D-72E0-432B-AAE8-A3D515665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 u="sng"/>
              <a:t>Generic </a:t>
            </a:r>
            <a:r>
              <a:rPr lang="en-US" altLang="en-US" sz="2400" u="sng">
                <a:latin typeface="Lucida Console" panose="020B0609040504020204" pitchFamily="49" charset="0"/>
              </a:rPr>
              <a:t>DataSet</a:t>
            </a:r>
            <a:r>
              <a:rPr lang="en-US" altLang="en-US" sz="4000" u="sng"/>
              <a:t> for Measurable Objects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480657D-360E-483A-9CEC-E43EDB080A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0"/>
            <a:ext cx="8458200" cy="41148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en-US" sz="1800" b="1">
                <a:latin typeface="Lucida Console" panose="020B0609040504020204" pitchFamily="49" charset="0"/>
              </a:rPr>
              <a:t>public class DataSet // modified for Coin objects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en-US" sz="1800" b="1">
                <a:latin typeface="Lucida Console" panose="020B0609040504020204" pitchFamily="49" charset="0"/>
              </a:rPr>
              <a:t>{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. . .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public void add(Measurable x)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{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	sum = sum + x.getMeasure();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	if (count == 0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	   || maximum.getMeasure() &lt; x.getMeasure())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		maximum = x;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	count++;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}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public Measurable getMaximum()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{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	return maximum;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}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private double sum;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private Measurable maximum;</a:t>
            </a:r>
            <a:br>
              <a:rPr lang="en-US" altLang="en-US" sz="1800" b="1">
                <a:latin typeface="Lucida Console" panose="020B0609040504020204" pitchFamily="49" charset="0"/>
              </a:rPr>
            </a:br>
            <a:r>
              <a:rPr lang="en-US" altLang="en-US" sz="1800" b="1">
                <a:latin typeface="Lucida Console" panose="020B0609040504020204" pitchFamily="49" charset="0"/>
              </a:rPr>
              <a:t>private int count;</a:t>
            </a:r>
          </a:p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en-US" sz="1800" b="1">
                <a:latin typeface="Lucida Console" panose="020B0609040504020204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9806611"/>
      </p:ext>
    </p:extLst>
  </p:cSld>
  <p:clrMapOvr>
    <a:masterClrMapping/>
  </p:clrMapOvr>
  <p:transition advTm="2528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3383</Words>
  <Application>Microsoft Macintosh PowerPoint</Application>
  <PresentationFormat>Widescreen</PresentationFormat>
  <Paragraphs>372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Lucida Console</vt:lpstr>
      <vt:lpstr>Office Theme</vt:lpstr>
      <vt:lpstr>COMP 6699 – Object Oriented Programming</vt:lpstr>
      <vt:lpstr>Session Learning Outcomes</vt:lpstr>
      <vt:lpstr>CHAPTER 9</vt:lpstr>
      <vt:lpstr>CHAPTER GOALS</vt:lpstr>
      <vt:lpstr>Modifying DataSet for Bank Accounts </vt:lpstr>
      <vt:lpstr>Modifying DataSet for Coins </vt:lpstr>
      <vt:lpstr>Measurable Interface </vt:lpstr>
      <vt:lpstr>Interfaces vs. Classes</vt:lpstr>
      <vt:lpstr>Generic DataSet for Measurable Objects</vt:lpstr>
      <vt:lpstr>Realizing an Interface </vt:lpstr>
      <vt:lpstr>Making BankAccount and Coin Classes Measurable</vt:lpstr>
      <vt:lpstr>File DataSetTest.java </vt:lpstr>
      <vt:lpstr>PowerPoint Presentation</vt:lpstr>
      <vt:lpstr>UML Diagram of DataSet and Related Classes </vt:lpstr>
      <vt:lpstr>Syntax 9.1: Defining an Interface</vt:lpstr>
      <vt:lpstr>Syntax 9. 2: Implementing an Interface</vt:lpstr>
      <vt:lpstr>Converting Between Types </vt:lpstr>
      <vt:lpstr>Casts</vt:lpstr>
      <vt:lpstr>The instanceof Operator </vt:lpstr>
      <vt:lpstr>Syntax 9.3: The instanceof Operator</vt:lpstr>
      <vt:lpstr>Polymorphism</vt:lpstr>
      <vt:lpstr>Polymorphism</vt:lpstr>
      <vt:lpstr>Using a Strategy Interface</vt:lpstr>
      <vt:lpstr>Using a Strategy Interface</vt:lpstr>
      <vt:lpstr>Using a Strategy Interface</vt:lpstr>
      <vt:lpstr>UML Diagram of Measurer Interface and Related Classes</vt:lpstr>
      <vt:lpstr>Inner Classes</vt:lpstr>
      <vt:lpstr>File DataSet.java </vt:lpstr>
      <vt:lpstr>PowerPoint Presentation</vt:lpstr>
      <vt:lpstr>PowerPoint Presentation</vt:lpstr>
      <vt:lpstr>File DataSetTest.java </vt:lpstr>
      <vt:lpstr>PowerPoint Presentation</vt:lpstr>
      <vt:lpstr>File Measurer.java</vt:lpstr>
      <vt:lpstr>Syntax 9.4: Inner Classes</vt:lpstr>
      <vt:lpstr>PowerPoint Presentation</vt:lpstr>
      <vt:lpstr>Processing Timer Events</vt:lpstr>
      <vt:lpstr>Example: Countdown </vt:lpstr>
      <vt:lpstr>File TimerTest.java </vt:lpstr>
      <vt:lpstr>PowerPoint Presentation</vt:lpstr>
      <vt:lpstr>PowerPoint Presentation</vt:lpstr>
      <vt:lpstr>Example: Add Interest</vt:lpstr>
      <vt:lpstr>Inner Class Can Access Outer Variables</vt:lpstr>
      <vt:lpstr>File TimerTest.java </vt:lpstr>
      <vt:lpstr>PowerPoint Presentation</vt:lpstr>
      <vt:lpstr>UML Diagram of Timer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Diah Wihardini</dc:creator>
  <cp:lastModifiedBy>Jude Joseph Lamug Martinez</cp:lastModifiedBy>
  <cp:revision>21</cp:revision>
  <dcterms:created xsi:type="dcterms:W3CDTF">2018-07-13T04:13:16Z</dcterms:created>
  <dcterms:modified xsi:type="dcterms:W3CDTF">2021-01-25T00:10:00Z</dcterms:modified>
</cp:coreProperties>
</file>