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4" r:id="rId20"/>
  </p:sldIdLst>
  <p:sldSz cx="16256000" cy="9144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片山 喜規" initials="片山" lastIdx="1" clrIdx="0">
    <p:extLst>
      <p:ext uri="{19B8F6BF-5375-455C-9EA6-DF929625EA0E}">
        <p15:presenceInfo xmlns:p15="http://schemas.microsoft.com/office/powerpoint/2012/main" userId="d72bab98b5f513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DE2C6-EC3B-4D26-BB31-C32173787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FE4174-5A3D-4B72-B41E-C25A4D1FB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E78628-CCA6-4958-BFAA-DFB7C0DC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158DB-2C25-45F1-8C2E-F357F5A5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EB11B3-185D-4C95-9B18-18A726F4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95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F3358-1ED9-432C-BC0E-0050E458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456649-48E0-47B5-BADE-9EFD6A393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94C9E9-B87B-4675-ADF8-150ACCD9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AF6ED4-D27C-4723-B23C-E2F1E51E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2C735-3F74-40A9-A002-E44AF7E0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9946B3D-0252-4F7F-9930-EB371F6A7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D38286-62C8-4FA0-A1D2-7C18766E6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4020B1-83E2-43D9-8EC4-E776F116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35C61A-84B8-4CCD-8BEE-2CF992AE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9E9B65-E0DF-4CF9-9CCC-D8389202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8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BA116-6026-46B0-91DA-8DDE19B5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54F4FF-7A73-47FD-A4F5-449926E22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DE3584-E158-466F-8071-1B3D1589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4F4D8E-6976-4A43-93B9-D2542588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71EBC4-FC51-4B38-A234-033E10DE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86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BE17F3-F59A-48CC-BA54-39CA7414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685987-BB3F-4D85-9843-1D93B3B54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825BC2-DC8D-4410-A51D-E56C9E09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7C3542-3A83-4E37-B2C8-626156BA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CBBFE1-98E1-450A-9BAD-C3A866CE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43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106D7-9920-48C6-BBD9-44052038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667DB2-EE0D-4DA4-AF30-E9CB93649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E9A6DB-73BA-4C71-B430-031130879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643F60-DC03-4A5C-B429-122EC265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12BD68-2519-4A90-94A9-C0A60122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E2C877-9348-4FCA-93AD-D8D2EE5B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6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54507-C5BF-46B5-AD40-3F3F5E38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CB5D9F-108C-41B7-A90C-D68EFA76B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5032B0-3F6E-483F-9D32-A02120FA4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8A0202-CBD6-4D8E-9895-3F6BD8FEF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17CD0F-4A88-4180-B0BA-8D72B7438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8F5336-F52B-4F16-A3E8-B7C9C02D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98EF537-C649-4CC0-B22B-A878A9FB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75907A-E852-4C41-A0C8-ED3632DE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21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D7DA9-E6CA-4F6A-88B4-17883EF5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A66D83-A400-4B41-B968-952D6E3B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C9A983-9B43-415C-AA48-C87CFFC8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75B61A-A639-4372-A6BF-25045593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55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E90B40-EBD7-4E82-A2B0-C47A5938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089971-D36B-4284-A745-54C5C537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06F891-8B9D-474C-925D-1D9AC5C5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28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30537-1D0F-4F46-8ED0-5A20A45F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0F10CF-1B15-4B48-B3D9-F8B461E68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E2EE34-B858-45D0-A832-C5A990054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F705BC-E1FA-4099-966B-4C814F11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D39DB0-E8BF-430B-A865-94F89E48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776828-C271-42A6-BC14-17F96BB7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4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FAB3E-5EB2-48EC-8AEE-CFBA0F80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56B7693-052F-4B53-9846-AA4D33A9C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C5DF87-91BF-492D-B283-C36A23C2A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D751AE-5A60-4F1B-947A-23C4A117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D9D996-2EEA-4125-8E32-F23CB547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1690A9-5ED8-47CD-B057-A3FCE6E8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07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425FA5-74CF-48DA-8B2F-38CE468A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88141F-8929-471C-A183-1E1AC67E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CE78BD-80C3-404C-9344-AEEFB4D78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6E1B-CE42-4567-A40A-1CB572C5EDDF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8713B1-4762-4D5C-8399-914AC912E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5EE5BE-508F-4F3C-B350-5E3EF3FC3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34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01294" y="550358"/>
            <a:ext cx="12253412" cy="641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54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学生実験</a:t>
            </a:r>
            <a:r>
              <a:rPr lang="en-US" altLang="ja-JP" sz="54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(C</a:t>
            </a:r>
            <a:r>
              <a:rPr lang="ja-JP" altLang="en-US" sz="54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課程</a:t>
            </a:r>
            <a:r>
              <a:rPr lang="en-US" altLang="ja-JP" sz="54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, </a:t>
            </a:r>
            <a:r>
              <a:rPr lang="ja-JP" altLang="en-US" sz="54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後期</a:t>
            </a:r>
            <a:r>
              <a:rPr lang="en-US" altLang="ja-JP" sz="54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)</a:t>
            </a:r>
            <a:br>
              <a:rPr lang="en-US" altLang="ja-JP" sz="54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</a:br>
            <a:r>
              <a:rPr lang="en-US" altLang="ja-JP" sz="48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Student experiment </a:t>
            </a:r>
          </a:p>
          <a:p>
            <a:pPr algn="ctr"/>
            <a:r>
              <a:rPr lang="en-US" altLang="ja-JP" sz="48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(C course, the second semester)</a:t>
            </a:r>
          </a:p>
          <a:p>
            <a:pPr algn="ctr"/>
            <a:endParaRPr lang="en-US" altLang="ja-JP" sz="5689" b="1" dirty="0">
              <a:latin typeface="Times New Roman" panose="02020603050405020304" pitchFamily="18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en-US" sz="54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ソフトウェア実験</a:t>
            </a:r>
            <a:br>
              <a:rPr lang="en-US" altLang="ja-JP" sz="54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</a:br>
            <a:r>
              <a:rPr lang="ja-JP" altLang="en-US" sz="54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マルチタスクカーネルの作成</a:t>
            </a:r>
            <a:endParaRPr lang="en-US" altLang="ja-JP" sz="5400" b="1" dirty="0">
              <a:latin typeface="Times New Roman" panose="02020603050405020304" pitchFamily="18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sz="48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Software experiment</a:t>
            </a:r>
          </a:p>
          <a:p>
            <a:pPr algn="ctr"/>
            <a:r>
              <a:rPr lang="en-US" altLang="ja-JP" sz="48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Creation of multi-task kernel</a:t>
            </a:r>
            <a:endParaRPr lang="ja-JP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4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19120-663E-4E18-9BA3-CA2C233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83" y="209817"/>
            <a:ext cx="6630737" cy="956955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テーマ</a:t>
            </a:r>
            <a:r>
              <a:rPr kumimoji="1" lang="en-US" altLang="ja-JP" sz="4000" dirty="0"/>
              <a:t>1: </a:t>
            </a:r>
            <a:r>
              <a:rPr kumimoji="1" lang="ja-JP" altLang="en-US" sz="4000" dirty="0"/>
              <a:t>まとめ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C1D0A0D-D652-463D-A2AD-D8CFAEFC59E8}"/>
              </a:ext>
            </a:extLst>
          </p:cNvPr>
          <p:cNvSpPr txBox="1">
            <a:spLocks/>
          </p:cNvSpPr>
          <p:nvPr/>
        </p:nvSpPr>
        <p:spPr>
          <a:xfrm>
            <a:off x="5583059" y="209817"/>
            <a:ext cx="4728117" cy="956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1: Summary</a:t>
            </a:r>
          </a:p>
        </p:txBody>
      </p:sp>
      <p:graphicFrame>
        <p:nvGraphicFramePr>
          <p:cNvPr id="6" name="表 50">
            <a:extLst>
              <a:ext uri="{FF2B5EF4-FFF2-40B4-BE49-F238E27FC236}">
                <a16:creationId xmlns:a16="http://schemas.microsoft.com/office/drawing/2014/main" id="{688A54EB-F109-4260-BF4B-0F6F06028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74812"/>
              </p:ext>
            </p:extLst>
          </p:nvPr>
        </p:nvGraphicFramePr>
        <p:xfrm>
          <a:off x="11171046" y="2965483"/>
          <a:ext cx="4728117" cy="2304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3990">
                  <a:extLst>
                    <a:ext uri="{9D8B030D-6E8A-4147-A177-3AD203B41FA5}">
                      <a16:colId xmlns:a16="http://schemas.microsoft.com/office/drawing/2014/main" val="680597803"/>
                    </a:ext>
                  </a:extLst>
                </a:gridCol>
                <a:gridCol w="2074127">
                  <a:extLst>
                    <a:ext uri="{9D8B030D-6E8A-4147-A177-3AD203B41FA5}">
                      <a16:colId xmlns:a16="http://schemas.microsoft.com/office/drawing/2014/main" val="1211981344"/>
                    </a:ext>
                  </a:extLst>
                </a:gridCol>
              </a:tblGrid>
              <a:tr h="47450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C</a:t>
                      </a:r>
                      <a:endParaRPr kumimoji="1"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/>
                        <a:t>asm</a:t>
                      </a:r>
                      <a:endParaRPr kumimoji="1"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458981"/>
                  </a:ext>
                </a:extLst>
              </a:tr>
              <a:tr h="881229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int  </a:t>
                      </a:r>
                      <a:r>
                        <a:rPr kumimoji="1" lang="en-US" altLang="ja-JP" sz="2400" dirty="0" err="1"/>
                        <a:t>func</a:t>
                      </a:r>
                      <a:r>
                        <a:rPr kumimoji="1" lang="en-US" altLang="ja-JP" sz="2400" dirty="0"/>
                        <a:t>(); </a:t>
                      </a:r>
                      <a:endParaRPr kumimoji="1"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.global  </a:t>
                      </a:r>
                      <a:r>
                        <a:rPr kumimoji="1" lang="en-US" altLang="ja-JP" sz="2400" dirty="0" err="1"/>
                        <a:t>func</a:t>
                      </a:r>
                      <a:endParaRPr kumimoji="1" lang="ja-JP" altLang="en-US" sz="2400" dirty="0"/>
                    </a:p>
                    <a:p>
                      <a:r>
                        <a:rPr kumimoji="1" lang="en-US" altLang="ja-JP" sz="2400" dirty="0" err="1"/>
                        <a:t>func</a:t>
                      </a:r>
                      <a:r>
                        <a:rPr kumimoji="1" lang="en-US" altLang="ja-JP" sz="2400" dirty="0"/>
                        <a:t>:</a:t>
                      </a:r>
                      <a:endParaRPr kumimoji="1"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7301"/>
                  </a:ext>
                </a:extLst>
              </a:tr>
              <a:tr h="47450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extern int </a:t>
                      </a:r>
                      <a:r>
                        <a:rPr kumimoji="1" lang="en-US" altLang="ja-JP" sz="2400" dirty="0" err="1"/>
                        <a:t>func</a:t>
                      </a:r>
                      <a:r>
                        <a:rPr kumimoji="1" lang="en-US" altLang="ja-JP" sz="2400" dirty="0"/>
                        <a:t>();</a:t>
                      </a:r>
                      <a:endParaRPr kumimoji="1"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.extern  </a:t>
                      </a:r>
                      <a:r>
                        <a:rPr kumimoji="1" lang="en-US" altLang="ja-JP" sz="2400" dirty="0" err="1"/>
                        <a:t>func</a:t>
                      </a:r>
                      <a:endParaRPr kumimoji="1"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552865"/>
                  </a:ext>
                </a:extLst>
              </a:tr>
              <a:tr h="47450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static int </a:t>
                      </a:r>
                      <a:r>
                        <a:rPr kumimoji="1" lang="en-US" altLang="ja-JP" sz="2400" dirty="0" err="1"/>
                        <a:t>func</a:t>
                      </a:r>
                      <a:r>
                        <a:rPr kumimoji="1" lang="en-US" altLang="ja-JP" sz="2400" dirty="0"/>
                        <a:t>();</a:t>
                      </a:r>
                      <a:endParaRPr kumimoji="1"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/>
                        <a:t>func</a:t>
                      </a:r>
                      <a:r>
                        <a:rPr kumimoji="1" lang="en-US" altLang="ja-JP" sz="2400" dirty="0"/>
                        <a:t>:</a:t>
                      </a:r>
                      <a:endParaRPr kumimoji="1"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85623"/>
                  </a:ext>
                </a:extLst>
              </a:tr>
            </a:tbl>
          </a:graphicData>
        </a:graphic>
      </p:graphicFrame>
      <p:graphicFrame>
        <p:nvGraphicFramePr>
          <p:cNvPr id="7" name="表 56">
            <a:extLst>
              <a:ext uri="{FF2B5EF4-FFF2-40B4-BE49-F238E27FC236}">
                <a16:creationId xmlns:a16="http://schemas.microsoft.com/office/drawing/2014/main" id="{7A7AF7C0-9322-4282-97D4-9F9761C36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76842"/>
              </p:ext>
            </p:extLst>
          </p:nvPr>
        </p:nvGraphicFramePr>
        <p:xfrm>
          <a:off x="276045" y="1166772"/>
          <a:ext cx="4796287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260">
                  <a:extLst>
                    <a:ext uri="{9D8B030D-6E8A-4147-A177-3AD203B41FA5}">
                      <a16:colId xmlns:a16="http://schemas.microsoft.com/office/drawing/2014/main" val="2594063514"/>
                    </a:ext>
                  </a:extLst>
                </a:gridCol>
                <a:gridCol w="4012027">
                  <a:extLst>
                    <a:ext uri="{9D8B030D-6E8A-4147-A177-3AD203B41FA5}">
                      <a16:colId xmlns:a16="http://schemas.microsoft.com/office/drawing/2014/main" val="3770926044"/>
                    </a:ext>
                  </a:extLst>
                </a:gridCol>
              </a:tblGrid>
              <a:tr h="1287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test1.c                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今回作成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710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main()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49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crt0.s                        </a:t>
                      </a:r>
                      <a:r>
                        <a:rPr kumimoji="1" lang="ja-JP" altLang="en-US" dirty="0"/>
                        <a:t>提供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    main()</a:t>
                      </a:r>
                      <a:r>
                        <a:rPr kumimoji="1" lang="ja-JP" altLang="en-US" dirty="0"/>
                        <a:t>の起動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1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8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libc.a</a:t>
                      </a:r>
                      <a:r>
                        <a:rPr kumimoji="1" lang="en-US" altLang="ja-JP" dirty="0"/>
                        <a:t>                        </a:t>
                      </a:r>
                      <a:r>
                        <a:rPr kumimoji="1" lang="ja-JP" altLang="en-US" dirty="0"/>
                        <a:t>提供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03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printf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scanf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18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csys68k.c                 </a:t>
                      </a:r>
                      <a:r>
                        <a:rPr kumimoji="1" lang="ja-JP" altLang="en-US" dirty="0"/>
                        <a:t>提供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4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read(),  write()…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8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inchrw.s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outchr.s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今回作成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4283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inbyte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outbyte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06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mon.s</a:t>
                      </a:r>
                      <a:r>
                        <a:rPr kumimoji="1" lang="en-US" altLang="ja-JP" dirty="0"/>
                        <a:t>  trap#0       </a:t>
                      </a:r>
                      <a:r>
                        <a:rPr kumimoji="1" lang="ja-JP" altLang="en-US" dirty="0"/>
                        <a:t>以前作成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84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getstring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putstring</a:t>
                      </a:r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9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Hardware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328514"/>
                  </a:ext>
                </a:extLst>
              </a:tr>
            </a:tbl>
          </a:graphicData>
        </a:graphic>
      </p:graphicFrame>
      <p:graphicFrame>
        <p:nvGraphicFramePr>
          <p:cNvPr id="8" name="表 56">
            <a:extLst>
              <a:ext uri="{FF2B5EF4-FFF2-40B4-BE49-F238E27FC236}">
                <a16:creationId xmlns:a16="http://schemas.microsoft.com/office/drawing/2014/main" id="{5474DE19-D70C-4406-92FC-955717B60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169390"/>
              </p:ext>
            </p:extLst>
          </p:nvPr>
        </p:nvGraphicFramePr>
        <p:xfrm>
          <a:off x="5160891" y="1166772"/>
          <a:ext cx="5661663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866">
                  <a:extLst>
                    <a:ext uri="{9D8B030D-6E8A-4147-A177-3AD203B41FA5}">
                      <a16:colId xmlns:a16="http://schemas.microsoft.com/office/drawing/2014/main" val="2594063514"/>
                    </a:ext>
                  </a:extLst>
                </a:gridCol>
                <a:gridCol w="4893797">
                  <a:extLst>
                    <a:ext uri="{9D8B030D-6E8A-4147-A177-3AD203B41FA5}">
                      <a16:colId xmlns:a16="http://schemas.microsoft.com/office/drawing/2014/main" val="377092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test1.c                      </a:t>
                      </a: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this time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710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main()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49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asm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crt0.s                                      Provided</a:t>
                      </a:r>
                      <a:b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Boot of main()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01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3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libc.a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Provided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03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scanf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()…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18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csys68k.c                               Provided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4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read(),  write()…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8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asm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inchrw.s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outchr.s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this time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4283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inbyte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outbyte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()…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06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asm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mon.s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trap#0         Created previously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84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getstring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putstring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9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328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18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19120-663E-4E18-9BA3-CA2C233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83" y="444277"/>
            <a:ext cx="6630737" cy="147303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テーマ</a:t>
            </a:r>
            <a:r>
              <a:rPr kumimoji="1" lang="en-US" altLang="ja-JP" sz="4000" dirty="0"/>
              <a:t>2: </a:t>
            </a:r>
            <a:r>
              <a:rPr kumimoji="1" lang="ja-JP" altLang="en-US" sz="4000" dirty="0"/>
              <a:t>マルチタスクカーネルの作成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9D6BC8-96A8-4725-B6C7-7D100B21F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83" y="2224561"/>
            <a:ext cx="6630737" cy="5224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やる事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sz="3200" dirty="0" err="1"/>
              <a:t>mtk</a:t>
            </a:r>
            <a:r>
              <a:rPr lang="en-US" altLang="ja-JP" sz="3200" dirty="0"/>
              <a:t> </a:t>
            </a:r>
            <a:r>
              <a:rPr lang="en-US" altLang="ja-JP" sz="3200" dirty="0" err="1"/>
              <a:t>c.c</a:t>
            </a:r>
            <a:r>
              <a:rPr lang="en-US" altLang="ja-JP" sz="3200" dirty="0"/>
              <a:t>, </a:t>
            </a:r>
            <a:r>
              <a:rPr lang="en-US" altLang="ja-JP" sz="3200" dirty="0" err="1"/>
              <a:t>mtk</a:t>
            </a:r>
            <a:r>
              <a:rPr lang="en-US" altLang="ja-JP" sz="3200" dirty="0"/>
              <a:t> </a:t>
            </a:r>
            <a:r>
              <a:rPr lang="en-US" altLang="ja-JP" sz="3200" dirty="0" err="1"/>
              <a:t>asm.s</a:t>
            </a:r>
            <a:r>
              <a:rPr lang="en-US" altLang="ja-JP" sz="3200" dirty="0"/>
              <a:t> </a:t>
            </a:r>
            <a:r>
              <a:rPr lang="ja-JP" altLang="en-US" sz="3200" dirty="0"/>
              <a:t>を作成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3200" dirty="0"/>
              <a:t>提供されているライブラリとつなぐ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200" dirty="0"/>
              <a:t>user task </a:t>
            </a:r>
            <a:r>
              <a:rPr lang="ja-JP" altLang="en-US" sz="3200" dirty="0"/>
              <a:t>を複数同時に動かしてみる</a:t>
            </a:r>
            <a:endParaRPr kumimoji="1" lang="ja-JP" altLang="en-US" sz="32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C1D0A0D-D652-463D-A2AD-D8CFAEFC59E8}"/>
              </a:ext>
            </a:extLst>
          </p:cNvPr>
          <p:cNvSpPr txBox="1">
            <a:spLocks/>
          </p:cNvSpPr>
          <p:nvPr/>
        </p:nvSpPr>
        <p:spPr>
          <a:xfrm>
            <a:off x="7768391" y="702315"/>
            <a:ext cx="7947526" cy="956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2: </a:t>
            </a:r>
            <a:r>
              <a:rPr lang="en-US" altLang="ja-JP" sz="36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Creation of multi-task kernel</a:t>
            </a:r>
            <a:endParaRPr lang="ja-JP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ja-JP" altLang="en-US" sz="36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FD8B1D8-ED88-4446-8F8D-F032D39285A6}"/>
              </a:ext>
            </a:extLst>
          </p:cNvPr>
          <p:cNvSpPr txBox="1">
            <a:spLocks/>
          </p:cNvSpPr>
          <p:nvPr/>
        </p:nvSpPr>
        <p:spPr>
          <a:xfrm>
            <a:off x="7768391" y="2224561"/>
            <a:ext cx="7947526" cy="547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to do: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‘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mtk_c.c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‘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mtk_asm.s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 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them with the library provided in advance.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operating plural user tasks simultaneously. </a:t>
            </a:r>
          </a:p>
        </p:txBody>
      </p:sp>
    </p:spTree>
    <p:extLst>
      <p:ext uri="{BB962C8B-B14F-4D97-AF65-F5344CB8AC3E}">
        <p14:creationId xmlns:p14="http://schemas.microsoft.com/office/powerpoint/2010/main" val="239485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19120-663E-4E18-9BA3-CA2C233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83" y="444277"/>
            <a:ext cx="6630737" cy="956955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テーマ</a:t>
            </a:r>
            <a:r>
              <a:rPr kumimoji="1" lang="en-US" altLang="ja-JP" sz="4000" dirty="0"/>
              <a:t>2: test2.abs </a:t>
            </a:r>
            <a:r>
              <a:rPr kumimoji="1" lang="ja-JP" altLang="en-US" sz="4000" dirty="0"/>
              <a:t>の構成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C1D0A0D-D652-463D-A2AD-D8CFAEFC59E8}"/>
              </a:ext>
            </a:extLst>
          </p:cNvPr>
          <p:cNvSpPr txBox="1">
            <a:spLocks/>
          </p:cNvSpPr>
          <p:nvPr/>
        </p:nvSpPr>
        <p:spPr>
          <a:xfrm>
            <a:off x="7768391" y="444277"/>
            <a:ext cx="7947526" cy="956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2: Configuration of ‘test2.abs’</a:t>
            </a:r>
          </a:p>
        </p:txBody>
      </p:sp>
      <p:graphicFrame>
        <p:nvGraphicFramePr>
          <p:cNvPr id="56" name="表 56">
            <a:extLst>
              <a:ext uri="{FF2B5EF4-FFF2-40B4-BE49-F238E27FC236}">
                <a16:creationId xmlns:a16="http://schemas.microsoft.com/office/drawing/2014/main" id="{2C608FF8-9195-4900-AB8C-7C65A6AB9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62709"/>
              </p:ext>
            </p:extLst>
          </p:nvPr>
        </p:nvGraphicFramePr>
        <p:xfrm>
          <a:off x="379562" y="1401232"/>
          <a:ext cx="6918385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624">
                  <a:extLst>
                    <a:ext uri="{9D8B030D-6E8A-4147-A177-3AD203B41FA5}">
                      <a16:colId xmlns:a16="http://schemas.microsoft.com/office/drawing/2014/main" val="2594063514"/>
                    </a:ext>
                  </a:extLst>
                </a:gridCol>
                <a:gridCol w="3484584">
                  <a:extLst>
                    <a:ext uri="{9D8B030D-6E8A-4147-A177-3AD203B41FA5}">
                      <a16:colId xmlns:a16="http://schemas.microsoft.com/office/drawing/2014/main" val="377092604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64346934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27292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test2.c                         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今回作成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279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 main():</a:t>
                      </a:r>
                      <a:r>
                        <a:rPr kumimoji="1" lang="ja-JP" altLang="en-US" dirty="0"/>
                        <a:t>初期化</a:t>
                      </a:r>
                      <a:r>
                        <a:rPr kumimoji="1" lang="en-US" altLang="ja-JP" dirty="0"/>
                        <a:t>,  user</a:t>
                      </a:r>
                      <a:r>
                        <a:rPr kumimoji="1" lang="ja-JP" altLang="en-US" dirty="0"/>
                        <a:t>タスク関数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500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mtk_c</a:t>
                      </a:r>
                      <a:r>
                        <a:rPr kumimoji="1" lang="en-US" altLang="ja-JP" dirty="0"/>
                        <a:t>.[</a:t>
                      </a:r>
                      <a:r>
                        <a:rPr kumimoji="1" lang="en-US" altLang="ja-JP" dirty="0" err="1"/>
                        <a:t>ch</a:t>
                      </a:r>
                      <a:r>
                        <a:rPr kumimoji="1" lang="en-US" altLang="ja-JP" dirty="0"/>
                        <a:t>] 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今回作成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mtk_asm.s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asm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710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 </a:t>
                      </a:r>
                      <a:r>
                        <a:rPr kumimoji="1" lang="ja-JP" altLang="en-US" dirty="0"/>
                        <a:t>カーネル本体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   今回作成</a:t>
                      </a:r>
                      <a:b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</a:br>
                      <a:endParaRPr kumimoji="1" lang="en-US" altLang="ja-JP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949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crt0.s                </a:t>
                      </a:r>
                      <a:r>
                        <a:rPr kumimoji="1" lang="ja-JP" altLang="en-US" dirty="0"/>
                        <a:t>提供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    </a:t>
                      </a:r>
                      <a:r>
                        <a:rPr kumimoji="1" lang="en-US" altLang="ja-JP" dirty="0"/>
                        <a:t>main()</a:t>
                      </a:r>
                      <a:r>
                        <a:rPr kumimoji="1" lang="ja-JP" altLang="en-US" dirty="0"/>
                        <a:t> の起動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941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086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libc.a</a:t>
                      </a:r>
                      <a:r>
                        <a:rPr kumimoji="1" lang="en-US" altLang="ja-JP" dirty="0"/>
                        <a:t>                </a:t>
                      </a:r>
                      <a:r>
                        <a:rPr kumimoji="1" lang="ja-JP" altLang="en-US" dirty="0"/>
                        <a:t>提供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703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printf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scanf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カーネル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本体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318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csys68k.c         </a:t>
                      </a:r>
                      <a:r>
                        <a:rPr kumimoji="1" lang="ja-JP" altLang="en-US" dirty="0"/>
                        <a:t>提供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14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read(),  write()…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828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inchrw.s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outchr.s</a:t>
                      </a:r>
                      <a:r>
                        <a:rPr kumimoji="1" lang="en-US" altLang="ja-JP" dirty="0"/>
                        <a:t> Th.1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283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inbyte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outbyte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  trap#1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206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mon.s</a:t>
                      </a:r>
                      <a:r>
                        <a:rPr kumimoji="1" lang="en-US" altLang="ja-JP" dirty="0"/>
                        <a:t>  trap#0       </a:t>
                      </a:r>
                      <a:r>
                        <a:rPr kumimoji="1" lang="ja-JP" altLang="en-US" dirty="0"/>
                        <a:t>以前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684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getstring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putstring</a:t>
                      </a:r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559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Hardware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0328514"/>
                  </a:ext>
                </a:extLst>
              </a:tr>
            </a:tbl>
          </a:graphicData>
        </a:graphic>
      </p:graphicFrame>
      <p:graphicFrame>
        <p:nvGraphicFramePr>
          <p:cNvPr id="6" name="表 56">
            <a:extLst>
              <a:ext uri="{FF2B5EF4-FFF2-40B4-BE49-F238E27FC236}">
                <a16:creationId xmlns:a16="http://schemas.microsoft.com/office/drawing/2014/main" id="{649E9ED2-2567-4BCE-B17F-ACFB20AEB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30811"/>
              </p:ext>
            </p:extLst>
          </p:nvPr>
        </p:nvGraphicFramePr>
        <p:xfrm>
          <a:off x="7487728" y="1417320"/>
          <a:ext cx="8228189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667">
                  <a:extLst>
                    <a:ext uri="{9D8B030D-6E8A-4147-A177-3AD203B41FA5}">
                      <a16:colId xmlns:a16="http://schemas.microsoft.com/office/drawing/2014/main" val="2594063514"/>
                    </a:ext>
                  </a:extLst>
                </a:gridCol>
                <a:gridCol w="3994577">
                  <a:extLst>
                    <a:ext uri="{9D8B030D-6E8A-4147-A177-3AD203B41FA5}">
                      <a16:colId xmlns:a16="http://schemas.microsoft.com/office/drawing/2014/main" val="3770926044"/>
                    </a:ext>
                  </a:extLst>
                </a:gridCol>
                <a:gridCol w="2539904">
                  <a:extLst>
                    <a:ext uri="{9D8B030D-6E8A-4147-A177-3AD203B41FA5}">
                      <a16:colId xmlns:a16="http://schemas.microsoft.com/office/drawing/2014/main" val="1464346934"/>
                    </a:ext>
                  </a:extLst>
                </a:gridCol>
                <a:gridCol w="916041">
                  <a:extLst>
                    <a:ext uri="{9D8B030D-6E8A-4147-A177-3AD203B41FA5}">
                      <a16:colId xmlns:a16="http://schemas.microsoft.com/office/drawing/2014/main" val="227292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test2.c                                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this time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279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    main():Initialization,  user task functions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500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mtk_c</a:t>
                      </a:r>
                      <a:r>
                        <a:rPr kumimoji="1" lang="en-US" altLang="ja-JP" dirty="0"/>
                        <a:t>.[</a:t>
                      </a:r>
                      <a:r>
                        <a:rPr kumimoji="1" lang="en-US" altLang="ja-JP" dirty="0" err="1"/>
                        <a:t>ch</a:t>
                      </a:r>
                      <a:r>
                        <a:rPr kumimoji="1" lang="en-US" altLang="ja-JP" dirty="0"/>
                        <a:t>]</a:t>
                      </a: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Created this time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mtk_asm.s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asm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710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Kernel’s body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this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949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crt0.s                  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</a:t>
                      </a:r>
                      <a:b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Boot of main()</a:t>
                      </a:r>
                      <a:endParaRPr kumimoji="1" lang="ja-JP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978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8674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libc.a</a:t>
                      </a:r>
                      <a:r>
                        <a:rPr kumimoji="1" lang="en-US" altLang="ja-JP" dirty="0"/>
                        <a:t>                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703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printf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scanf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Kernel’s body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318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csys68k.c         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14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read(),  write()…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828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inchrw.s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outchr.s</a:t>
                      </a:r>
                      <a:r>
                        <a:rPr kumimoji="1" lang="en-US" altLang="ja-JP" dirty="0"/>
                        <a:t>   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Th.1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283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inbyte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outbyte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  trap#1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206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mon.s</a:t>
                      </a:r>
                      <a:r>
                        <a:rPr kumimoji="1" lang="en-US" altLang="ja-JP" dirty="0"/>
                        <a:t>  trap#0 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Previously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684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getstring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putstring</a:t>
                      </a:r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559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Hardware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0328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75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14" y="538593"/>
            <a:ext cx="5472981" cy="720864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テーマ</a:t>
            </a:r>
            <a:r>
              <a:rPr lang="en-US" altLang="ja-JP" sz="4000" dirty="0"/>
              <a:t>2</a:t>
            </a:r>
            <a:r>
              <a:rPr kumimoji="1" lang="en-US" altLang="ja-JP" sz="4000" dirty="0"/>
              <a:t>: </a:t>
            </a:r>
            <a:r>
              <a:rPr kumimoji="1" lang="ja-JP" altLang="en-US" sz="4000" dirty="0"/>
              <a:t>必要な知識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B91C39-29E3-4732-9277-611C5E5C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14" y="1659061"/>
            <a:ext cx="6283864" cy="4621545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200" dirty="0"/>
              <a:t>そもそもカーネルって、何をやっている</a:t>
            </a:r>
            <a:r>
              <a:rPr lang="en-US" altLang="ja-JP" sz="3200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3200" dirty="0"/>
              <a:t>ユーザモードとスーパバイザモード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3200" dirty="0"/>
              <a:t>カーネルがタスクを横取りするタイミング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3200" dirty="0"/>
              <a:t>横取りしたタスクを復帰させるのに必要な情報。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3200" dirty="0"/>
              <a:t>セマフォ</a:t>
            </a:r>
            <a:r>
              <a:rPr lang="en-US" altLang="ja-JP" sz="3200" dirty="0"/>
              <a:t>(</a:t>
            </a:r>
            <a:r>
              <a:rPr lang="ja-JP" altLang="en-US" sz="3200" dirty="0"/>
              <a:t>共有資源</a:t>
            </a:r>
            <a:r>
              <a:rPr lang="en-US" altLang="ja-JP" sz="3200" dirty="0"/>
              <a:t>)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7342996" y="538593"/>
            <a:ext cx="7064380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2: Knowledge to be needed</a:t>
            </a:r>
            <a:endParaRPr lang="ja-JP" altLang="en-US" sz="36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73521A-59A0-4B08-B1ED-0D9846FF7805}"/>
              </a:ext>
            </a:extLst>
          </p:cNvPr>
          <p:cNvSpPr txBox="1">
            <a:spLocks/>
          </p:cNvSpPr>
          <p:nvPr/>
        </p:nvSpPr>
        <p:spPr>
          <a:xfrm>
            <a:off x="7451496" y="1659061"/>
            <a:ext cx="8262190" cy="4621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begin with, what is the kernel doing?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 and supervisor mode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timing when the kernel snatches a task.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necessary to restore the snatched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 (shared resource)</a:t>
            </a:r>
          </a:p>
        </p:txBody>
      </p:sp>
    </p:spTree>
    <p:extLst>
      <p:ext uri="{BB962C8B-B14F-4D97-AF65-F5344CB8AC3E}">
        <p14:creationId xmlns:p14="http://schemas.microsoft.com/office/powerpoint/2010/main" val="242841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64" y="538593"/>
            <a:ext cx="6847131" cy="720864"/>
          </a:xfrm>
        </p:spPr>
        <p:txBody>
          <a:bodyPr>
            <a:noAutofit/>
          </a:bodyPr>
          <a:lstStyle/>
          <a:p>
            <a:r>
              <a:rPr lang="ja-JP" altLang="en-US" sz="3600" dirty="0"/>
              <a:t>カーネルって、何をやっている</a:t>
            </a:r>
            <a:r>
              <a:rPr lang="en-US" altLang="ja-JP" sz="3600" dirty="0"/>
              <a:t>?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B91C39-29E3-4732-9277-611C5E5C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14" y="1659061"/>
            <a:ext cx="6283864" cy="1931631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共有資源</a:t>
            </a:r>
            <a:r>
              <a:rPr lang="en-US" altLang="ja-JP" sz="3200" dirty="0"/>
              <a:t>(</a:t>
            </a:r>
            <a:r>
              <a:rPr lang="ja-JP" altLang="en-US" sz="3200" dirty="0"/>
              <a:t>デバイス、メモリ等）の管理（セマフォ</a:t>
            </a:r>
            <a:r>
              <a:rPr lang="en-US" altLang="ja-JP" sz="3200" dirty="0"/>
              <a:t>)</a:t>
            </a:r>
          </a:p>
          <a:p>
            <a:r>
              <a:rPr lang="ja-JP" altLang="en-US" sz="3200" dirty="0"/>
              <a:t>タスク切替え</a:t>
            </a:r>
            <a:r>
              <a:rPr lang="en-US" altLang="ja-JP" sz="3200" dirty="0"/>
              <a:t>(=CPU</a:t>
            </a:r>
            <a:r>
              <a:rPr lang="ja-JP" altLang="en-US" sz="3200" dirty="0"/>
              <a:t>資源管理</a:t>
            </a:r>
            <a:r>
              <a:rPr lang="en-US" altLang="ja-JP" sz="3200" dirty="0"/>
              <a:t>)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7655230" y="538593"/>
            <a:ext cx="7064380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kernel doing?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73521A-59A0-4B08-B1ED-0D9846FF7805}"/>
              </a:ext>
            </a:extLst>
          </p:cNvPr>
          <p:cNvSpPr txBox="1">
            <a:spLocks/>
          </p:cNvSpPr>
          <p:nvPr/>
        </p:nvSpPr>
        <p:spPr>
          <a:xfrm>
            <a:off x="7451496" y="1659061"/>
            <a:ext cx="8262190" cy="1931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(semaphore) of shared resource (device, memory, etc.) </a:t>
            </a:r>
          </a:p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switching (= CPU resource management)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A1DA97C-C331-41B3-AE98-4F236AC0C4E5}"/>
              </a:ext>
            </a:extLst>
          </p:cNvPr>
          <p:cNvSpPr txBox="1">
            <a:spLocks/>
          </p:cNvSpPr>
          <p:nvPr/>
        </p:nvSpPr>
        <p:spPr>
          <a:xfrm>
            <a:off x="600014" y="4203101"/>
            <a:ext cx="6283864" cy="3743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/>
              <a:t>特権を持ったタスク（＝カーネル</a:t>
            </a:r>
            <a:r>
              <a:rPr lang="en-US" altLang="ja-JP" sz="3200"/>
              <a:t>)</a:t>
            </a:r>
            <a:r>
              <a:rPr lang="ja-JP" altLang="en-US" sz="3200"/>
              <a:t>が独占的に行うべき</a:t>
            </a:r>
            <a:endParaRPr lang="en-US" altLang="ja-JP" sz="3200"/>
          </a:p>
          <a:p>
            <a:pPr marL="0" indent="0">
              <a:buNone/>
            </a:pPr>
            <a:endParaRPr lang="en-US" altLang="ja-JP" sz="3200"/>
          </a:p>
          <a:p>
            <a:pPr marL="0" indent="0">
              <a:buNone/>
            </a:pPr>
            <a:r>
              <a:rPr lang="ja-JP" altLang="en-US" sz="3200" b="1"/>
              <a:t>ユーザモード</a:t>
            </a:r>
            <a:r>
              <a:rPr lang="ja-JP" altLang="en-US" sz="3200"/>
              <a:t>：一部の特権命令が実行できない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 b="1"/>
              <a:t>スーパーバイザモード</a:t>
            </a:r>
            <a:r>
              <a:rPr lang="ja-JP" altLang="en-US" sz="3200"/>
              <a:t>：全ての命令が実行できる</a:t>
            </a:r>
            <a:br>
              <a:rPr lang="en-US" altLang="ja-JP" sz="3200"/>
            </a:br>
            <a:endParaRPr lang="en-US" altLang="ja-JP" sz="32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54BF31FF-016C-4814-BE25-9A47633F2EFA}"/>
              </a:ext>
            </a:extLst>
          </p:cNvPr>
          <p:cNvSpPr txBox="1">
            <a:spLocks/>
          </p:cNvSpPr>
          <p:nvPr/>
        </p:nvSpPr>
        <p:spPr>
          <a:xfrm>
            <a:off x="7451495" y="4203101"/>
            <a:ext cx="7558045" cy="3743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exclusively</a:t>
            </a: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task with privileges (= the kernel). </a:t>
            </a:r>
          </a:p>
          <a:p>
            <a:pPr marL="0" indent="0">
              <a:buNone/>
            </a:pP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mode: 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 of privileged instructions are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unexecutable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mode: 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instructions are executable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2A3E3DDA-726C-4E3D-9E15-14013A232A72}"/>
              </a:ext>
            </a:extLst>
          </p:cNvPr>
          <p:cNvSpPr/>
          <p:nvPr/>
        </p:nvSpPr>
        <p:spPr>
          <a:xfrm>
            <a:off x="2977862" y="3497305"/>
            <a:ext cx="1070518" cy="689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C5AF66FE-9E3F-460B-95B6-02D6C6F6AB49}"/>
              </a:ext>
            </a:extLst>
          </p:cNvPr>
          <p:cNvSpPr/>
          <p:nvPr/>
        </p:nvSpPr>
        <p:spPr>
          <a:xfrm>
            <a:off x="10159999" y="3556330"/>
            <a:ext cx="1070518" cy="689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57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64" y="538593"/>
            <a:ext cx="6847131" cy="720864"/>
          </a:xfrm>
        </p:spPr>
        <p:txBody>
          <a:bodyPr>
            <a:noAutofit/>
          </a:bodyPr>
          <a:lstStyle/>
          <a:p>
            <a:r>
              <a:rPr lang="ja-JP" altLang="en-US" sz="3600" dirty="0"/>
              <a:t>カーネルの仕事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B91C39-29E3-4732-9277-611C5E5C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14" y="1659061"/>
            <a:ext cx="6283864" cy="1106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/>
              <a:t>一般タスクが共有資源にアクセス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ja-JP" altLang="en-US" sz="3200" dirty="0"/>
              <a:t>カーネルへの問い合わせ必要</a:t>
            </a:r>
            <a:endParaRPr lang="en-US" altLang="ja-JP" sz="32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7655230" y="538593"/>
            <a:ext cx="7064380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Kernel's</a:t>
            </a: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73521A-59A0-4B08-B1ED-0D9846FF7805}"/>
              </a:ext>
            </a:extLst>
          </p:cNvPr>
          <p:cNvSpPr txBox="1">
            <a:spLocks/>
          </p:cNvSpPr>
          <p:nvPr/>
        </p:nvSpPr>
        <p:spPr>
          <a:xfrm>
            <a:off x="7451496" y="1659061"/>
            <a:ext cx="8262190" cy="1106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common tasks try to manage the shared resources</a:t>
            </a: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Ask the kernel to do so.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F2B44D09-A75A-4978-8D0E-D9C2386C96BE}"/>
              </a:ext>
            </a:extLst>
          </p:cNvPr>
          <p:cNvSpPr txBox="1">
            <a:spLocks/>
          </p:cNvSpPr>
          <p:nvPr/>
        </p:nvSpPr>
        <p:spPr>
          <a:xfrm>
            <a:off x="586876" y="3456881"/>
            <a:ext cx="6452277" cy="3211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3200" dirty="0"/>
              <a:t>68000</a:t>
            </a:r>
            <a:r>
              <a:rPr lang="ja-JP" altLang="en-US" sz="3200" dirty="0"/>
              <a:t>の機能</a:t>
            </a:r>
            <a:r>
              <a:rPr lang="en-US" altLang="ja-JP" sz="3200" dirty="0"/>
              <a:t>(</a:t>
            </a:r>
            <a:r>
              <a:rPr lang="ja-JP" altLang="en-US" sz="3200" dirty="0"/>
              <a:t>仕組み</a:t>
            </a:r>
            <a:r>
              <a:rPr lang="en-US" altLang="ja-JP" sz="3200" dirty="0"/>
              <a:t>)</a:t>
            </a:r>
            <a:r>
              <a:rPr lang="ja-JP" altLang="en-US" sz="3200" dirty="0"/>
              <a:t>：</a:t>
            </a:r>
            <a:br>
              <a:rPr lang="en-US" altLang="ja-JP" sz="3200" dirty="0"/>
            </a:br>
            <a:r>
              <a:rPr lang="en-US" altLang="ja-JP" sz="3200" dirty="0"/>
              <a:t>  (1) trap</a:t>
            </a:r>
            <a:r>
              <a:rPr lang="ja-JP" altLang="en-US" sz="3200" dirty="0"/>
              <a:t>命令：割込みを発生</a:t>
            </a:r>
            <a:endParaRPr lang="en-US" altLang="ja-JP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3200" dirty="0"/>
              <a:t>  (2) trap</a:t>
            </a:r>
            <a:r>
              <a:rPr lang="ja-JP" altLang="en-US" sz="3200" dirty="0"/>
              <a:t>割込み：</a:t>
            </a:r>
            <a:br>
              <a:rPr lang="en-US" altLang="ja-JP" sz="3200" dirty="0"/>
            </a:br>
            <a:r>
              <a:rPr lang="ja-JP" altLang="en-US" sz="3200" dirty="0"/>
              <a:t>　　飛び先を</a:t>
            </a:r>
            <a:r>
              <a:rPr lang="ja-JP" altLang="en-US" sz="3200" dirty="0">
                <a:solidFill>
                  <a:srgbClr val="FF0000"/>
                </a:solidFill>
              </a:rPr>
              <a:t>カーネル内</a:t>
            </a:r>
            <a:r>
              <a:rPr lang="ja-JP" altLang="en-US" sz="3200" dirty="0"/>
              <a:t>に設定</a:t>
            </a:r>
            <a:endParaRPr lang="en-US" altLang="ja-JP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3200" dirty="0"/>
              <a:t>  (3) </a:t>
            </a:r>
            <a:r>
              <a:rPr lang="ja-JP" altLang="en-US" sz="3200" dirty="0"/>
              <a:t>割込み処理：</a:t>
            </a:r>
            <a:br>
              <a:rPr lang="en-US" altLang="ja-JP" sz="3200" dirty="0"/>
            </a:br>
            <a:r>
              <a:rPr lang="en-US" altLang="ja-JP" sz="3200" dirty="0"/>
              <a:t>    </a:t>
            </a:r>
            <a:r>
              <a:rPr lang="ja-JP" altLang="en-US" sz="3200" dirty="0"/>
              <a:t>スーパーバイザモードに切換る</a:t>
            </a:r>
            <a:endParaRPr lang="en-US" altLang="ja-JP" sz="32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4A20D10-9810-4B9A-A47E-698953F758B7}"/>
              </a:ext>
            </a:extLst>
          </p:cNvPr>
          <p:cNvSpPr/>
          <p:nvPr/>
        </p:nvSpPr>
        <p:spPr>
          <a:xfrm>
            <a:off x="542314" y="3256158"/>
            <a:ext cx="6283864" cy="34345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5C18BD3D-2079-43A4-98A9-6D538BECEE69}"/>
              </a:ext>
            </a:extLst>
          </p:cNvPr>
          <p:cNvSpPr/>
          <p:nvPr/>
        </p:nvSpPr>
        <p:spPr>
          <a:xfrm>
            <a:off x="3148987" y="6713040"/>
            <a:ext cx="1070518" cy="6895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54C1D7-9B98-4C15-891C-4DA75CA9633E}"/>
              </a:ext>
            </a:extLst>
          </p:cNvPr>
          <p:cNvSpPr txBox="1"/>
          <p:nvPr/>
        </p:nvSpPr>
        <p:spPr>
          <a:xfrm>
            <a:off x="1528044" y="7498561"/>
            <a:ext cx="4307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共有資源の管理の実装</a:t>
            </a: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C6FC0EC9-DD4D-4261-BB20-DB14221D6B5A}"/>
              </a:ext>
            </a:extLst>
          </p:cNvPr>
          <p:cNvSpPr txBox="1">
            <a:spLocks/>
          </p:cNvSpPr>
          <p:nvPr/>
        </p:nvSpPr>
        <p:spPr>
          <a:xfrm>
            <a:off x="7734298" y="3456881"/>
            <a:ext cx="7979387" cy="3211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68000 system (scheme):</a:t>
            </a:r>
            <a:b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(1) Trap instruction: generate the interruption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(2) Trap interruption: Set the destination of the interruption </a:t>
            </a:r>
            <a:r>
              <a:rPr lang="en-US" altLang="ja-JP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the kernel</a:t>
            </a:r>
            <a:b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(3) Interrupt process: Switch to the supervisor mode automatically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D44F895-CBCF-4DF9-B23F-1B842BCC4D1C}"/>
              </a:ext>
            </a:extLst>
          </p:cNvPr>
          <p:cNvSpPr/>
          <p:nvPr/>
        </p:nvSpPr>
        <p:spPr>
          <a:xfrm>
            <a:off x="7655229" y="3256158"/>
            <a:ext cx="7979387" cy="34345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8511F291-609F-42F4-9A81-8449EC8C9EF4}"/>
              </a:ext>
            </a:extLst>
          </p:cNvPr>
          <p:cNvSpPr/>
          <p:nvPr/>
        </p:nvSpPr>
        <p:spPr>
          <a:xfrm>
            <a:off x="10261903" y="6713040"/>
            <a:ext cx="1301532" cy="6895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F193A3-88A4-4157-9AC8-56E3B83A85E4}"/>
              </a:ext>
            </a:extLst>
          </p:cNvPr>
          <p:cNvSpPr txBox="1"/>
          <p:nvPr/>
        </p:nvSpPr>
        <p:spPr>
          <a:xfrm>
            <a:off x="7734299" y="7498561"/>
            <a:ext cx="7560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Perform the shared resource management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3011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15" y="538593"/>
            <a:ext cx="4867493" cy="720864"/>
          </a:xfrm>
        </p:spPr>
        <p:txBody>
          <a:bodyPr>
            <a:noAutofit/>
          </a:bodyPr>
          <a:lstStyle/>
          <a:p>
            <a:r>
              <a:rPr lang="ja-JP" altLang="en-US" sz="3600" dirty="0"/>
              <a:t>カーネルがタスクを</a:t>
            </a:r>
            <a:br>
              <a:rPr lang="en-US" altLang="ja-JP" sz="3600" dirty="0"/>
            </a:br>
            <a:r>
              <a:rPr lang="ja-JP" altLang="en-US" sz="3600" dirty="0"/>
              <a:t>横取りするタイミング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B91C39-29E3-4732-9277-611C5E5C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15" y="1659061"/>
            <a:ext cx="4966994" cy="3537407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タスク切替え</a:t>
            </a:r>
            <a:br>
              <a:rPr lang="en-US" altLang="ja-JP" sz="3200" dirty="0"/>
            </a:br>
            <a:r>
              <a:rPr lang="en-US" altLang="ja-JP" sz="2800" dirty="0"/>
              <a:t>(1) trap</a:t>
            </a:r>
            <a:r>
              <a:rPr lang="ja-JP" altLang="en-US" sz="2800" dirty="0"/>
              <a:t>した</a:t>
            </a:r>
            <a:r>
              <a:rPr lang="en-US" altLang="ja-JP" sz="2800" dirty="0"/>
              <a:t>task</a:t>
            </a:r>
            <a:r>
              <a:rPr lang="ja-JP" altLang="en-US" sz="2800" dirty="0"/>
              <a:t>に資源がすぐ割当てられない</a:t>
            </a:r>
            <a:br>
              <a:rPr lang="en-US" altLang="ja-JP" sz="2800" dirty="0"/>
            </a:br>
            <a:r>
              <a:rPr lang="en-US" altLang="ja-JP" sz="2800" dirty="0"/>
              <a:t>(2) task</a:t>
            </a:r>
            <a:r>
              <a:rPr lang="ja-JP" altLang="en-US" sz="2800" dirty="0"/>
              <a:t>の状態保存→休眠</a:t>
            </a:r>
            <a:br>
              <a:rPr lang="en-US" altLang="ja-JP" sz="2800" dirty="0"/>
            </a:br>
            <a:r>
              <a:rPr lang="en-US" altLang="ja-JP" sz="2800" dirty="0"/>
              <a:t>(3) </a:t>
            </a:r>
            <a:r>
              <a:rPr lang="ja-JP" altLang="en-US" sz="2800" dirty="0"/>
              <a:t>こっそり他の</a:t>
            </a:r>
            <a:r>
              <a:rPr lang="en-US" altLang="ja-JP" sz="2800" dirty="0"/>
              <a:t>task</a:t>
            </a:r>
            <a:r>
              <a:rPr lang="ja-JP" altLang="en-US" sz="2800" dirty="0"/>
              <a:t>処理</a:t>
            </a:r>
            <a:br>
              <a:rPr lang="en-US" altLang="ja-JP" sz="2800" dirty="0"/>
            </a:br>
            <a:r>
              <a:rPr lang="en-US" altLang="ja-JP" sz="2800" dirty="0"/>
              <a:t>(4)</a:t>
            </a:r>
            <a:r>
              <a:rPr lang="ja-JP" altLang="en-US" sz="2800" dirty="0"/>
              <a:t>資源確保可能</a:t>
            </a:r>
            <a:br>
              <a:rPr lang="en-US" altLang="ja-JP" sz="2800" dirty="0"/>
            </a:br>
            <a:r>
              <a:rPr lang="ja-JP" altLang="en-US" sz="2800" dirty="0"/>
              <a:t>　　　　</a:t>
            </a:r>
            <a:r>
              <a:rPr lang="en-US" altLang="ja-JP" sz="2800" dirty="0">
                <a:sym typeface="Wingdings" panose="05000000000000000000" pitchFamily="2" charset="2"/>
              </a:rPr>
              <a:t></a:t>
            </a:r>
            <a:r>
              <a:rPr lang="ja-JP" altLang="en-US" sz="2800" dirty="0"/>
              <a:t>休眠</a:t>
            </a:r>
            <a:r>
              <a:rPr lang="en-US" altLang="ja-JP" sz="2800" dirty="0"/>
              <a:t>task</a:t>
            </a:r>
            <a:r>
              <a:rPr lang="ja-JP" altLang="en-US" sz="2800" dirty="0"/>
              <a:t>復活</a:t>
            </a:r>
            <a:endParaRPr lang="en-US" altLang="ja-JP" sz="28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6189414" y="515666"/>
            <a:ext cx="4588809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timing when the kernel snatches a task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73521A-59A0-4B08-B1ED-0D9846FF7805}"/>
              </a:ext>
            </a:extLst>
          </p:cNvPr>
          <p:cNvSpPr txBox="1">
            <a:spLocks/>
          </p:cNvSpPr>
          <p:nvPr/>
        </p:nvSpPr>
        <p:spPr>
          <a:xfrm>
            <a:off x="6189414" y="1659061"/>
            <a:ext cx="5407854" cy="3537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switching</a:t>
            </a:r>
            <a:b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When resources can’t be assigned to the trapped task immediately,</a:t>
            </a:r>
            <a:b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Save task status 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sleep,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Process another task,</a:t>
            </a:r>
            <a:b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Resources can be assigned 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revive task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2A3E3DDA-726C-4E3D-9E15-14013A232A72}"/>
              </a:ext>
            </a:extLst>
          </p:cNvPr>
          <p:cNvSpPr/>
          <p:nvPr/>
        </p:nvSpPr>
        <p:spPr>
          <a:xfrm>
            <a:off x="2498502" y="6655860"/>
            <a:ext cx="1070518" cy="689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C5AF66FE-9E3F-460B-95B6-02D6C6F6AB49}"/>
              </a:ext>
            </a:extLst>
          </p:cNvPr>
          <p:cNvSpPr/>
          <p:nvPr/>
        </p:nvSpPr>
        <p:spPr>
          <a:xfrm>
            <a:off x="8193246" y="6569449"/>
            <a:ext cx="1070518" cy="689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B09798-9378-492D-994C-C33EC6777D08}"/>
              </a:ext>
            </a:extLst>
          </p:cNvPr>
          <p:cNvSpPr txBox="1"/>
          <p:nvPr/>
        </p:nvSpPr>
        <p:spPr>
          <a:xfrm>
            <a:off x="711204" y="5403399"/>
            <a:ext cx="475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長いシステムコールを</a:t>
            </a:r>
            <a:br>
              <a:rPr kumimoji="1" lang="en-US" altLang="ja-JP" sz="3200" dirty="0"/>
            </a:br>
            <a:r>
              <a:rPr kumimoji="1" lang="ja-JP" altLang="en-US" sz="3200" dirty="0"/>
              <a:t>実行している様に見える</a:t>
            </a:r>
            <a:endParaRPr kumimoji="1" lang="en-US" altLang="ja-JP" sz="3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4F118E4-AC6C-48A0-AC99-626C88D09B6B}"/>
              </a:ext>
            </a:extLst>
          </p:cNvPr>
          <p:cNvSpPr/>
          <p:nvPr/>
        </p:nvSpPr>
        <p:spPr>
          <a:xfrm>
            <a:off x="600015" y="5317137"/>
            <a:ext cx="4966995" cy="1275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0CE41E-37C0-4A8A-86B2-9B3BC4935AD6}"/>
              </a:ext>
            </a:extLst>
          </p:cNvPr>
          <p:cNvSpPr txBox="1"/>
          <p:nvPr/>
        </p:nvSpPr>
        <p:spPr>
          <a:xfrm>
            <a:off x="6300603" y="5380561"/>
            <a:ext cx="5143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looks like the very long system call is being executed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2F495B8-A7FB-4F73-9FF9-EE943D76A3BD}"/>
              </a:ext>
            </a:extLst>
          </p:cNvPr>
          <p:cNvSpPr/>
          <p:nvPr/>
        </p:nvSpPr>
        <p:spPr>
          <a:xfrm>
            <a:off x="6189414" y="5294299"/>
            <a:ext cx="5270116" cy="1275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993AB1-A779-4CE8-9635-DBA61B77A3D1}"/>
              </a:ext>
            </a:extLst>
          </p:cNvPr>
          <p:cNvSpPr txBox="1"/>
          <p:nvPr/>
        </p:nvSpPr>
        <p:spPr>
          <a:xfrm>
            <a:off x="11960881" y="538889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kumimoji="1" lang="ja-JP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2EF2D01-F8BC-4B11-8A23-CAE4BB0DBDDC}"/>
              </a:ext>
            </a:extLst>
          </p:cNvPr>
          <p:cNvSpPr txBox="1"/>
          <p:nvPr/>
        </p:nvSpPr>
        <p:spPr>
          <a:xfrm>
            <a:off x="13623000" y="580858"/>
            <a:ext cx="2339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b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(kernel)</a:t>
            </a:r>
            <a:endParaRPr kumimoji="1" lang="ja-JP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AC2E938-7DB3-4AF6-88A4-5654532A77FA}"/>
              </a:ext>
            </a:extLst>
          </p:cNvPr>
          <p:cNvSpPr/>
          <p:nvPr/>
        </p:nvSpPr>
        <p:spPr>
          <a:xfrm>
            <a:off x="12231063" y="2793113"/>
            <a:ext cx="646771" cy="64633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C309336-FB46-420F-AF55-76EB346687EE}"/>
              </a:ext>
            </a:extLst>
          </p:cNvPr>
          <p:cNvSpPr/>
          <p:nvPr/>
        </p:nvSpPr>
        <p:spPr>
          <a:xfrm>
            <a:off x="14250070" y="3439444"/>
            <a:ext cx="646771" cy="64633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6F63B3C9-2919-428A-80EA-DF8204C19A5A}"/>
              </a:ext>
            </a:extLst>
          </p:cNvPr>
          <p:cNvSpPr/>
          <p:nvPr/>
        </p:nvSpPr>
        <p:spPr>
          <a:xfrm rot="20300202">
            <a:off x="11999153" y="2796167"/>
            <a:ext cx="2417674" cy="2156309"/>
          </a:xfrm>
          <a:prstGeom prst="arc">
            <a:avLst/>
          </a:prstGeom>
          <a:ln w="412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 useBgFill="1">
        <p:nvSpPr>
          <p:cNvPr id="31" name="テキスト ボックス 30">
            <a:extLst>
              <a:ext uri="{FF2B5EF4-FFF2-40B4-BE49-F238E27FC236}">
                <a16:creationId xmlns:a16="http://schemas.microsoft.com/office/drawing/2014/main" id="{1960EB40-C84D-4281-BC8A-6982F1586553}"/>
              </a:ext>
            </a:extLst>
          </p:cNvPr>
          <p:cNvSpPr txBox="1"/>
          <p:nvPr/>
        </p:nvSpPr>
        <p:spPr>
          <a:xfrm>
            <a:off x="11959348" y="2039919"/>
            <a:ext cx="1516762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 (1)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32" name="テキスト ボックス 31">
            <a:extLst>
              <a:ext uri="{FF2B5EF4-FFF2-40B4-BE49-F238E27FC236}">
                <a16:creationId xmlns:a16="http://schemas.microsoft.com/office/drawing/2014/main" id="{7118AE4B-DB94-47F7-A9C5-2397550849C5}"/>
              </a:ext>
            </a:extLst>
          </p:cNvPr>
          <p:cNvSpPr txBox="1"/>
          <p:nvPr/>
        </p:nvSpPr>
        <p:spPr>
          <a:xfrm>
            <a:off x="14027908" y="2117825"/>
            <a:ext cx="1632178" cy="107721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b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(2)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473BFC65-9D6B-420B-AFC1-62CCE7013F61}"/>
              </a:ext>
            </a:extLst>
          </p:cNvPr>
          <p:cNvSpPr/>
          <p:nvPr/>
        </p:nvSpPr>
        <p:spPr>
          <a:xfrm>
            <a:off x="12231063" y="4177031"/>
            <a:ext cx="646771" cy="64633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弧 33">
            <a:extLst>
              <a:ext uri="{FF2B5EF4-FFF2-40B4-BE49-F238E27FC236}">
                <a16:creationId xmlns:a16="http://schemas.microsoft.com/office/drawing/2014/main" id="{DD0440FE-7CEA-4D24-931F-9683184450B4}"/>
              </a:ext>
            </a:extLst>
          </p:cNvPr>
          <p:cNvSpPr/>
          <p:nvPr/>
        </p:nvSpPr>
        <p:spPr>
          <a:xfrm rot="7064031">
            <a:off x="12246106" y="2518178"/>
            <a:ext cx="2417674" cy="2156309"/>
          </a:xfrm>
          <a:prstGeom prst="arc">
            <a:avLst/>
          </a:prstGeom>
          <a:ln w="412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 useBgFill="1">
        <p:nvSpPr>
          <p:cNvPr id="35" name="テキスト ボックス 34">
            <a:extLst>
              <a:ext uri="{FF2B5EF4-FFF2-40B4-BE49-F238E27FC236}">
                <a16:creationId xmlns:a16="http://schemas.microsoft.com/office/drawing/2014/main" id="{56100C92-D640-4CA9-B218-73B8EC35A12A}"/>
              </a:ext>
            </a:extLst>
          </p:cNvPr>
          <p:cNvSpPr txBox="1"/>
          <p:nvPr/>
        </p:nvSpPr>
        <p:spPr>
          <a:xfrm>
            <a:off x="13883254" y="4296092"/>
            <a:ext cx="1595309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RTE (3)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F3EF552-81E0-40EA-BC57-42F79BF806E3}"/>
              </a:ext>
            </a:extLst>
          </p:cNvPr>
          <p:cNvSpPr txBox="1"/>
          <p:nvPr/>
        </p:nvSpPr>
        <p:spPr>
          <a:xfrm>
            <a:off x="12359523" y="276157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6A62837-32B4-46A2-9DE2-E4CB466834C5}"/>
              </a:ext>
            </a:extLst>
          </p:cNvPr>
          <p:cNvSpPr txBox="1"/>
          <p:nvPr/>
        </p:nvSpPr>
        <p:spPr>
          <a:xfrm>
            <a:off x="12376755" y="417621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78E06EC4-B963-48C9-91A6-419F116FC77F}"/>
              </a:ext>
            </a:extLst>
          </p:cNvPr>
          <p:cNvSpPr/>
          <p:nvPr/>
        </p:nvSpPr>
        <p:spPr>
          <a:xfrm>
            <a:off x="14224053" y="5554455"/>
            <a:ext cx="646771" cy="64633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7E9CFC0A-ABEA-404E-9612-F23B7CB839D8}"/>
              </a:ext>
            </a:extLst>
          </p:cNvPr>
          <p:cNvSpPr/>
          <p:nvPr/>
        </p:nvSpPr>
        <p:spPr>
          <a:xfrm>
            <a:off x="12205046" y="6292042"/>
            <a:ext cx="646771" cy="64633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2AF5D7F-A5B0-4142-A7CA-70843B110F62}"/>
              </a:ext>
            </a:extLst>
          </p:cNvPr>
          <p:cNvSpPr txBox="1"/>
          <p:nvPr/>
        </p:nvSpPr>
        <p:spPr>
          <a:xfrm>
            <a:off x="12350738" y="629122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円弧 41">
            <a:extLst>
              <a:ext uri="{FF2B5EF4-FFF2-40B4-BE49-F238E27FC236}">
                <a16:creationId xmlns:a16="http://schemas.microsoft.com/office/drawing/2014/main" id="{5073BBFE-3D24-44D1-8748-86C85B70DCB4}"/>
              </a:ext>
            </a:extLst>
          </p:cNvPr>
          <p:cNvSpPr/>
          <p:nvPr/>
        </p:nvSpPr>
        <p:spPr>
          <a:xfrm rot="7064031">
            <a:off x="12220084" y="4610888"/>
            <a:ext cx="2417674" cy="2156309"/>
          </a:xfrm>
          <a:prstGeom prst="arc">
            <a:avLst/>
          </a:prstGeom>
          <a:ln w="412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33B2C2C-9AE4-4E71-A5CD-677B4C8EE2C9}"/>
              </a:ext>
            </a:extLst>
          </p:cNvPr>
          <p:cNvCxnSpPr>
            <a:cxnSpLocks/>
          </p:cNvCxnSpPr>
          <p:nvPr/>
        </p:nvCxnSpPr>
        <p:spPr>
          <a:xfrm>
            <a:off x="12781664" y="4726625"/>
            <a:ext cx="1424662" cy="1006407"/>
          </a:xfrm>
          <a:prstGeom prst="straightConnector1">
            <a:avLst/>
          </a:prstGeom>
          <a:ln w="76200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矢印: 下 46">
            <a:extLst>
              <a:ext uri="{FF2B5EF4-FFF2-40B4-BE49-F238E27FC236}">
                <a16:creationId xmlns:a16="http://schemas.microsoft.com/office/drawing/2014/main" id="{CA2233F4-782B-4462-AE33-87EFEEB399E0}"/>
              </a:ext>
            </a:extLst>
          </p:cNvPr>
          <p:cNvSpPr/>
          <p:nvPr/>
        </p:nvSpPr>
        <p:spPr>
          <a:xfrm>
            <a:off x="13442460" y="775643"/>
            <a:ext cx="273401" cy="6973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43436A7-663D-449F-AA27-8C7A45EF78B6}"/>
              </a:ext>
            </a:extLst>
          </p:cNvPr>
          <p:cNvSpPr txBox="1"/>
          <p:nvPr/>
        </p:nvSpPr>
        <p:spPr>
          <a:xfrm>
            <a:off x="597353" y="7345395"/>
            <a:ext cx="475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タスクテーブル：実行途中の</a:t>
            </a:r>
            <a:r>
              <a:rPr kumimoji="1" lang="en-US" altLang="ja-JP" sz="3200" dirty="0"/>
              <a:t>user task </a:t>
            </a:r>
            <a:r>
              <a:rPr kumimoji="1" lang="ja-JP" altLang="en-US" sz="3200" dirty="0"/>
              <a:t>状態保存</a:t>
            </a:r>
            <a:endParaRPr kumimoji="1" lang="en-US" altLang="ja-JP" sz="3200" dirty="0"/>
          </a:p>
        </p:txBody>
      </p:sp>
      <p:sp useBgFill="1">
        <p:nvSpPr>
          <p:cNvPr id="49" name="テキスト ボックス 48">
            <a:extLst>
              <a:ext uri="{FF2B5EF4-FFF2-40B4-BE49-F238E27FC236}">
                <a16:creationId xmlns:a16="http://schemas.microsoft.com/office/drawing/2014/main" id="{112B6292-F538-4CF7-9E51-498D1526E141}"/>
              </a:ext>
            </a:extLst>
          </p:cNvPr>
          <p:cNvSpPr txBox="1"/>
          <p:nvPr/>
        </p:nvSpPr>
        <p:spPr>
          <a:xfrm>
            <a:off x="13941062" y="6451483"/>
            <a:ext cx="1814920" cy="107721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Revive</a:t>
            </a:r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b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RTE (4)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885C0B3-3799-4879-9B57-06922E16A017}"/>
              </a:ext>
            </a:extLst>
          </p:cNvPr>
          <p:cNvSpPr txBox="1"/>
          <p:nvPr/>
        </p:nvSpPr>
        <p:spPr>
          <a:xfrm>
            <a:off x="6347662" y="7252468"/>
            <a:ext cx="5073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table:  Store the state of user task under execution</a:t>
            </a:r>
          </a:p>
        </p:txBody>
      </p:sp>
    </p:spTree>
    <p:extLst>
      <p:ext uri="{BB962C8B-B14F-4D97-AF65-F5344CB8AC3E}">
        <p14:creationId xmlns:p14="http://schemas.microsoft.com/office/powerpoint/2010/main" val="311380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F027CA03-8E65-48D3-967E-7ED8C2D2C830}"/>
              </a:ext>
            </a:extLst>
          </p:cNvPr>
          <p:cNvSpPr/>
          <p:nvPr/>
        </p:nvSpPr>
        <p:spPr>
          <a:xfrm>
            <a:off x="13965376" y="3434574"/>
            <a:ext cx="2016096" cy="2450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696395D-12B1-48AA-8EFA-64C470294C77}"/>
              </a:ext>
            </a:extLst>
          </p:cNvPr>
          <p:cNvSpPr/>
          <p:nvPr/>
        </p:nvSpPr>
        <p:spPr>
          <a:xfrm>
            <a:off x="13946007" y="2316066"/>
            <a:ext cx="2016096" cy="6063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15" y="538593"/>
            <a:ext cx="4867493" cy="720864"/>
          </a:xfrm>
        </p:spPr>
        <p:txBody>
          <a:bodyPr>
            <a:noAutofit/>
          </a:bodyPr>
          <a:lstStyle/>
          <a:p>
            <a:r>
              <a:rPr lang="ja-JP" altLang="en-US" sz="3600" dirty="0"/>
              <a:t>カーネルがタスクを</a:t>
            </a:r>
            <a:br>
              <a:rPr lang="en-US" altLang="ja-JP" sz="3600" dirty="0"/>
            </a:br>
            <a:r>
              <a:rPr lang="ja-JP" altLang="en-US" sz="3600" dirty="0"/>
              <a:t>横取りするタイミング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B91C39-29E3-4732-9277-611C5E5C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15" y="1659062"/>
            <a:ext cx="4966994" cy="6670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/>
              <a:t>ユーザタスクがシステムコールをしなかったら？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タイマで</a:t>
            </a:r>
            <a:r>
              <a:rPr lang="en-US" altLang="ja-JP" sz="3200" dirty="0"/>
              <a:t>trap</a:t>
            </a:r>
            <a:br>
              <a:rPr lang="en-US" altLang="ja-JP" sz="3200" dirty="0"/>
            </a:br>
            <a:r>
              <a:rPr lang="ja-JP" altLang="en-US" sz="3200" dirty="0"/>
              <a:t>カーネルにはシステムコール</a:t>
            </a:r>
            <a:r>
              <a:rPr lang="en-US" altLang="ja-JP" sz="3200" dirty="0"/>
              <a:t>trap</a:t>
            </a:r>
            <a:r>
              <a:rPr lang="ja-JP" altLang="en-US" sz="3200" dirty="0"/>
              <a:t>も同じ割込み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注意</a:t>
            </a:r>
            <a:r>
              <a:rPr lang="en-US" altLang="ja-JP" sz="3200" dirty="0"/>
              <a:t>:</a:t>
            </a:r>
          </a:p>
          <a:p>
            <a:r>
              <a:rPr lang="ja-JP" altLang="en-US" sz="3200" dirty="0"/>
              <a:t>非同期</a:t>
            </a:r>
            <a:r>
              <a:rPr lang="en-US" altLang="ja-JP" sz="3200" dirty="0"/>
              <a:t>,</a:t>
            </a:r>
            <a:r>
              <a:rPr lang="ja-JP" altLang="en-US" sz="3200" dirty="0"/>
              <a:t>無条件割込み</a:t>
            </a:r>
            <a:endParaRPr lang="en-US" altLang="ja-JP" sz="3200" dirty="0"/>
          </a:p>
          <a:p>
            <a:r>
              <a:rPr lang="ja-JP" altLang="en-US" sz="3200" dirty="0"/>
              <a:t>カーネル内（スーパーバイザモード中）のタイマ割込みは受け流す</a:t>
            </a:r>
            <a:endParaRPr lang="en-US" altLang="ja-JP" sz="3200" dirty="0"/>
          </a:p>
          <a:p>
            <a:pPr marL="0" indent="0">
              <a:buNone/>
            </a:pPr>
            <a:br>
              <a:rPr lang="en-US" altLang="ja-JP" sz="3200" dirty="0"/>
            </a:br>
            <a:br>
              <a:rPr lang="en-US" altLang="ja-JP" sz="2667" dirty="0"/>
            </a:br>
            <a:endParaRPr lang="en-US" altLang="ja-JP" sz="2667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5944092" y="225739"/>
            <a:ext cx="4588809" cy="1359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timing when the kernel snatches a task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73521A-59A0-4B08-B1ED-0D9846FF7805}"/>
              </a:ext>
            </a:extLst>
          </p:cNvPr>
          <p:cNvSpPr txBox="1">
            <a:spLocks/>
          </p:cNvSpPr>
          <p:nvPr/>
        </p:nvSpPr>
        <p:spPr>
          <a:xfrm>
            <a:off x="5944092" y="1659061"/>
            <a:ext cx="5407854" cy="6670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task doesn’t make the system call ?</a:t>
            </a:r>
          </a:p>
          <a:p>
            <a:pPr marL="0" indent="0">
              <a:buNone/>
            </a:pP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 by the timer</a:t>
            </a:r>
            <a:b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for the kernel, in-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cluding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trap by system call.</a:t>
            </a:r>
          </a:p>
          <a:p>
            <a:pPr marL="0" indent="0">
              <a:buNone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Alert:</a:t>
            </a:r>
          </a:p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 non-synchronously, snatched unconditionally.</a:t>
            </a:r>
          </a:p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interruption in the kernel (supervisor mode)  will be turned aside.</a:t>
            </a:r>
            <a:b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993AB1-A779-4CE8-9635-DBA61B77A3D1}"/>
              </a:ext>
            </a:extLst>
          </p:cNvPr>
          <p:cNvSpPr txBox="1"/>
          <p:nvPr/>
        </p:nvSpPr>
        <p:spPr>
          <a:xfrm>
            <a:off x="11960881" y="538889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kumimoji="1" lang="ja-JP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2EF2D01-F8BC-4B11-8A23-CAE4BB0DBDDC}"/>
              </a:ext>
            </a:extLst>
          </p:cNvPr>
          <p:cNvSpPr txBox="1"/>
          <p:nvPr/>
        </p:nvSpPr>
        <p:spPr>
          <a:xfrm>
            <a:off x="13623000" y="580858"/>
            <a:ext cx="2339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b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(kernel)</a:t>
            </a:r>
            <a:endParaRPr kumimoji="1" lang="ja-JP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CA2233F4-782B-4462-AE33-87EFEEB399E0}"/>
              </a:ext>
            </a:extLst>
          </p:cNvPr>
          <p:cNvSpPr/>
          <p:nvPr/>
        </p:nvSpPr>
        <p:spPr>
          <a:xfrm>
            <a:off x="13353252" y="775643"/>
            <a:ext cx="273401" cy="6973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F6553289-18D1-46BF-B183-8C8677177743}"/>
              </a:ext>
            </a:extLst>
          </p:cNvPr>
          <p:cNvSpPr/>
          <p:nvPr/>
        </p:nvSpPr>
        <p:spPr>
          <a:xfrm>
            <a:off x="2307648" y="2674606"/>
            <a:ext cx="1070518" cy="60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FB10EA6D-F81C-40A6-ACE7-4D454D956E93}"/>
              </a:ext>
            </a:extLst>
          </p:cNvPr>
          <p:cNvSpPr/>
          <p:nvPr/>
        </p:nvSpPr>
        <p:spPr>
          <a:xfrm>
            <a:off x="7846189" y="2669298"/>
            <a:ext cx="1070518" cy="570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FCB2D5-43A4-4136-9C8F-5EDC1F6EF87D}"/>
              </a:ext>
            </a:extLst>
          </p:cNvPr>
          <p:cNvSpPr/>
          <p:nvPr/>
        </p:nvSpPr>
        <p:spPr>
          <a:xfrm>
            <a:off x="11648653" y="2341752"/>
            <a:ext cx="1293162" cy="1382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B386E0-C838-4DD9-8ADA-84CFCA6DF623}"/>
              </a:ext>
            </a:extLst>
          </p:cNvPr>
          <p:cNvSpPr txBox="1"/>
          <p:nvPr/>
        </p:nvSpPr>
        <p:spPr>
          <a:xfrm>
            <a:off x="11648653" y="1781187"/>
            <a:ext cx="121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Task1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B97E305-BB7D-4E33-9520-8F408DF64D0D}"/>
              </a:ext>
            </a:extLst>
          </p:cNvPr>
          <p:cNvSpPr txBox="1"/>
          <p:nvPr/>
        </p:nvSpPr>
        <p:spPr>
          <a:xfrm>
            <a:off x="11648653" y="2592877"/>
            <a:ext cx="1219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rap#0</a:t>
            </a:r>
            <a:endParaRPr kumimoji="1" lang="ja-JP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D864491-C9DF-4EAF-B24A-A4B663CBC63F}"/>
              </a:ext>
            </a:extLst>
          </p:cNvPr>
          <p:cNvSpPr/>
          <p:nvPr/>
        </p:nvSpPr>
        <p:spPr>
          <a:xfrm>
            <a:off x="11667241" y="4545980"/>
            <a:ext cx="1293162" cy="1921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1C8D159-CBDC-4CBB-8157-0634594C87D8}"/>
              </a:ext>
            </a:extLst>
          </p:cNvPr>
          <p:cNvSpPr txBox="1"/>
          <p:nvPr/>
        </p:nvSpPr>
        <p:spPr>
          <a:xfrm>
            <a:off x="11667241" y="3985415"/>
            <a:ext cx="121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Task2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51" name="テキスト ボックス 50">
            <a:extLst>
              <a:ext uri="{FF2B5EF4-FFF2-40B4-BE49-F238E27FC236}">
                <a16:creationId xmlns:a16="http://schemas.microsoft.com/office/drawing/2014/main" id="{4E9208A9-3AEC-4430-8F23-4E465D732012}"/>
              </a:ext>
            </a:extLst>
          </p:cNvPr>
          <p:cNvSpPr txBox="1"/>
          <p:nvPr/>
        </p:nvSpPr>
        <p:spPr>
          <a:xfrm>
            <a:off x="12454002" y="6752825"/>
            <a:ext cx="164228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0F67210-1EDE-4D01-A3EE-0A7BA9DC5D05}"/>
              </a:ext>
            </a:extLst>
          </p:cNvPr>
          <p:cNvSpPr txBox="1"/>
          <p:nvPr/>
        </p:nvSpPr>
        <p:spPr>
          <a:xfrm>
            <a:off x="13946007" y="1822961"/>
            <a:ext cx="1982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table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28B541C-FC18-4847-82B4-9A37D04BC2AF}"/>
              </a:ext>
            </a:extLst>
          </p:cNvPr>
          <p:cNvSpPr txBox="1"/>
          <p:nvPr/>
        </p:nvSpPr>
        <p:spPr>
          <a:xfrm>
            <a:off x="14363117" y="5993400"/>
            <a:ext cx="1272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1502444-1394-4F4F-AA92-52C896983C18}"/>
              </a:ext>
            </a:extLst>
          </p:cNvPr>
          <p:cNvSpPr txBox="1"/>
          <p:nvPr/>
        </p:nvSpPr>
        <p:spPr>
          <a:xfrm>
            <a:off x="14016843" y="3556321"/>
            <a:ext cx="19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</a:t>
            </a:r>
            <a:endParaRPr kumimoji="1" lang="ja-JP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9E02B9-4E7B-4F7A-B87F-1C707B6057AA}"/>
              </a:ext>
            </a:extLst>
          </p:cNvPr>
          <p:cNvSpPr txBox="1"/>
          <p:nvPr/>
        </p:nvSpPr>
        <p:spPr>
          <a:xfrm>
            <a:off x="13946006" y="5001263"/>
            <a:ext cx="19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endParaRPr kumimoji="1" lang="ja-JP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08CEC39-BDDE-4457-BFB1-3F8781D809F9}"/>
              </a:ext>
            </a:extLst>
          </p:cNvPr>
          <p:cNvSpPr/>
          <p:nvPr/>
        </p:nvSpPr>
        <p:spPr>
          <a:xfrm>
            <a:off x="14290437" y="6548536"/>
            <a:ext cx="1327235" cy="13272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D2B253B-31B6-4D9D-ABDC-63A5FE8FDB6D}"/>
              </a:ext>
            </a:extLst>
          </p:cNvPr>
          <p:cNvSpPr txBox="1"/>
          <p:nvPr/>
        </p:nvSpPr>
        <p:spPr>
          <a:xfrm>
            <a:off x="14099262" y="2964212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Routines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D08A107-BECC-4BAD-9990-167A8CBAA361}"/>
              </a:ext>
            </a:extLst>
          </p:cNvPr>
          <p:cNvCxnSpPr>
            <a:endCxn id="22" idx="0"/>
          </p:cNvCxnSpPr>
          <p:nvPr/>
        </p:nvCxnSpPr>
        <p:spPr>
          <a:xfrm flipV="1">
            <a:off x="14937208" y="6548536"/>
            <a:ext cx="16847" cy="663617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88B7B98-D94E-45CB-BCD7-1E661D34FEAA}"/>
              </a:ext>
            </a:extLst>
          </p:cNvPr>
          <p:cNvCxnSpPr>
            <a:endCxn id="22" idx="6"/>
          </p:cNvCxnSpPr>
          <p:nvPr/>
        </p:nvCxnSpPr>
        <p:spPr>
          <a:xfrm>
            <a:off x="14945631" y="7212153"/>
            <a:ext cx="672041" cy="1"/>
          </a:xfrm>
          <a:prstGeom prst="straightConnector1">
            <a:avLst/>
          </a:prstGeom>
          <a:ln w="508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342A810-A8CC-4511-8F10-DCA6E878C9BD}"/>
              </a:ext>
            </a:extLst>
          </p:cNvPr>
          <p:cNvSpPr txBox="1"/>
          <p:nvPr/>
        </p:nvSpPr>
        <p:spPr>
          <a:xfrm>
            <a:off x="13946007" y="4261265"/>
            <a:ext cx="19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</a:t>
            </a:r>
            <a:endParaRPr kumimoji="1" lang="ja-JP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53520C03-91D7-491B-91A6-24DEB0477D1F}"/>
              </a:ext>
            </a:extLst>
          </p:cNvPr>
          <p:cNvCxnSpPr>
            <a:cxnSpLocks/>
            <a:stCxn id="18" idx="3"/>
            <a:endCxn id="55" idx="1"/>
          </p:cNvCxnSpPr>
          <p:nvPr/>
        </p:nvCxnSpPr>
        <p:spPr>
          <a:xfrm>
            <a:off x="12868026" y="2854487"/>
            <a:ext cx="1148817" cy="963444"/>
          </a:xfrm>
          <a:prstGeom prst="curvedConnector3">
            <a:avLst/>
          </a:prstGeom>
          <a:ln w="508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テキスト ボックス 60">
            <a:extLst>
              <a:ext uri="{FF2B5EF4-FFF2-40B4-BE49-F238E27FC236}">
                <a16:creationId xmlns:a16="http://schemas.microsoft.com/office/drawing/2014/main" id="{C3EFC396-AA40-47CC-8BA4-53263FE8ED78}"/>
              </a:ext>
            </a:extLst>
          </p:cNvPr>
          <p:cNvSpPr txBox="1"/>
          <p:nvPr/>
        </p:nvSpPr>
        <p:spPr>
          <a:xfrm>
            <a:off x="13007657" y="3025767"/>
            <a:ext cx="90678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</a:t>
            </a:r>
          </a:p>
        </p:txBody>
      </p:sp>
      <p:cxnSp>
        <p:nvCxnSpPr>
          <p:cNvPr id="63" name="コネクタ: 曲線 62">
            <a:extLst>
              <a:ext uri="{FF2B5EF4-FFF2-40B4-BE49-F238E27FC236}">
                <a16:creationId xmlns:a16="http://schemas.microsoft.com/office/drawing/2014/main" id="{EAE0466C-5747-4324-AA67-A96992CCA9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645048" y="3985413"/>
            <a:ext cx="1320329" cy="895625"/>
          </a:xfrm>
          <a:prstGeom prst="curvedConnector3">
            <a:avLst/>
          </a:prstGeom>
          <a:ln w="508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7C54E4-C488-409B-8850-5920981A9C4E}"/>
              </a:ext>
            </a:extLst>
          </p:cNvPr>
          <p:cNvSpPr txBox="1"/>
          <p:nvPr/>
        </p:nvSpPr>
        <p:spPr>
          <a:xfrm>
            <a:off x="13005948" y="4136526"/>
            <a:ext cx="90678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RTE</a:t>
            </a:r>
          </a:p>
        </p:txBody>
      </p:sp>
      <p:cxnSp>
        <p:nvCxnSpPr>
          <p:cNvPr id="67" name="コネクタ: 曲線 66">
            <a:extLst>
              <a:ext uri="{FF2B5EF4-FFF2-40B4-BE49-F238E27FC236}">
                <a16:creationId xmlns:a16="http://schemas.microsoft.com/office/drawing/2014/main" id="{15A4998C-C58E-4E91-B06B-26DE835A6625}"/>
              </a:ext>
            </a:extLst>
          </p:cNvPr>
          <p:cNvCxnSpPr>
            <a:endCxn id="56" idx="1"/>
          </p:cNvCxnSpPr>
          <p:nvPr/>
        </p:nvCxnSpPr>
        <p:spPr>
          <a:xfrm flipV="1">
            <a:off x="12476406" y="5262873"/>
            <a:ext cx="1469600" cy="622045"/>
          </a:xfrm>
          <a:prstGeom prst="curvedConnector3">
            <a:avLst/>
          </a:prstGeom>
          <a:ln w="508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テキスト ボックス 67">
            <a:extLst>
              <a:ext uri="{FF2B5EF4-FFF2-40B4-BE49-F238E27FC236}">
                <a16:creationId xmlns:a16="http://schemas.microsoft.com/office/drawing/2014/main" id="{37138DB6-0654-4C8A-B332-4ABEB9DC0DF9}"/>
              </a:ext>
            </a:extLst>
          </p:cNvPr>
          <p:cNvSpPr txBox="1"/>
          <p:nvPr/>
        </p:nvSpPr>
        <p:spPr>
          <a:xfrm>
            <a:off x="12469971" y="5150214"/>
            <a:ext cx="90678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F0DFBAF-E08D-4D73-B06F-55D9B962D437}"/>
              </a:ext>
            </a:extLst>
          </p:cNvPr>
          <p:cNvCxnSpPr>
            <a:cxnSpLocks/>
          </p:cNvCxnSpPr>
          <p:nvPr/>
        </p:nvCxnSpPr>
        <p:spPr>
          <a:xfrm flipH="1" flipV="1">
            <a:off x="12476406" y="5868219"/>
            <a:ext cx="1814033" cy="1012126"/>
          </a:xfrm>
          <a:prstGeom prst="straightConnector1">
            <a:avLst/>
          </a:prstGeom>
          <a:ln w="101600">
            <a:solidFill>
              <a:srgbClr val="FFC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93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64" y="538593"/>
            <a:ext cx="6847131" cy="720864"/>
          </a:xfrm>
        </p:spPr>
        <p:txBody>
          <a:bodyPr>
            <a:noAutofit/>
          </a:bodyPr>
          <a:lstStyle/>
          <a:p>
            <a:r>
              <a:rPr lang="ja-JP" altLang="en-US" sz="4000" dirty="0"/>
              <a:t>今回のカーネルの仕事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B91C39-29E3-4732-9277-611C5E5C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14" y="1659061"/>
            <a:ext cx="6283864" cy="6213700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タスクの状態保存テーブルをカーネル内に初期化</a:t>
            </a:r>
          </a:p>
          <a:p>
            <a:r>
              <a:rPr lang="en-US" altLang="ja-JP" sz="3200" dirty="0"/>
              <a:t>timer, soft trap </a:t>
            </a:r>
            <a:r>
              <a:rPr lang="ja-JP" altLang="en-US" sz="3200" dirty="0"/>
              <a:t>の飛び先を自分に向ける</a:t>
            </a:r>
          </a:p>
          <a:p>
            <a:r>
              <a:rPr lang="ja-JP" altLang="en-US" sz="3200" dirty="0"/>
              <a:t>タイマの初期化</a:t>
            </a:r>
          </a:p>
          <a:p>
            <a:r>
              <a:rPr lang="ja-JP" altLang="en-US" sz="3200" dirty="0"/>
              <a:t>共有資源の管理</a:t>
            </a:r>
            <a:r>
              <a:rPr lang="en-US" altLang="ja-JP" sz="3200" dirty="0"/>
              <a:t>(</a:t>
            </a:r>
            <a:r>
              <a:rPr lang="ja-JP" altLang="en-US" sz="3200" dirty="0"/>
              <a:t>セマフォ</a:t>
            </a:r>
            <a:r>
              <a:rPr lang="en-US" altLang="ja-JP" sz="3200" dirty="0"/>
              <a:t>)</a:t>
            </a:r>
          </a:p>
          <a:p>
            <a:r>
              <a:rPr lang="ja-JP" altLang="en-US" sz="3200" dirty="0"/>
              <a:t>セマフォによるタスクスイッチの処理</a:t>
            </a:r>
          </a:p>
          <a:p>
            <a:r>
              <a:rPr lang="ja-JP" altLang="en-US" sz="3200" dirty="0"/>
              <a:t>タイマによるタスクスイッチの処理</a:t>
            </a:r>
          </a:p>
          <a:p>
            <a:pPr marL="0" indent="0">
              <a:buNone/>
            </a:pPr>
            <a:r>
              <a:rPr lang="en-US" altLang="ja-JP" sz="3200" dirty="0"/>
              <a:t>ASM </a:t>
            </a:r>
            <a:r>
              <a:rPr lang="ja-JP" altLang="en-US" sz="3200" dirty="0"/>
              <a:t>でしかできない仕事もあるので、</a:t>
            </a:r>
            <a:r>
              <a:rPr lang="en-US" altLang="ja-JP" sz="3200" dirty="0"/>
              <a:t>C </a:t>
            </a:r>
            <a:r>
              <a:rPr lang="ja-JP" altLang="en-US" sz="3200" dirty="0"/>
              <a:t>と</a:t>
            </a:r>
            <a:r>
              <a:rPr lang="en-US" altLang="ja-JP" sz="3200" dirty="0"/>
              <a:t>ASM </a:t>
            </a:r>
            <a:r>
              <a:rPr lang="ja-JP" altLang="en-US" sz="3200" dirty="0"/>
              <a:t>で開発</a:t>
            </a:r>
            <a:r>
              <a:rPr lang="ja-JP" altLang="en-US" dirty="0"/>
              <a:t>。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7655230" y="538593"/>
            <a:ext cx="7064380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Kernel‘s</a:t>
            </a:r>
            <a:r>
              <a:rPr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73521A-59A0-4B08-B1ED-0D9846FF7805}"/>
              </a:ext>
            </a:extLst>
          </p:cNvPr>
          <p:cNvSpPr txBox="1">
            <a:spLocks/>
          </p:cNvSpPr>
          <p:nvPr/>
        </p:nvSpPr>
        <p:spPr>
          <a:xfrm>
            <a:off x="7451496" y="1547551"/>
            <a:ext cx="8262190" cy="6704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Initialization of the table to store the task’s state, in the kernel</a:t>
            </a:r>
          </a:p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the jumping destination of ‘timer’ and ‘soft trap’  to the kernel itself</a:t>
            </a:r>
          </a:p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of ‘timer’</a:t>
            </a:r>
          </a:p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of shared resources (semaphore) </a:t>
            </a:r>
          </a:p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of task switch by the semaphore</a:t>
            </a:r>
          </a:p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of task switch by the timer</a:t>
            </a:r>
          </a:p>
          <a:p>
            <a:pPr marL="0" indent="0">
              <a:buNone/>
            </a:pP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using C and ASM, because some works can be performed only in ASM. </a:t>
            </a:r>
          </a:p>
        </p:txBody>
      </p:sp>
    </p:spTree>
    <p:extLst>
      <p:ext uri="{BB962C8B-B14F-4D97-AF65-F5344CB8AC3E}">
        <p14:creationId xmlns:p14="http://schemas.microsoft.com/office/powerpoint/2010/main" val="2649503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19120-663E-4E18-9BA3-CA2C233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83" y="444277"/>
            <a:ext cx="6630737" cy="956955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1</a:t>
            </a:r>
            <a:r>
              <a:rPr lang="ja-JP" altLang="en-US" sz="4000" dirty="0"/>
              <a:t>つの大きなプログラム</a:t>
            </a:r>
            <a:endParaRPr kumimoji="1" lang="ja-JP" altLang="en-US" sz="40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C1D0A0D-D652-463D-A2AD-D8CFAEFC59E8}"/>
              </a:ext>
            </a:extLst>
          </p:cNvPr>
          <p:cNvSpPr txBox="1">
            <a:spLocks/>
          </p:cNvSpPr>
          <p:nvPr/>
        </p:nvSpPr>
        <p:spPr>
          <a:xfrm>
            <a:off x="7768391" y="444277"/>
            <a:ext cx="7947526" cy="956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large program</a:t>
            </a:r>
          </a:p>
        </p:txBody>
      </p:sp>
      <p:graphicFrame>
        <p:nvGraphicFramePr>
          <p:cNvPr id="56" name="表 56">
            <a:extLst>
              <a:ext uri="{FF2B5EF4-FFF2-40B4-BE49-F238E27FC236}">
                <a16:creationId xmlns:a16="http://schemas.microsoft.com/office/drawing/2014/main" id="{2C608FF8-9195-4900-AB8C-7C65A6AB91FD}"/>
              </a:ext>
            </a:extLst>
          </p:cNvPr>
          <p:cNvGraphicFramePr>
            <a:graphicFrameLocks noGrp="1"/>
          </p:cNvGraphicFramePr>
          <p:nvPr/>
        </p:nvGraphicFramePr>
        <p:xfrm>
          <a:off x="379562" y="1401232"/>
          <a:ext cx="6918385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624">
                  <a:extLst>
                    <a:ext uri="{9D8B030D-6E8A-4147-A177-3AD203B41FA5}">
                      <a16:colId xmlns:a16="http://schemas.microsoft.com/office/drawing/2014/main" val="2594063514"/>
                    </a:ext>
                  </a:extLst>
                </a:gridCol>
                <a:gridCol w="3484584">
                  <a:extLst>
                    <a:ext uri="{9D8B030D-6E8A-4147-A177-3AD203B41FA5}">
                      <a16:colId xmlns:a16="http://schemas.microsoft.com/office/drawing/2014/main" val="377092604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64346934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27292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test2.c                         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今回作成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279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 main():</a:t>
                      </a:r>
                      <a:r>
                        <a:rPr kumimoji="1" lang="ja-JP" altLang="en-US" dirty="0"/>
                        <a:t>初期化</a:t>
                      </a:r>
                      <a:r>
                        <a:rPr kumimoji="1" lang="en-US" altLang="ja-JP" dirty="0"/>
                        <a:t>,  user</a:t>
                      </a:r>
                      <a:r>
                        <a:rPr kumimoji="1" lang="ja-JP" altLang="en-US" dirty="0"/>
                        <a:t>タスク関数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500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mtk_c</a:t>
                      </a:r>
                      <a:r>
                        <a:rPr kumimoji="1" lang="en-US" altLang="ja-JP" dirty="0"/>
                        <a:t>.[</a:t>
                      </a:r>
                      <a:r>
                        <a:rPr kumimoji="1" lang="en-US" altLang="ja-JP" dirty="0" err="1"/>
                        <a:t>ch</a:t>
                      </a:r>
                      <a:r>
                        <a:rPr kumimoji="1" lang="en-US" altLang="ja-JP" dirty="0"/>
                        <a:t>] 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今回作成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mtk_asm.s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asm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710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 </a:t>
                      </a:r>
                      <a:r>
                        <a:rPr kumimoji="1" lang="ja-JP" altLang="en-US" dirty="0"/>
                        <a:t>カーネル本体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   今回作成</a:t>
                      </a:r>
                      <a:b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</a:br>
                      <a:endParaRPr kumimoji="1" lang="en-US" altLang="ja-JP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949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crt0.s                </a:t>
                      </a:r>
                      <a:r>
                        <a:rPr kumimoji="1" lang="ja-JP" altLang="en-US" dirty="0"/>
                        <a:t>提供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    </a:t>
                      </a:r>
                      <a:r>
                        <a:rPr kumimoji="1" lang="en-US" altLang="ja-JP" dirty="0"/>
                        <a:t>main()</a:t>
                      </a:r>
                      <a:r>
                        <a:rPr kumimoji="1" lang="ja-JP" altLang="en-US" dirty="0"/>
                        <a:t> の起動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941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086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libc.a</a:t>
                      </a:r>
                      <a:r>
                        <a:rPr kumimoji="1" lang="en-US" altLang="ja-JP" dirty="0"/>
                        <a:t>                </a:t>
                      </a:r>
                      <a:r>
                        <a:rPr kumimoji="1" lang="ja-JP" altLang="en-US" dirty="0"/>
                        <a:t>提供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703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printf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scanf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カーネル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本体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318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csys68k.c         </a:t>
                      </a:r>
                      <a:r>
                        <a:rPr kumimoji="1" lang="ja-JP" altLang="en-US" dirty="0"/>
                        <a:t>提供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14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read(),  write()…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828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inchrw.s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outchr.s</a:t>
                      </a:r>
                      <a:r>
                        <a:rPr kumimoji="1" lang="en-US" altLang="ja-JP" dirty="0"/>
                        <a:t> Th.1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283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inbyte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outbyte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  trap#1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206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mon.s</a:t>
                      </a:r>
                      <a:r>
                        <a:rPr kumimoji="1" lang="en-US" altLang="ja-JP" dirty="0"/>
                        <a:t>  trap#0       </a:t>
                      </a:r>
                      <a:r>
                        <a:rPr kumimoji="1" lang="ja-JP" altLang="en-US" dirty="0"/>
                        <a:t>以前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684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getstring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putstring</a:t>
                      </a:r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559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Hardware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0328514"/>
                  </a:ext>
                </a:extLst>
              </a:tr>
            </a:tbl>
          </a:graphicData>
        </a:graphic>
      </p:graphicFrame>
      <p:graphicFrame>
        <p:nvGraphicFramePr>
          <p:cNvPr id="6" name="表 56">
            <a:extLst>
              <a:ext uri="{FF2B5EF4-FFF2-40B4-BE49-F238E27FC236}">
                <a16:creationId xmlns:a16="http://schemas.microsoft.com/office/drawing/2014/main" id="{649E9ED2-2567-4BCE-B17F-ACFB20AEB677}"/>
              </a:ext>
            </a:extLst>
          </p:cNvPr>
          <p:cNvGraphicFramePr>
            <a:graphicFrameLocks noGrp="1"/>
          </p:cNvGraphicFramePr>
          <p:nvPr/>
        </p:nvGraphicFramePr>
        <p:xfrm>
          <a:off x="7487728" y="1417320"/>
          <a:ext cx="8228189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667">
                  <a:extLst>
                    <a:ext uri="{9D8B030D-6E8A-4147-A177-3AD203B41FA5}">
                      <a16:colId xmlns:a16="http://schemas.microsoft.com/office/drawing/2014/main" val="2594063514"/>
                    </a:ext>
                  </a:extLst>
                </a:gridCol>
                <a:gridCol w="3994577">
                  <a:extLst>
                    <a:ext uri="{9D8B030D-6E8A-4147-A177-3AD203B41FA5}">
                      <a16:colId xmlns:a16="http://schemas.microsoft.com/office/drawing/2014/main" val="3770926044"/>
                    </a:ext>
                  </a:extLst>
                </a:gridCol>
                <a:gridCol w="2539904">
                  <a:extLst>
                    <a:ext uri="{9D8B030D-6E8A-4147-A177-3AD203B41FA5}">
                      <a16:colId xmlns:a16="http://schemas.microsoft.com/office/drawing/2014/main" val="1464346934"/>
                    </a:ext>
                  </a:extLst>
                </a:gridCol>
                <a:gridCol w="916041">
                  <a:extLst>
                    <a:ext uri="{9D8B030D-6E8A-4147-A177-3AD203B41FA5}">
                      <a16:colId xmlns:a16="http://schemas.microsoft.com/office/drawing/2014/main" val="227292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test2.c                                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this time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279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    main():Initialization,  user task functions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500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mtk_c</a:t>
                      </a:r>
                      <a:r>
                        <a:rPr kumimoji="1" lang="en-US" altLang="ja-JP" dirty="0"/>
                        <a:t>.[</a:t>
                      </a:r>
                      <a:r>
                        <a:rPr kumimoji="1" lang="en-US" altLang="ja-JP" dirty="0" err="1"/>
                        <a:t>ch</a:t>
                      </a:r>
                      <a:r>
                        <a:rPr kumimoji="1" lang="en-US" altLang="ja-JP" dirty="0"/>
                        <a:t>]</a:t>
                      </a: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Created this time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mtk_asm.s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asm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710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Kernel’s body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this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949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crt0.s                  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</a:t>
                      </a:r>
                      <a:b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Boot of main()</a:t>
                      </a:r>
                      <a:endParaRPr kumimoji="1" lang="ja-JP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978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8674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libc.a</a:t>
                      </a:r>
                      <a:r>
                        <a:rPr kumimoji="1" lang="en-US" altLang="ja-JP" dirty="0"/>
                        <a:t>                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703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printf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scanf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Kernel’s body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318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csys68k.c         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14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read(),  write()…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828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inchrw.s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outchr.s</a:t>
                      </a:r>
                      <a:r>
                        <a:rPr kumimoji="1" lang="en-US" altLang="ja-JP" dirty="0"/>
                        <a:t>   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Th.1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283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inbyte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outbyte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  trap#1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206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mon.s</a:t>
                      </a:r>
                      <a:r>
                        <a:rPr kumimoji="1" lang="en-US" altLang="ja-JP" dirty="0"/>
                        <a:t>  trap#0 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Previously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684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getstring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putstring</a:t>
                      </a:r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559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Hardware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0328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46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19120-663E-4E18-9BA3-CA2C233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83" y="444277"/>
            <a:ext cx="6630737" cy="147303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テーマ</a:t>
            </a:r>
            <a:r>
              <a:rPr kumimoji="1" lang="en-US" altLang="ja-JP" sz="4000" dirty="0"/>
              <a:t>1: C</a:t>
            </a:r>
            <a:r>
              <a:rPr kumimoji="1" lang="ja-JP" altLang="en-US" sz="4000" dirty="0"/>
              <a:t>言語ライブラリの移植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9D6BC8-96A8-4725-B6C7-7D100B21F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83" y="2224561"/>
            <a:ext cx="6353086" cy="5224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やる事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sz="3200" dirty="0"/>
              <a:t>test1.c, </a:t>
            </a:r>
            <a:r>
              <a:rPr lang="en-US" altLang="ja-JP" sz="3200" dirty="0" err="1"/>
              <a:t>inchrw.src</a:t>
            </a:r>
            <a:r>
              <a:rPr lang="en-US" altLang="ja-JP" sz="3200" dirty="0"/>
              <a:t>, </a:t>
            </a:r>
            <a:r>
              <a:rPr lang="en-US" altLang="ja-JP" sz="3200" dirty="0" err="1"/>
              <a:t>outchr.src</a:t>
            </a:r>
            <a:r>
              <a:rPr lang="en-US" altLang="ja-JP" sz="3200" dirty="0"/>
              <a:t> </a:t>
            </a:r>
            <a:r>
              <a:rPr lang="ja-JP" altLang="en-US" sz="3200" dirty="0"/>
              <a:t>を作成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3200" dirty="0"/>
              <a:t>提供されているライブラリとつなぐ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200" dirty="0"/>
              <a:t>test1 </a:t>
            </a:r>
            <a:r>
              <a:rPr lang="ja-JP" altLang="en-US" sz="3200" dirty="0"/>
              <a:t>が動く下層ライブラリが提供できた</a:t>
            </a:r>
            <a:endParaRPr kumimoji="1" lang="ja-JP" altLang="en-US" sz="32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C1D0A0D-D652-463D-A2AD-D8CFAEFC59E8}"/>
              </a:ext>
            </a:extLst>
          </p:cNvPr>
          <p:cNvSpPr txBox="1">
            <a:spLocks/>
          </p:cNvSpPr>
          <p:nvPr/>
        </p:nvSpPr>
        <p:spPr>
          <a:xfrm>
            <a:off x="7768391" y="702315"/>
            <a:ext cx="7947526" cy="956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1: Transplanting C language library</a:t>
            </a:r>
            <a:endParaRPr lang="ja-JP" altLang="en-US" sz="36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FD8B1D8-ED88-4446-8F8D-F032D39285A6}"/>
              </a:ext>
            </a:extLst>
          </p:cNvPr>
          <p:cNvSpPr txBox="1">
            <a:spLocks/>
          </p:cNvSpPr>
          <p:nvPr/>
        </p:nvSpPr>
        <p:spPr>
          <a:xfrm>
            <a:off x="7768391" y="2224561"/>
            <a:ext cx="7947526" cy="547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to do: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‘test1.c’, ‘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inchrw.src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‘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outchr.src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the library provided in advance. 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 layer library where the ‘test1’ is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operatable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provided.</a:t>
            </a:r>
          </a:p>
        </p:txBody>
      </p:sp>
    </p:spTree>
    <p:extLst>
      <p:ext uri="{BB962C8B-B14F-4D97-AF65-F5344CB8AC3E}">
        <p14:creationId xmlns:p14="http://schemas.microsoft.com/office/powerpoint/2010/main" val="24367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19120-663E-4E18-9BA3-CA2C233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83" y="444277"/>
            <a:ext cx="6630737" cy="956955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テーマ</a:t>
            </a:r>
            <a:r>
              <a:rPr kumimoji="1" lang="en-US" altLang="ja-JP" sz="4000" dirty="0"/>
              <a:t>1: test1.abs </a:t>
            </a:r>
            <a:r>
              <a:rPr kumimoji="1" lang="ja-JP" altLang="en-US" sz="4000" dirty="0"/>
              <a:t>の構成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C1D0A0D-D652-463D-A2AD-D8CFAEFC59E8}"/>
              </a:ext>
            </a:extLst>
          </p:cNvPr>
          <p:cNvSpPr txBox="1">
            <a:spLocks/>
          </p:cNvSpPr>
          <p:nvPr/>
        </p:nvSpPr>
        <p:spPr>
          <a:xfrm>
            <a:off x="7768391" y="444277"/>
            <a:ext cx="7947526" cy="956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1: Configuration of ‘test1.abs’</a:t>
            </a:r>
          </a:p>
        </p:txBody>
      </p:sp>
      <p:graphicFrame>
        <p:nvGraphicFramePr>
          <p:cNvPr id="56" name="表 56">
            <a:extLst>
              <a:ext uri="{FF2B5EF4-FFF2-40B4-BE49-F238E27FC236}">
                <a16:creationId xmlns:a16="http://schemas.microsoft.com/office/drawing/2014/main" id="{2C608FF8-9195-4900-AB8C-7C65A6AB9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80160"/>
              </p:ext>
            </p:extLst>
          </p:nvPr>
        </p:nvGraphicFramePr>
        <p:xfrm>
          <a:off x="876078" y="1401232"/>
          <a:ext cx="5958745" cy="6060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4655">
                  <a:extLst>
                    <a:ext uri="{9D8B030D-6E8A-4147-A177-3AD203B41FA5}">
                      <a16:colId xmlns:a16="http://schemas.microsoft.com/office/drawing/2014/main" val="2594063514"/>
                    </a:ext>
                  </a:extLst>
                </a:gridCol>
                <a:gridCol w="3692105">
                  <a:extLst>
                    <a:ext uri="{9D8B030D-6E8A-4147-A177-3AD203B41FA5}">
                      <a16:colId xmlns:a16="http://schemas.microsoft.com/office/drawing/2014/main" val="3770926044"/>
                    </a:ext>
                  </a:extLst>
                </a:gridCol>
                <a:gridCol w="1431985">
                  <a:extLst>
                    <a:ext uri="{9D8B030D-6E8A-4147-A177-3AD203B41FA5}">
                      <a16:colId xmlns:a16="http://schemas.microsoft.com/office/drawing/2014/main" val="2272928090"/>
                    </a:ext>
                  </a:extLst>
                </a:gridCol>
              </a:tblGrid>
              <a:tr h="19243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test1.c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今回作成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7108984"/>
                  </a:ext>
                </a:extLst>
              </a:tr>
              <a:tr h="55696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main()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9492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crt0.s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  main()</a:t>
                      </a:r>
                      <a:r>
                        <a:rPr kumimoji="1" lang="ja-JP" altLang="en-US" dirty="0"/>
                        <a:t>の起動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提供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00801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02451943"/>
                  </a:ext>
                </a:extLst>
              </a:tr>
              <a:tr h="4302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libc.a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提供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7036836"/>
                  </a:ext>
                </a:extLst>
              </a:tr>
              <a:tr h="4302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printf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scanf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3183948"/>
                  </a:ext>
                </a:extLst>
              </a:tr>
              <a:tr h="4302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csys68k.c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提供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1416353"/>
                  </a:ext>
                </a:extLst>
              </a:tr>
              <a:tr h="4302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read(),  write()…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8281197"/>
                  </a:ext>
                </a:extLst>
              </a:tr>
              <a:tr h="465827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inchrw.s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outchr.s</a:t>
                      </a:r>
                      <a:r>
                        <a:rPr kumimoji="1" lang="en-US" altLang="ja-JP" dirty="0"/>
                        <a:t> 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inbyte</a:t>
                      </a:r>
                      <a:r>
                        <a:rPr kumimoji="1" lang="en-US" altLang="ja-JP" dirty="0"/>
                        <a:t>(),  </a:t>
                      </a:r>
                      <a:r>
                        <a:rPr kumimoji="1" lang="en-US" altLang="ja-JP" dirty="0" err="1"/>
                        <a:t>outbyte</a:t>
                      </a:r>
                      <a:r>
                        <a:rPr kumimoji="1" lang="en-US" altLang="ja-JP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今回作成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740927"/>
                  </a:ext>
                </a:extLst>
              </a:tr>
              <a:tr h="46582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52100568"/>
                  </a:ext>
                </a:extLst>
              </a:tr>
              <a:tr h="430224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 err="1"/>
                        <a:t>mon.s</a:t>
                      </a:r>
                      <a:r>
                        <a:rPr kumimoji="1" lang="en-US" altLang="ja-JP" dirty="0"/>
                        <a:t>   trap#0</a:t>
                      </a:r>
                      <a:endParaRPr kumimoji="1" lang="ja-JP" altLang="en-US" dirty="0"/>
                    </a:p>
                    <a:p>
                      <a:r>
                        <a:rPr kumimoji="1" lang="en-US" altLang="ja-JP" dirty="0"/>
                        <a:t>   </a:t>
                      </a:r>
                      <a:r>
                        <a:rPr kumimoji="1" lang="en-US" altLang="ja-JP" dirty="0" err="1"/>
                        <a:t>getstring</a:t>
                      </a:r>
                      <a:r>
                        <a:rPr kumimoji="1" lang="en-US" altLang="ja-JP" dirty="0"/>
                        <a:t>,  </a:t>
                      </a:r>
                      <a:r>
                        <a:rPr kumimoji="1" lang="en-US" altLang="ja-JP" dirty="0" err="1"/>
                        <a:t>putstring</a:t>
                      </a:r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以前作成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9736579"/>
                  </a:ext>
                </a:extLst>
              </a:tr>
              <a:tr h="43022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836660"/>
                  </a:ext>
                </a:extLst>
              </a:tr>
              <a:tr h="43022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Hardware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0328514"/>
                  </a:ext>
                </a:extLst>
              </a:tr>
            </a:tbl>
          </a:graphicData>
        </a:graphic>
      </p:graphicFrame>
      <p:graphicFrame>
        <p:nvGraphicFramePr>
          <p:cNvPr id="58" name="表 56">
            <a:extLst>
              <a:ext uri="{FF2B5EF4-FFF2-40B4-BE49-F238E27FC236}">
                <a16:creationId xmlns:a16="http://schemas.microsoft.com/office/drawing/2014/main" id="{969D99B9-07BA-4966-8499-FBDE4D2DF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9383"/>
              </p:ext>
            </p:extLst>
          </p:nvPr>
        </p:nvGraphicFramePr>
        <p:xfrm>
          <a:off x="8388872" y="1401232"/>
          <a:ext cx="6551408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866">
                  <a:extLst>
                    <a:ext uri="{9D8B030D-6E8A-4147-A177-3AD203B41FA5}">
                      <a16:colId xmlns:a16="http://schemas.microsoft.com/office/drawing/2014/main" val="2594063514"/>
                    </a:ext>
                  </a:extLst>
                </a:gridCol>
                <a:gridCol w="3244892">
                  <a:extLst>
                    <a:ext uri="{9D8B030D-6E8A-4147-A177-3AD203B41FA5}">
                      <a16:colId xmlns:a16="http://schemas.microsoft.com/office/drawing/2014/main" val="3770926044"/>
                    </a:ext>
                  </a:extLst>
                </a:gridCol>
                <a:gridCol w="2538650">
                  <a:extLst>
                    <a:ext uri="{9D8B030D-6E8A-4147-A177-3AD203B41FA5}">
                      <a16:colId xmlns:a16="http://schemas.microsoft.com/office/drawing/2014/main" val="227292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test1.c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this time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710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main()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949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asm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crt0.s</a:t>
                      </a:r>
                      <a:b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Boot of main()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5301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3033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libc.a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703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scanf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()…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318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csys68k.c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14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read(),  write()…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828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asm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inchrw.s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outchr.s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this time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283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inbyte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outbyte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()…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206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asm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mon.s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trap#0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previously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684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getstring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putstring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559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0328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71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14" y="538593"/>
            <a:ext cx="5472981" cy="720864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テーマ</a:t>
            </a:r>
            <a:r>
              <a:rPr kumimoji="1" lang="en-US" altLang="ja-JP" sz="4000" dirty="0"/>
              <a:t>1: </a:t>
            </a:r>
            <a:r>
              <a:rPr kumimoji="1" lang="ja-JP" altLang="en-US" sz="4000" dirty="0"/>
              <a:t>必要な知識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B91C39-29E3-4732-9277-611C5E5C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26" y="1377811"/>
            <a:ext cx="6673970" cy="58017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sz="3000" dirty="0">
                <a:solidFill>
                  <a:schemeClr val="bg1">
                    <a:lumMod val="65000"/>
                  </a:schemeClr>
                </a:solidFill>
              </a:rPr>
              <a:t>やる事</a:t>
            </a:r>
            <a:endParaRPr lang="en-US" altLang="ja-JP" sz="3000" dirty="0">
              <a:solidFill>
                <a:schemeClr val="bg1">
                  <a:lumMod val="6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ja-JP" sz="3000" dirty="0">
                <a:solidFill>
                  <a:schemeClr val="bg1">
                    <a:lumMod val="65000"/>
                  </a:schemeClr>
                </a:solidFill>
              </a:rPr>
              <a:t>test1.c, </a:t>
            </a:r>
            <a:r>
              <a:rPr lang="en-US" altLang="ja-JP" sz="3000" dirty="0" err="1">
                <a:solidFill>
                  <a:schemeClr val="bg1">
                    <a:lumMod val="65000"/>
                  </a:schemeClr>
                </a:solidFill>
              </a:rPr>
              <a:t>inchrw.src</a:t>
            </a:r>
            <a:r>
              <a:rPr lang="en-US" altLang="ja-JP" sz="3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ja-JP" sz="3000" dirty="0" err="1">
                <a:solidFill>
                  <a:schemeClr val="bg1">
                    <a:lumMod val="65000"/>
                  </a:schemeClr>
                </a:solidFill>
              </a:rPr>
              <a:t>outchr.src</a:t>
            </a:r>
            <a:r>
              <a:rPr lang="en-US" altLang="ja-JP" sz="3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ja-JP" altLang="en-US" sz="3000" dirty="0">
                <a:solidFill>
                  <a:schemeClr val="bg1">
                    <a:lumMod val="65000"/>
                  </a:schemeClr>
                </a:solidFill>
              </a:rPr>
              <a:t>を作成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3000" dirty="0">
                <a:solidFill>
                  <a:schemeClr val="bg1">
                    <a:lumMod val="65000"/>
                  </a:schemeClr>
                </a:solidFill>
              </a:rPr>
              <a:t>提供されているライブラリとつなぐ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000" dirty="0">
                <a:solidFill>
                  <a:schemeClr val="bg1">
                    <a:lumMod val="65000"/>
                  </a:schemeClr>
                </a:solidFill>
              </a:rPr>
              <a:t>test1 </a:t>
            </a:r>
            <a:r>
              <a:rPr lang="ja-JP" altLang="en-US" sz="3000" dirty="0">
                <a:solidFill>
                  <a:schemeClr val="bg1">
                    <a:lumMod val="65000"/>
                  </a:schemeClr>
                </a:solidFill>
              </a:rPr>
              <a:t>が動く下層ライブラリが提供できた</a:t>
            </a:r>
          </a:p>
          <a:p>
            <a:pPr marL="0" indent="0">
              <a:buNone/>
            </a:pPr>
            <a:endParaRPr lang="en-US" altLang="ja-JP" sz="3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3000" dirty="0"/>
              <a:t>C</a:t>
            </a:r>
            <a:r>
              <a:rPr lang="ja-JP" altLang="en-US" sz="3000" dirty="0"/>
              <a:t>と</a:t>
            </a:r>
            <a:r>
              <a:rPr lang="en-US" altLang="ja-JP" sz="3000" dirty="0" err="1"/>
              <a:t>asm</a:t>
            </a:r>
            <a:r>
              <a:rPr lang="ja-JP" altLang="en-US" sz="3000" dirty="0"/>
              <a:t>の混成開発で必要な知識</a:t>
            </a:r>
            <a:r>
              <a:rPr lang="en-US" altLang="ja-JP" sz="3000" dirty="0"/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000" dirty="0"/>
              <a:t>C </a:t>
            </a:r>
            <a:r>
              <a:rPr lang="ja-JP" altLang="en-US" sz="3000" dirty="0"/>
              <a:t>と</a:t>
            </a:r>
            <a:r>
              <a:rPr lang="en-US" altLang="ja-JP" sz="3000" dirty="0" err="1"/>
              <a:t>asm</a:t>
            </a:r>
            <a:r>
              <a:rPr lang="en-US" altLang="ja-JP" sz="3000" dirty="0"/>
              <a:t> </a:t>
            </a:r>
            <a:r>
              <a:rPr lang="ja-JP" altLang="en-US" sz="3000" dirty="0"/>
              <a:t>の言語の知識 </a:t>
            </a:r>
            <a:r>
              <a:rPr lang="en-US" altLang="ja-JP" sz="3000" dirty="0">
                <a:sym typeface="Wingdings" panose="05000000000000000000" pitchFamily="2" charset="2"/>
              </a:rPr>
              <a:t></a:t>
            </a:r>
            <a:r>
              <a:rPr lang="ja-JP" altLang="en-US" sz="3000" dirty="0"/>
              <a:t> 既習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3000" dirty="0"/>
              <a:t>モニタ</a:t>
            </a:r>
            <a:r>
              <a:rPr lang="en-US" altLang="ja-JP" sz="3000" dirty="0"/>
              <a:t>(</a:t>
            </a:r>
            <a:r>
              <a:rPr lang="en-US" altLang="ja-JP" sz="3000" dirty="0" err="1"/>
              <a:t>mon.s</a:t>
            </a:r>
            <a:r>
              <a:rPr lang="en-US" altLang="ja-JP" sz="3000" dirty="0"/>
              <a:t>) </a:t>
            </a:r>
            <a:r>
              <a:rPr lang="ja-JP" altLang="en-US" sz="3000" dirty="0"/>
              <a:t>の利用法</a:t>
            </a:r>
            <a:r>
              <a:rPr lang="en-US" altLang="ja-JP" sz="3000" dirty="0">
                <a:sym typeface="Wingdings" panose="05000000000000000000" pitchFamily="2" charset="2"/>
              </a:rPr>
              <a:t></a:t>
            </a:r>
            <a:r>
              <a:rPr lang="ja-JP" altLang="en-US" sz="3000" dirty="0"/>
              <a:t> 既習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000" dirty="0"/>
              <a:t>C </a:t>
            </a:r>
            <a:r>
              <a:rPr lang="ja-JP" altLang="en-US" sz="3000" dirty="0"/>
              <a:t>と</a:t>
            </a:r>
            <a:r>
              <a:rPr lang="en-US" altLang="ja-JP" sz="3000" dirty="0" err="1"/>
              <a:t>asm</a:t>
            </a:r>
            <a:r>
              <a:rPr lang="en-US" altLang="ja-JP" sz="3000" dirty="0"/>
              <a:t> </a:t>
            </a:r>
            <a:r>
              <a:rPr lang="ja-JP" altLang="en-US" sz="3000" dirty="0"/>
              <a:t>の繋ぎ方 </a:t>
            </a:r>
            <a:r>
              <a:rPr lang="en-US" altLang="ja-JP" sz="3000" dirty="0"/>
              <a:t>(</a:t>
            </a:r>
            <a:r>
              <a:rPr lang="ja-JP" altLang="en-US" sz="3000" dirty="0"/>
              <a:t>コンパイル方法</a:t>
            </a:r>
            <a:r>
              <a:rPr lang="en-US" altLang="ja-JP" sz="3000" dirty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000" dirty="0"/>
              <a:t>C </a:t>
            </a:r>
            <a:r>
              <a:rPr lang="ja-JP" altLang="en-US" sz="3000" dirty="0"/>
              <a:t>と</a:t>
            </a:r>
            <a:r>
              <a:rPr lang="en-US" altLang="ja-JP" sz="3000" dirty="0" err="1"/>
              <a:t>asm</a:t>
            </a:r>
            <a:r>
              <a:rPr lang="en-US" altLang="ja-JP" sz="3000" dirty="0"/>
              <a:t> </a:t>
            </a:r>
            <a:r>
              <a:rPr lang="ja-JP" altLang="en-US" sz="3000" dirty="0"/>
              <a:t>の間の関数引数の渡し方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3000" dirty="0"/>
              <a:t>分割ファイル間の変数の共有、非共有の宣言法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7342996" y="538593"/>
            <a:ext cx="6252234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1: Knowledge to be needed</a:t>
            </a:r>
            <a:endParaRPr lang="ja-JP" altLang="en-US" sz="32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73521A-59A0-4B08-B1ED-0D9846FF7805}"/>
              </a:ext>
            </a:extLst>
          </p:cNvPr>
          <p:cNvSpPr txBox="1">
            <a:spLocks/>
          </p:cNvSpPr>
          <p:nvPr/>
        </p:nvSpPr>
        <p:spPr>
          <a:xfrm>
            <a:off x="7489643" y="1259457"/>
            <a:ext cx="8262190" cy="641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to do: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‘test1.c’, ‘</a:t>
            </a:r>
            <a:r>
              <a:rPr lang="en-US" altLang="ja-JP" sz="2400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inchrw.src</a:t>
            </a:r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and ‘</a:t>
            </a:r>
            <a:r>
              <a:rPr lang="en-US" altLang="ja-JP" sz="2400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outchr.src</a:t>
            </a:r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to the library provided in advance. 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low layer library where the ‘test1’ is </a:t>
            </a:r>
            <a:r>
              <a:rPr lang="en-US" altLang="ja-JP" sz="2400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operatable</a:t>
            </a:r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provided.</a:t>
            </a:r>
          </a:p>
          <a:p>
            <a:pPr marL="0" indent="0">
              <a:buNone/>
            </a:pPr>
            <a:endParaRPr lang="en-US" altLang="ja-JP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required by developing mixed C and 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on the languages of C and 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the monitor (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mon.s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combine C and 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codes. (compilation method)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pass the function argument between C and 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declare the sharing/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unsharing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variable  between divided files.</a:t>
            </a:r>
          </a:p>
        </p:txBody>
      </p:sp>
    </p:spTree>
    <p:extLst>
      <p:ext uri="{BB962C8B-B14F-4D97-AF65-F5344CB8AC3E}">
        <p14:creationId xmlns:p14="http://schemas.microsoft.com/office/powerpoint/2010/main" val="383303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7" y="588476"/>
            <a:ext cx="6866148" cy="720864"/>
          </a:xfrm>
        </p:spPr>
        <p:txBody>
          <a:bodyPr>
            <a:noAutofit/>
          </a:bodyPr>
          <a:lstStyle/>
          <a:p>
            <a:r>
              <a:rPr lang="en-US" altLang="ja-JP" sz="2700" dirty="0"/>
              <a:t>C </a:t>
            </a:r>
            <a:r>
              <a:rPr lang="ja-JP" altLang="en-US" sz="2700" dirty="0"/>
              <a:t>と</a:t>
            </a:r>
            <a:r>
              <a:rPr lang="en-US" altLang="ja-JP" sz="2700" dirty="0" err="1"/>
              <a:t>asm</a:t>
            </a:r>
            <a:r>
              <a:rPr lang="en-US" altLang="ja-JP" sz="2700" dirty="0"/>
              <a:t> </a:t>
            </a:r>
            <a:r>
              <a:rPr lang="ja-JP" altLang="en-US" sz="2700" dirty="0"/>
              <a:t>のくっつけかた </a:t>
            </a:r>
            <a:r>
              <a:rPr lang="en-US" altLang="ja-JP" sz="2700" dirty="0"/>
              <a:t>(</a:t>
            </a:r>
            <a:r>
              <a:rPr lang="ja-JP" altLang="en-US" sz="2700" dirty="0"/>
              <a:t>コンパイル方法</a:t>
            </a:r>
            <a:r>
              <a:rPr lang="en-US" altLang="ja-JP" sz="2700" dirty="0"/>
              <a:t>)</a:t>
            </a:r>
            <a:br>
              <a:rPr lang="en-US" altLang="ja-JP" sz="4000" dirty="0"/>
            </a:b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B91C39-29E3-4732-9277-611C5E5C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115" y="3623095"/>
            <a:ext cx="6446809" cy="2329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dirty="0"/>
              <a:t>コンパイルの手順</a:t>
            </a:r>
            <a:r>
              <a:rPr lang="en-US" altLang="ja-JP" sz="2400" dirty="0"/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2400" dirty="0"/>
              <a:t>全ての*</a:t>
            </a:r>
            <a:r>
              <a:rPr lang="en-US" altLang="ja-JP" sz="2400" dirty="0"/>
              <a:t>.c </a:t>
            </a:r>
            <a:r>
              <a:rPr lang="ja-JP" altLang="en-US" sz="2400" dirty="0"/>
              <a:t>を</a:t>
            </a:r>
            <a:r>
              <a:rPr lang="en-US" altLang="ja-JP" sz="2400" dirty="0"/>
              <a:t>m68k-elf-gcc </a:t>
            </a:r>
            <a:r>
              <a:rPr lang="ja-JP" altLang="en-US" sz="2400" dirty="0"/>
              <a:t>で *</a:t>
            </a:r>
            <a:r>
              <a:rPr lang="en-US" altLang="ja-JP" sz="2400" dirty="0"/>
              <a:t>.s </a:t>
            </a:r>
            <a:r>
              <a:rPr lang="ja-JP" altLang="en-US" sz="2400" dirty="0"/>
              <a:t>に変換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2400" dirty="0"/>
              <a:t>全ての*</a:t>
            </a:r>
            <a:r>
              <a:rPr lang="en-US" altLang="ja-JP" sz="2400" dirty="0"/>
              <a:t>.s </a:t>
            </a:r>
            <a:r>
              <a:rPr lang="ja-JP" altLang="en-US" sz="2400" dirty="0"/>
              <a:t>を</a:t>
            </a:r>
            <a:r>
              <a:rPr lang="en-US" altLang="ja-JP" sz="2400" dirty="0"/>
              <a:t>m68k-elf-as </a:t>
            </a:r>
            <a:r>
              <a:rPr lang="ja-JP" altLang="en-US" sz="2400" dirty="0"/>
              <a:t>で *</a:t>
            </a:r>
            <a:r>
              <a:rPr lang="en-US" altLang="ja-JP" sz="2400" dirty="0"/>
              <a:t>.o </a:t>
            </a:r>
            <a:r>
              <a:rPr lang="ja-JP" altLang="en-US" sz="2400" dirty="0"/>
              <a:t>に変換</a:t>
            </a:r>
            <a:endParaRPr lang="en-US" altLang="ja-JP" sz="24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2400" dirty="0"/>
              <a:t>必要なファイルを </a:t>
            </a:r>
            <a:r>
              <a:rPr lang="en-US" altLang="ja-JP" sz="2400" dirty="0"/>
              <a:t>m68k-coff-ld </a:t>
            </a:r>
            <a:r>
              <a:rPr lang="ja-JP" altLang="en-US" sz="2400" dirty="0"/>
              <a:t>で結合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2400" dirty="0"/>
              <a:t>実行可能な </a:t>
            </a:r>
            <a:r>
              <a:rPr lang="en-US" altLang="ja-JP" sz="2400" dirty="0" err="1"/>
              <a:t>target.abs</a:t>
            </a:r>
            <a:r>
              <a:rPr lang="en-US" altLang="ja-JP" sz="2400" dirty="0"/>
              <a:t> </a:t>
            </a:r>
            <a:r>
              <a:rPr lang="ja-JP" altLang="en-US" sz="2400" dirty="0"/>
              <a:t>が完成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7342995" y="538593"/>
            <a:ext cx="8262189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combine C and 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codes. (compilation method)</a:t>
            </a:r>
          </a:p>
          <a:p>
            <a:endParaRPr lang="ja-JP" altLang="en-US" sz="32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73521A-59A0-4B08-B1ED-0D9846FF7805}"/>
              </a:ext>
            </a:extLst>
          </p:cNvPr>
          <p:cNvSpPr txBox="1">
            <a:spLocks/>
          </p:cNvSpPr>
          <p:nvPr/>
        </p:nvSpPr>
        <p:spPr>
          <a:xfrm>
            <a:off x="7489643" y="3623095"/>
            <a:ext cx="8262190" cy="2570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of compilation: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all the ‘*.c’ into the ‘*.s’ by the ‘m68k-elf-gcc’.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all the ‘*.s’ into the ‘*.o’ by the ‘m68k-elf-as’.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necessary files by ‘m68k-elf-ld’.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executable ‘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target.abs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is made.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A2BC46-D5D2-43BF-8286-AD0D3ECEA506}"/>
              </a:ext>
            </a:extLst>
          </p:cNvPr>
          <p:cNvSpPr/>
          <p:nvPr/>
        </p:nvSpPr>
        <p:spPr>
          <a:xfrm>
            <a:off x="914400" y="1052424"/>
            <a:ext cx="5589917" cy="232913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4E7589-32F7-4C7F-AB4A-AC6B1F0D2558}"/>
              </a:ext>
            </a:extLst>
          </p:cNvPr>
          <p:cNvSpPr txBox="1"/>
          <p:nvPr/>
        </p:nvSpPr>
        <p:spPr>
          <a:xfrm>
            <a:off x="1026543" y="1259457"/>
            <a:ext cx="5365630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2400" dirty="0"/>
              <a:t>% m68k-elf-gcc  -S  </a:t>
            </a:r>
            <a:r>
              <a:rPr kumimoji="1" lang="en-US" altLang="ja-JP" sz="2400" dirty="0" err="1"/>
              <a:t>file.c</a:t>
            </a:r>
            <a:r>
              <a:rPr kumimoji="1" lang="en-US" altLang="ja-JP" sz="2400" dirty="0"/>
              <a:t> </a:t>
            </a:r>
            <a:r>
              <a:rPr kumimoji="1" lang="ja-JP" altLang="en-US" sz="2400" dirty="0"/>
              <a:t>を実行する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↓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 err="1"/>
              <a:t>file.s</a:t>
            </a:r>
            <a:r>
              <a:rPr kumimoji="1" lang="en-US" altLang="ja-JP" sz="2400" dirty="0"/>
              <a:t>  </a:t>
            </a:r>
            <a:r>
              <a:rPr kumimoji="1" lang="ja-JP" altLang="en-US" sz="2400" dirty="0"/>
              <a:t>が出来る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↓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/>
              <a:t>C  </a:t>
            </a:r>
            <a:r>
              <a:rPr kumimoji="1" lang="ja-JP" altLang="en-US" sz="2400" dirty="0"/>
              <a:t>を一旦全て  </a:t>
            </a:r>
            <a:r>
              <a:rPr kumimoji="1" lang="en-US" altLang="ja-JP" sz="2400" dirty="0" err="1"/>
              <a:t>asm</a:t>
            </a:r>
            <a:r>
              <a:rPr kumimoji="1" lang="en-US" altLang="ja-JP" sz="2400" dirty="0"/>
              <a:t>  </a:t>
            </a:r>
            <a:r>
              <a:rPr kumimoji="1" lang="ja-JP" altLang="en-US" sz="2400" dirty="0"/>
              <a:t>に置換える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24D7FD9-A454-4401-A457-1845B0D8DA23}"/>
              </a:ext>
            </a:extLst>
          </p:cNvPr>
          <p:cNvSpPr/>
          <p:nvPr/>
        </p:nvSpPr>
        <p:spPr>
          <a:xfrm>
            <a:off x="7903713" y="1052424"/>
            <a:ext cx="5589917" cy="232913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6B0DC1-532E-40CF-BDDC-42C2360C7915}"/>
              </a:ext>
            </a:extLst>
          </p:cNvPr>
          <p:cNvSpPr txBox="1"/>
          <p:nvPr/>
        </p:nvSpPr>
        <p:spPr>
          <a:xfrm>
            <a:off x="8128000" y="1259457"/>
            <a:ext cx="5141343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‘% m68k-elf-gcc  -S  </a:t>
            </a:r>
            <a:r>
              <a:rPr kumimoji="1"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file.c</a:t>
            </a:r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  <a:p>
            <a:pPr algn="ctr"/>
            <a:r>
              <a:rPr kumimoji="1" lang="ja-JP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endParaRPr kumimoji="1" lang="en-US" altLang="ja-JP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</a:t>
            </a:r>
            <a:r>
              <a:rPr kumimoji="1"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file.s</a:t>
            </a:r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is formed.</a:t>
            </a:r>
          </a:p>
          <a:p>
            <a:pPr algn="ctr"/>
            <a:r>
              <a:rPr kumimoji="1" lang="ja-JP" altLang="en-US" sz="2400" dirty="0"/>
              <a:t>↓</a:t>
            </a:r>
            <a:endParaRPr kumimoji="1" lang="en-US" altLang="ja-JP" sz="2400" dirty="0"/>
          </a:p>
          <a:p>
            <a:pPr algn="ctr"/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all converted temporarily by 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ja-JP" altLang="en-US" sz="2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DAD66BE-40BD-4F54-9BC5-2951533464FB}"/>
              </a:ext>
            </a:extLst>
          </p:cNvPr>
          <p:cNvSpPr/>
          <p:nvPr/>
        </p:nvSpPr>
        <p:spPr>
          <a:xfrm>
            <a:off x="830053" y="6293528"/>
            <a:ext cx="5589917" cy="232913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7B4D14-9548-4A63-AAC6-E084D37C9FB2}"/>
              </a:ext>
            </a:extLst>
          </p:cNvPr>
          <p:cNvSpPr txBox="1"/>
          <p:nvPr/>
        </p:nvSpPr>
        <p:spPr>
          <a:xfrm>
            <a:off x="1054340" y="6500561"/>
            <a:ext cx="5141343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sz="2400" dirty="0"/>
              <a:t>コンパイル作業</a:t>
            </a:r>
            <a:r>
              <a:rPr kumimoji="1" lang="en-US" altLang="ja-JP" sz="2400" dirty="0"/>
              <a:t>:   </a:t>
            </a:r>
            <a:r>
              <a:rPr kumimoji="1" lang="en-US" altLang="ja-JP" sz="2400" dirty="0" err="1"/>
              <a:t>Makefile</a:t>
            </a:r>
            <a:r>
              <a:rPr kumimoji="1" lang="en-US" altLang="ja-JP" sz="2400" dirty="0"/>
              <a:t> </a:t>
            </a:r>
            <a:r>
              <a:rPr kumimoji="1" lang="ja-JP" altLang="en-US" sz="2400" dirty="0"/>
              <a:t>と </a:t>
            </a:r>
            <a:r>
              <a:rPr kumimoji="1" lang="en-US" altLang="ja-JP" sz="2400" dirty="0"/>
              <a:t>make </a:t>
            </a:r>
            <a:r>
              <a:rPr kumimoji="1" lang="ja-JP" altLang="en-US" sz="2400" dirty="0"/>
              <a:t>コマンドで全自動化が可能</a:t>
            </a:r>
            <a:br>
              <a:rPr kumimoji="1" lang="en-US" altLang="ja-JP" sz="2400" dirty="0"/>
            </a:br>
            <a:r>
              <a:rPr kumimoji="1" lang="ja-JP" altLang="en-US" sz="2400" dirty="0"/>
              <a:t>結合方法</a:t>
            </a:r>
            <a:r>
              <a:rPr kumimoji="1" lang="en-US" altLang="ja-JP" sz="2400" dirty="0"/>
              <a:t>: m68k-elf-ld  </a:t>
            </a:r>
            <a:r>
              <a:rPr kumimoji="1" lang="ja-JP" altLang="en-US" sz="2400" dirty="0"/>
              <a:t>実行可能ファイル名 必要ファイルの列挙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>
                <a:sym typeface="Wingdings" panose="05000000000000000000" pitchFamily="2" charset="2"/>
              </a:rPr>
              <a:t>  </a:t>
            </a:r>
            <a:r>
              <a:rPr kumimoji="1" lang="en-US" altLang="ja-JP" sz="2400" dirty="0" err="1"/>
              <a:t>Makefile</a:t>
            </a:r>
            <a:r>
              <a:rPr kumimoji="1" lang="ja-JP" altLang="en-US" sz="2400" dirty="0"/>
              <a:t> の雛形を提供</a:t>
            </a:r>
            <a:endParaRPr kumimoji="1" lang="en-US" altLang="ja-JP" sz="2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E561BBF-6419-44BD-A9C0-8991784BBF7E}"/>
              </a:ext>
            </a:extLst>
          </p:cNvPr>
          <p:cNvSpPr/>
          <p:nvPr/>
        </p:nvSpPr>
        <p:spPr>
          <a:xfrm>
            <a:off x="7903713" y="6310781"/>
            <a:ext cx="7522234" cy="232913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5A16FA-00AD-45F7-A42D-C523B9F9EF55}"/>
              </a:ext>
            </a:extLst>
          </p:cNvPr>
          <p:cNvSpPr txBox="1"/>
          <p:nvPr/>
        </p:nvSpPr>
        <p:spPr>
          <a:xfrm>
            <a:off x="8128000" y="6517814"/>
            <a:ext cx="69509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Compilation: Possible to be fully automated using ‘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‘make’ command.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Combine:</a:t>
            </a:r>
            <a:r>
              <a:rPr lang="ja-JP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m68k-elf-ld  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executable_name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[necessary files listed]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Template 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Makefile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provided.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577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8" y="331560"/>
            <a:ext cx="5904303" cy="720864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C </a:t>
            </a:r>
            <a:r>
              <a:rPr lang="ja-JP" altLang="en-US" sz="3200" dirty="0"/>
              <a:t>と</a:t>
            </a:r>
            <a:r>
              <a:rPr lang="en-US" altLang="ja-JP" sz="3200" dirty="0" err="1"/>
              <a:t>asm</a:t>
            </a:r>
            <a:r>
              <a:rPr lang="en-US" altLang="ja-JP" sz="3200" dirty="0"/>
              <a:t> </a:t>
            </a:r>
            <a:r>
              <a:rPr lang="ja-JP" altLang="en-US" sz="3200" dirty="0"/>
              <a:t>の関数引数の渡し方</a:t>
            </a:r>
            <a:endParaRPr kumimoji="1" lang="ja-JP" altLang="en-US" sz="32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6972301" y="326762"/>
            <a:ext cx="9283700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pass function arguments between C and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A2BC46-D5D2-43BF-8286-AD0D3ECEA506}"/>
              </a:ext>
            </a:extLst>
          </p:cNvPr>
          <p:cNvSpPr/>
          <p:nvPr/>
        </p:nvSpPr>
        <p:spPr>
          <a:xfrm>
            <a:off x="692990" y="1500996"/>
            <a:ext cx="6107502" cy="125945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4E7589-32F7-4C7F-AB4A-AC6B1F0D2558}"/>
              </a:ext>
            </a:extLst>
          </p:cNvPr>
          <p:cNvSpPr txBox="1"/>
          <p:nvPr/>
        </p:nvSpPr>
        <p:spPr>
          <a:xfrm>
            <a:off x="776379" y="1592114"/>
            <a:ext cx="6107502" cy="954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C</a:t>
            </a:r>
            <a:r>
              <a:rPr kumimoji="1" lang="ja-JP" altLang="en-US" sz="2800" dirty="0"/>
              <a:t> から  </a:t>
            </a:r>
            <a:r>
              <a:rPr kumimoji="1" lang="en-US" altLang="ja-JP" sz="2800" dirty="0" err="1"/>
              <a:t>func</a:t>
            </a:r>
            <a:r>
              <a:rPr kumimoji="1" lang="en-US" altLang="ja-JP" sz="2800" dirty="0"/>
              <a:t>(1, 2, 3)  </a:t>
            </a:r>
            <a:r>
              <a:rPr kumimoji="1" lang="ja-JP" altLang="en-US" sz="2800" dirty="0"/>
              <a:t>と書きたい</a:t>
            </a:r>
            <a:endParaRPr kumimoji="1"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800" dirty="0" err="1"/>
              <a:t>func</a:t>
            </a:r>
            <a:r>
              <a:rPr kumimoji="1" lang="en-US" altLang="ja-JP" sz="2800" dirty="0"/>
              <a:t>  </a:t>
            </a:r>
            <a:r>
              <a:rPr kumimoji="1" lang="ja-JP" altLang="en-US" sz="2800" dirty="0"/>
              <a:t>本体は </a:t>
            </a:r>
            <a:r>
              <a:rPr kumimoji="1" lang="en-US" altLang="ja-JP" sz="2800" dirty="0" err="1"/>
              <a:t>asm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で記述したい</a:t>
            </a:r>
            <a:endParaRPr kumimoji="1" lang="en-US" altLang="ja-JP" sz="2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B11D19-0EAD-4352-8E85-819A324E1BFD}"/>
              </a:ext>
            </a:extLst>
          </p:cNvPr>
          <p:cNvSpPr txBox="1"/>
          <p:nvPr/>
        </p:nvSpPr>
        <p:spPr>
          <a:xfrm>
            <a:off x="618227" y="3247518"/>
            <a:ext cx="6524445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800" dirty="0" err="1"/>
              <a:t>func</a:t>
            </a:r>
            <a:r>
              <a:rPr kumimoji="1" lang="ja-JP" altLang="en-US" sz="2800" dirty="0"/>
              <a:t>の雛形を</a:t>
            </a:r>
            <a:r>
              <a:rPr kumimoji="1" lang="en-US" altLang="ja-JP" sz="2800" dirty="0"/>
              <a:t>C </a:t>
            </a:r>
            <a:r>
              <a:rPr kumimoji="1" lang="ja-JP" altLang="en-US" sz="2800" dirty="0"/>
              <a:t>で書いてコンパイル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087916A-097E-44C5-9BA2-B42E8B0C4AA4}"/>
              </a:ext>
            </a:extLst>
          </p:cNvPr>
          <p:cNvSpPr/>
          <p:nvPr/>
        </p:nvSpPr>
        <p:spPr>
          <a:xfrm>
            <a:off x="623018" y="4324736"/>
            <a:ext cx="6177474" cy="73915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70B4190-91C2-41A5-9F58-067000587DF9}"/>
              </a:ext>
            </a:extLst>
          </p:cNvPr>
          <p:cNvSpPr txBox="1"/>
          <p:nvPr/>
        </p:nvSpPr>
        <p:spPr>
          <a:xfrm>
            <a:off x="914401" y="4404377"/>
            <a:ext cx="5141343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800" dirty="0"/>
              <a:t>% m68k-elf-gcc  -S  </a:t>
            </a:r>
            <a:r>
              <a:rPr kumimoji="1" lang="en-US" altLang="ja-JP" sz="2800" dirty="0" err="1"/>
              <a:t>funcall.c</a:t>
            </a:r>
            <a:endParaRPr kumimoji="1" lang="en-US" altLang="ja-JP" sz="28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23D0A88-8B49-41B9-992F-E671D7CEA3A5}"/>
              </a:ext>
            </a:extLst>
          </p:cNvPr>
          <p:cNvSpPr txBox="1"/>
          <p:nvPr/>
        </p:nvSpPr>
        <p:spPr>
          <a:xfrm>
            <a:off x="618227" y="5635334"/>
            <a:ext cx="5812287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sz="2800" dirty="0"/>
              <a:t>出来た </a:t>
            </a:r>
            <a:r>
              <a:rPr kumimoji="1" lang="en-US" altLang="ja-JP" sz="2800" dirty="0"/>
              <a:t>*.s  </a:t>
            </a:r>
            <a:r>
              <a:rPr kumimoji="1" lang="ja-JP" altLang="en-US" sz="2800" dirty="0"/>
              <a:t>ファイルを鑑賞する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FA71FCC-4E57-45BB-B46E-0A9777A5617A}"/>
              </a:ext>
            </a:extLst>
          </p:cNvPr>
          <p:cNvSpPr/>
          <p:nvPr/>
        </p:nvSpPr>
        <p:spPr>
          <a:xfrm>
            <a:off x="618227" y="6151099"/>
            <a:ext cx="6177474" cy="73915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7B43051-C31C-4A01-AA5D-1D5EAD0AD430}"/>
              </a:ext>
            </a:extLst>
          </p:cNvPr>
          <p:cNvSpPr txBox="1"/>
          <p:nvPr/>
        </p:nvSpPr>
        <p:spPr>
          <a:xfrm>
            <a:off x="842514" y="6289119"/>
            <a:ext cx="5141343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800" dirty="0"/>
              <a:t>% less  </a:t>
            </a:r>
            <a:r>
              <a:rPr kumimoji="1" lang="en-US" altLang="ja-JP" sz="2800" dirty="0" err="1"/>
              <a:t>funcall.s</a:t>
            </a:r>
            <a:endParaRPr kumimoji="1" lang="en-US" altLang="ja-JP" sz="28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041E8C2F-4764-4816-AED2-CE64E2BFA4C8}"/>
              </a:ext>
            </a:extLst>
          </p:cNvPr>
          <p:cNvSpPr/>
          <p:nvPr/>
        </p:nvSpPr>
        <p:spPr>
          <a:xfrm>
            <a:off x="7588370" y="1500996"/>
            <a:ext cx="7753229" cy="125945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D2ABDA3-BE5E-475A-B464-16E458AF8D6B}"/>
              </a:ext>
            </a:extLst>
          </p:cNvPr>
          <p:cNvSpPr txBox="1"/>
          <p:nvPr/>
        </p:nvSpPr>
        <p:spPr>
          <a:xfrm>
            <a:off x="7691886" y="1604511"/>
            <a:ext cx="7753230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write 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3)  from the ‘C’.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describe the ‘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in the ‘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 </a:t>
            </a:r>
          </a:p>
          <a:p>
            <a:endParaRPr kumimoji="1" lang="en-US" altLang="ja-JP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3C61ECB-A14D-478E-B35F-B6AC1EC615B3}"/>
              </a:ext>
            </a:extLst>
          </p:cNvPr>
          <p:cNvSpPr txBox="1"/>
          <p:nvPr/>
        </p:nvSpPr>
        <p:spPr>
          <a:xfrm>
            <a:off x="7588370" y="3315659"/>
            <a:ext cx="792192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template of the ‘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by the ‘C’, and compile it.</a:t>
            </a:r>
            <a:endParaRPr kumimoji="1" lang="ja-JP" altLang="en-US" sz="32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00E534C-4425-4759-A153-5FBB9AC424D9}"/>
              </a:ext>
            </a:extLst>
          </p:cNvPr>
          <p:cNvSpPr/>
          <p:nvPr/>
        </p:nvSpPr>
        <p:spPr>
          <a:xfrm>
            <a:off x="7588370" y="4456028"/>
            <a:ext cx="7753229" cy="73915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8F5AB6-8240-41B9-8FB0-03C4DEE3E9D4}"/>
              </a:ext>
            </a:extLst>
          </p:cNvPr>
          <p:cNvSpPr txBox="1"/>
          <p:nvPr/>
        </p:nvSpPr>
        <p:spPr>
          <a:xfrm>
            <a:off x="7812657" y="4594048"/>
            <a:ext cx="5141343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m68k-elf-gcc  -S  </a:t>
            </a:r>
            <a:r>
              <a:rPr kumimoji="1"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funcall.c</a:t>
            </a:r>
            <a:endParaRPr kumimoji="1" lang="en-US" altLang="ja-JP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5C9F6CA-EB1A-42A8-9AF4-B26060FF4210}"/>
              </a:ext>
            </a:extLst>
          </p:cNvPr>
          <p:cNvSpPr txBox="1"/>
          <p:nvPr/>
        </p:nvSpPr>
        <p:spPr>
          <a:xfrm>
            <a:off x="7521275" y="5597329"/>
            <a:ext cx="5608132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the compiled ‘.s’ file.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0E15F472-8B52-4D98-BD15-9FCD9B86DE06}"/>
              </a:ext>
            </a:extLst>
          </p:cNvPr>
          <p:cNvSpPr/>
          <p:nvPr/>
        </p:nvSpPr>
        <p:spPr>
          <a:xfrm>
            <a:off x="7521275" y="6151099"/>
            <a:ext cx="7820324" cy="73915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1B6BDE1-56C5-4C63-884C-242396FC8F8F}"/>
              </a:ext>
            </a:extLst>
          </p:cNvPr>
          <p:cNvSpPr txBox="1"/>
          <p:nvPr/>
        </p:nvSpPr>
        <p:spPr>
          <a:xfrm>
            <a:off x="7745562" y="6289119"/>
            <a:ext cx="5141343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less  </a:t>
            </a:r>
            <a:r>
              <a:rPr kumimoji="1"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funcall.s</a:t>
            </a:r>
            <a:endParaRPr kumimoji="1"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2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8" y="331560"/>
            <a:ext cx="5904303" cy="720864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C </a:t>
            </a:r>
            <a:r>
              <a:rPr lang="ja-JP" altLang="en-US" sz="3200" dirty="0"/>
              <a:t>と</a:t>
            </a:r>
            <a:r>
              <a:rPr lang="en-US" altLang="ja-JP" sz="3200" dirty="0" err="1"/>
              <a:t>asm</a:t>
            </a:r>
            <a:r>
              <a:rPr lang="en-US" altLang="ja-JP" sz="3200" dirty="0"/>
              <a:t> </a:t>
            </a:r>
            <a:r>
              <a:rPr lang="ja-JP" altLang="en-US" sz="3200" dirty="0"/>
              <a:t>の引数の渡し方</a:t>
            </a:r>
            <a:endParaRPr kumimoji="1" lang="ja-JP" altLang="en-US" sz="32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6610228" y="304397"/>
            <a:ext cx="9283937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pass function arguments between C and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A2BC46-D5D2-43BF-8286-AD0D3ECEA506}"/>
              </a:ext>
            </a:extLst>
          </p:cNvPr>
          <p:cNvSpPr/>
          <p:nvPr/>
        </p:nvSpPr>
        <p:spPr>
          <a:xfrm>
            <a:off x="692990" y="1708029"/>
            <a:ext cx="2654059" cy="197902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4E7589-32F7-4C7F-AB4A-AC6B1F0D2558}"/>
              </a:ext>
            </a:extLst>
          </p:cNvPr>
          <p:cNvSpPr txBox="1"/>
          <p:nvPr/>
        </p:nvSpPr>
        <p:spPr>
          <a:xfrm>
            <a:off x="860249" y="1748059"/>
            <a:ext cx="2331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func1()</a:t>
            </a:r>
          </a:p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3);</a:t>
            </a:r>
          </a:p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5;</a:t>
            </a:r>
          </a:p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B11D19-0EAD-4352-8E85-819A324E1BFD}"/>
              </a:ext>
            </a:extLst>
          </p:cNvPr>
          <p:cNvSpPr txBox="1"/>
          <p:nvPr/>
        </p:nvSpPr>
        <p:spPr>
          <a:xfrm>
            <a:off x="692991" y="1090632"/>
            <a:ext cx="3137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funcall.c</a:t>
            </a:r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087916A-097E-44C5-9BA2-B42E8B0C4AA4}"/>
              </a:ext>
            </a:extLst>
          </p:cNvPr>
          <p:cNvSpPr/>
          <p:nvPr/>
        </p:nvSpPr>
        <p:spPr>
          <a:xfrm>
            <a:off x="623018" y="4324735"/>
            <a:ext cx="5708771" cy="342178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041E8C2F-4764-4816-AED2-CE64E2BFA4C8}"/>
              </a:ext>
            </a:extLst>
          </p:cNvPr>
          <p:cNvSpPr/>
          <p:nvPr/>
        </p:nvSpPr>
        <p:spPr>
          <a:xfrm>
            <a:off x="4881589" y="1682816"/>
            <a:ext cx="2326259" cy="206070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D2ABDA3-BE5E-475A-B464-16E458AF8D6B}"/>
              </a:ext>
            </a:extLst>
          </p:cNvPr>
          <p:cNvSpPr txBox="1"/>
          <p:nvPr/>
        </p:nvSpPr>
        <p:spPr>
          <a:xfrm>
            <a:off x="4985106" y="1786331"/>
            <a:ext cx="2222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.text</a:t>
            </a:r>
          </a:p>
          <a:p>
            <a:r>
              <a:rPr kumimoji="1" lang="en-US" altLang="ja-JP" sz="2400" dirty="0"/>
              <a:t>.even</a:t>
            </a:r>
          </a:p>
          <a:p>
            <a:r>
              <a:rPr kumimoji="1" lang="en-US" altLang="ja-JP" sz="2400" dirty="0"/>
              <a:t>.extern  </a:t>
            </a:r>
            <a:r>
              <a:rPr kumimoji="1" lang="en-US" altLang="ja-JP" sz="2400" dirty="0" err="1"/>
              <a:t>func</a:t>
            </a:r>
            <a:endParaRPr kumimoji="1" lang="en-US" altLang="ja-JP" sz="2400" dirty="0"/>
          </a:p>
          <a:p>
            <a:r>
              <a:rPr kumimoji="1" lang="en-US" altLang="ja-JP" sz="2400" dirty="0"/>
              <a:t>.global  func1</a:t>
            </a:r>
          </a:p>
          <a:p>
            <a:r>
              <a:rPr kumimoji="1" lang="en-US" altLang="ja-JP" sz="2400" dirty="0"/>
              <a:t>func1: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3C61ECB-A14D-478E-B35F-B6AC1EC615B3}"/>
              </a:ext>
            </a:extLst>
          </p:cNvPr>
          <p:cNvSpPr txBox="1"/>
          <p:nvPr/>
        </p:nvSpPr>
        <p:spPr>
          <a:xfrm>
            <a:off x="7769527" y="1111052"/>
            <a:ext cx="7464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funcall.s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(after extracting effective code)</a:t>
            </a:r>
            <a:endParaRPr kumimoji="1" lang="ja-JP" altLang="en-US" sz="32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00E534C-4425-4759-A153-5FBB9AC424D9}"/>
              </a:ext>
            </a:extLst>
          </p:cNvPr>
          <p:cNvSpPr/>
          <p:nvPr/>
        </p:nvSpPr>
        <p:spPr>
          <a:xfrm>
            <a:off x="7375583" y="4324734"/>
            <a:ext cx="7753229" cy="342178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7779B3B-95E7-4E2D-974F-501970AD703A}"/>
              </a:ext>
            </a:extLst>
          </p:cNvPr>
          <p:cNvSpPr txBox="1"/>
          <p:nvPr/>
        </p:nvSpPr>
        <p:spPr>
          <a:xfrm>
            <a:off x="7349705" y="1788101"/>
            <a:ext cx="3088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link.w</a:t>
            </a:r>
            <a:r>
              <a:rPr kumimoji="1" lang="en-US" altLang="ja-JP" sz="2400" dirty="0"/>
              <a:t>  %a6,  #0</a:t>
            </a:r>
          </a:p>
          <a:p>
            <a:r>
              <a:rPr kumimoji="1" lang="en-US" altLang="ja-JP" sz="2400" dirty="0"/>
              <a:t>pea  3.w  * stack -4</a:t>
            </a:r>
          </a:p>
          <a:p>
            <a:r>
              <a:rPr kumimoji="1" lang="en-US" altLang="ja-JP" sz="2400" dirty="0"/>
              <a:t>pea  2,w  * stack -8   </a:t>
            </a:r>
            <a:r>
              <a:rPr kumimoji="1" lang="ja-JP" altLang="en-US" sz="2400" dirty="0"/>
              <a:t>　　　　　　　</a:t>
            </a:r>
            <a:r>
              <a:rPr kumimoji="1" lang="en-US" altLang="ja-JP" sz="2400" dirty="0"/>
              <a:t>pea  1,w  * stack -12</a:t>
            </a:r>
          </a:p>
          <a:p>
            <a:r>
              <a:rPr kumimoji="1" lang="en-US" altLang="ja-JP" sz="2400" dirty="0" err="1"/>
              <a:t>jsr</a:t>
            </a:r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func</a:t>
            </a:r>
            <a:r>
              <a:rPr kumimoji="1" lang="en-US" altLang="ja-JP" sz="2400" dirty="0"/>
              <a:t> *</a:t>
            </a:r>
            <a:r>
              <a:rPr kumimoji="1" lang="en-US" altLang="ja-JP" sz="2400" dirty="0" err="1"/>
              <a:t>func</a:t>
            </a:r>
            <a:r>
              <a:rPr kumimoji="1" lang="en-US" altLang="ja-JP" sz="2400" dirty="0"/>
              <a:t>(1,2,3)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F999A75B-C7B1-4B8D-87DB-983D71A567A8}"/>
              </a:ext>
            </a:extLst>
          </p:cNvPr>
          <p:cNvSpPr/>
          <p:nvPr/>
        </p:nvSpPr>
        <p:spPr>
          <a:xfrm>
            <a:off x="7207848" y="1676301"/>
            <a:ext cx="3482671" cy="206070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C39C3794-CB70-47F6-A95F-1F597841AD1B}"/>
              </a:ext>
            </a:extLst>
          </p:cNvPr>
          <p:cNvSpPr/>
          <p:nvPr/>
        </p:nvSpPr>
        <p:spPr>
          <a:xfrm>
            <a:off x="10691479" y="1675407"/>
            <a:ext cx="4437333" cy="206811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E48D2C0-4AAD-4C9C-863E-DBE31AAE9BAE}"/>
              </a:ext>
            </a:extLst>
          </p:cNvPr>
          <p:cNvSpPr txBox="1"/>
          <p:nvPr/>
        </p:nvSpPr>
        <p:spPr>
          <a:xfrm>
            <a:off x="10863050" y="1736261"/>
            <a:ext cx="4265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lea  12(%</a:t>
            </a:r>
            <a:r>
              <a:rPr kumimoji="1" lang="en-US" altLang="ja-JP" sz="2400" dirty="0" err="1"/>
              <a:t>sp</a:t>
            </a:r>
            <a:r>
              <a:rPr kumimoji="1" lang="en-US" altLang="ja-JP" sz="2400" dirty="0"/>
              <a:t>), %</a:t>
            </a:r>
            <a:r>
              <a:rPr kumimoji="1" lang="en-US" altLang="ja-JP" sz="2400" dirty="0" err="1"/>
              <a:t>sp</a:t>
            </a:r>
            <a:r>
              <a:rPr kumimoji="1" lang="en-US" altLang="ja-JP" sz="2400" dirty="0"/>
              <a:t>  * stack -0</a:t>
            </a:r>
          </a:p>
          <a:p>
            <a:r>
              <a:rPr kumimoji="1" lang="en-US" altLang="ja-JP" sz="2400" dirty="0" err="1"/>
              <a:t>moveq.l</a:t>
            </a:r>
            <a:r>
              <a:rPr kumimoji="1" lang="en-US" altLang="ja-JP" sz="2400" dirty="0"/>
              <a:t>  #5, %d0  * return ‘5’ </a:t>
            </a:r>
          </a:p>
          <a:p>
            <a:r>
              <a:rPr kumimoji="1" lang="en-US" altLang="ja-JP" sz="2400" dirty="0" err="1"/>
              <a:t>unlk</a:t>
            </a:r>
            <a:r>
              <a:rPr kumimoji="1" lang="en-US" altLang="ja-JP" sz="2400" dirty="0"/>
              <a:t>  %a6</a:t>
            </a:r>
          </a:p>
          <a:p>
            <a:r>
              <a:rPr kumimoji="1" lang="en-US" altLang="ja-JP" sz="2400" dirty="0" err="1"/>
              <a:t>rts</a:t>
            </a:r>
            <a:r>
              <a:rPr kumimoji="1" lang="en-US" altLang="ja-JP" sz="2400" dirty="0"/>
              <a:t>                         * return</a:t>
            </a:r>
          </a:p>
          <a:p>
            <a:r>
              <a:rPr kumimoji="1" lang="en-US" altLang="ja-JP" sz="2400" dirty="0"/>
              <a:t>end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76AAB8D-FD7A-4080-8548-55FE87806095}"/>
              </a:ext>
            </a:extLst>
          </p:cNvPr>
          <p:cNvSpPr txBox="1"/>
          <p:nvPr/>
        </p:nvSpPr>
        <p:spPr>
          <a:xfrm>
            <a:off x="914402" y="4572000"/>
            <a:ext cx="5262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引数は右からスタックに積まれる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関数呼出しは  </a:t>
            </a:r>
            <a:r>
              <a:rPr kumimoji="1" lang="en-US" altLang="ja-JP" sz="2400" dirty="0" err="1"/>
              <a:t>jsr</a:t>
            </a:r>
            <a:r>
              <a:rPr kumimoji="1" lang="en-US" altLang="ja-JP" sz="2400" dirty="0"/>
              <a:t> , </a:t>
            </a:r>
            <a:r>
              <a:rPr kumimoji="1" lang="ja-JP" altLang="en-US" sz="2400" dirty="0"/>
              <a:t>戻るのは</a:t>
            </a:r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rts</a:t>
            </a:r>
            <a:r>
              <a:rPr kumimoji="1" lang="en-US" altLang="ja-JP" sz="2400" dirty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スタック補正は呼出側で面倒見る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戻り値は  </a:t>
            </a:r>
            <a:r>
              <a:rPr kumimoji="1" lang="en-US" altLang="ja-JP" sz="2400" dirty="0"/>
              <a:t>%d0  </a:t>
            </a:r>
            <a:r>
              <a:rPr kumimoji="1" lang="ja-JP" altLang="en-US" sz="2400" dirty="0"/>
              <a:t>に入れる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シンボル名は </a:t>
            </a:r>
            <a:r>
              <a:rPr kumimoji="1" lang="en-US" altLang="ja-JP" sz="2400" dirty="0" err="1"/>
              <a:t>func</a:t>
            </a:r>
            <a:r>
              <a:rPr kumimoji="1" lang="en-US" altLang="ja-JP" sz="2400" dirty="0"/>
              <a:t>()</a:t>
            </a:r>
            <a:r>
              <a:rPr kumimoji="1" lang="en-US" altLang="ja-JP" sz="2400" dirty="0">
                <a:sym typeface="Wingdings" panose="05000000000000000000" pitchFamily="2" charset="2"/>
              </a:rPr>
              <a:t></a:t>
            </a:r>
            <a:r>
              <a:rPr kumimoji="1" lang="en-US" altLang="ja-JP" sz="2400" dirty="0" err="1">
                <a:sym typeface="Wingdings" panose="05000000000000000000" pitchFamily="2" charset="2"/>
              </a:rPr>
              <a:t>func</a:t>
            </a:r>
            <a:r>
              <a:rPr kumimoji="1" lang="en-US" altLang="ja-JP" sz="2400" dirty="0">
                <a:sym typeface="Wingdings" panose="05000000000000000000" pitchFamily="2" charset="2"/>
              </a:rPr>
              <a:t>:</a:t>
            </a:r>
            <a:r>
              <a:rPr kumimoji="1" lang="ja-JP" altLang="en-US" sz="2400" dirty="0">
                <a:sym typeface="Wingdings" panose="05000000000000000000" pitchFamily="2" charset="2"/>
              </a:rPr>
              <a:t>になる</a:t>
            </a:r>
            <a:endParaRPr kumimoji="1" lang="en-US" altLang="ja-JP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 .extern,  .global  </a:t>
            </a:r>
            <a:r>
              <a:rPr kumimoji="1" lang="ja-JP" altLang="en-US" sz="2400" dirty="0"/>
              <a:t>って何？</a:t>
            </a:r>
            <a:endParaRPr kumimoji="1" lang="en-US" altLang="ja-JP" sz="2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7DCDB27-003E-4FD1-A99C-396C1FC75786}"/>
              </a:ext>
            </a:extLst>
          </p:cNvPr>
          <p:cNvSpPr txBox="1"/>
          <p:nvPr/>
        </p:nvSpPr>
        <p:spPr>
          <a:xfrm>
            <a:off x="7440281" y="4456036"/>
            <a:ext cx="75524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are piled up on the stack from the right-side,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call is made by ‘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jsr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and the return is made by ‘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rts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calling side makes a correction of the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returned value is input into the  %d0.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symbol name is changed from ‘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to ‘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‘.extern’ and ‘.global’? </a:t>
            </a:r>
            <a:endParaRPr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8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14" y="366063"/>
            <a:ext cx="5904303" cy="720864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分割ファイル間の変数の共有、非共有の宣言法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7342995" y="538593"/>
            <a:ext cx="8262189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declare the sharing/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unsharing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variable between divided files.</a:t>
            </a:r>
          </a:p>
          <a:p>
            <a:endParaRPr lang="ja-JP" altLang="en-US" sz="32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A2BC46-D5D2-43BF-8286-AD0D3ECEA506}"/>
              </a:ext>
            </a:extLst>
          </p:cNvPr>
          <p:cNvSpPr/>
          <p:nvPr/>
        </p:nvSpPr>
        <p:spPr>
          <a:xfrm>
            <a:off x="914400" y="1725279"/>
            <a:ext cx="5589917" cy="1500997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4E7589-32F7-4C7F-AB4A-AC6B1F0D2558}"/>
              </a:ext>
            </a:extLst>
          </p:cNvPr>
          <p:cNvSpPr txBox="1"/>
          <p:nvPr/>
        </p:nvSpPr>
        <p:spPr>
          <a:xfrm>
            <a:off x="1138687" y="1932312"/>
            <a:ext cx="514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 </a:t>
            </a:r>
            <a:r>
              <a:rPr kumimoji="1" lang="ja-JP" altLang="en-US" sz="2400" dirty="0"/>
              <a:t>はこのファイルで宣言されている。</a:t>
            </a:r>
            <a:br>
              <a:rPr kumimoji="1" lang="en-US" altLang="ja-JP" sz="2400" dirty="0"/>
            </a:br>
            <a:r>
              <a:rPr kumimoji="1" lang="ja-JP" altLang="en-US" sz="2400" dirty="0"/>
              <a:t>実体はこのファイルにあり、他から </a:t>
            </a:r>
            <a:r>
              <a:rPr kumimoji="1" lang="en-US" altLang="ja-JP" sz="2400" dirty="0"/>
              <a:t>extern </a:t>
            </a:r>
            <a:r>
              <a:rPr kumimoji="1" lang="ja-JP" altLang="en-US" sz="2400" dirty="0"/>
              <a:t>してもらっても</a:t>
            </a:r>
            <a:r>
              <a:rPr kumimoji="1" lang="en-US" altLang="ja-JP" sz="2400" dirty="0"/>
              <a:t>OK</a:t>
            </a:r>
            <a:r>
              <a:rPr kumimoji="1" lang="ja-JP" altLang="en-US" sz="2400" dirty="0"/>
              <a:t>。</a:t>
            </a:r>
            <a:endParaRPr kumimoji="1"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7B4D14-9548-4A63-AAC6-E084D37C9FB2}"/>
              </a:ext>
            </a:extLst>
          </p:cNvPr>
          <p:cNvSpPr txBox="1"/>
          <p:nvPr/>
        </p:nvSpPr>
        <p:spPr>
          <a:xfrm>
            <a:off x="1054340" y="7875067"/>
            <a:ext cx="5449977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400" dirty="0"/>
              <a:t>C</a:t>
            </a:r>
            <a:r>
              <a:rPr kumimoji="1" lang="ja-JP" altLang="en-US" sz="2400" dirty="0"/>
              <a:t>の「なし」、</a:t>
            </a:r>
            <a:r>
              <a:rPr kumimoji="1" lang="en-US" altLang="ja-JP" sz="2400" dirty="0"/>
              <a:t>extern</a:t>
            </a:r>
            <a:r>
              <a:rPr kumimoji="1" lang="ja-JP" altLang="en-US" sz="2400" dirty="0"/>
              <a:t>、</a:t>
            </a:r>
            <a:r>
              <a:rPr kumimoji="1" lang="en-US" altLang="ja-JP" sz="2400" dirty="0"/>
              <a:t>static  </a:t>
            </a:r>
            <a:r>
              <a:rPr kumimoji="1" lang="ja-JP" altLang="en-US" sz="2400" dirty="0"/>
              <a:t>は </a:t>
            </a:r>
            <a:r>
              <a:rPr kumimoji="1" lang="en-US" altLang="ja-JP" sz="2400" dirty="0" err="1"/>
              <a:t>asm</a:t>
            </a:r>
            <a:r>
              <a:rPr kumimoji="1" lang="en-US" altLang="ja-JP" sz="2400" dirty="0"/>
              <a:t> </a:t>
            </a:r>
            <a:r>
              <a:rPr kumimoji="1" lang="ja-JP" altLang="en-US" sz="2400" dirty="0"/>
              <a:t>変換後は  </a:t>
            </a:r>
            <a:r>
              <a:rPr kumimoji="1" lang="en-US" altLang="ja-JP" sz="2400" dirty="0"/>
              <a:t>.global,  .extern, </a:t>
            </a:r>
            <a:r>
              <a:rPr kumimoji="1" lang="ja-JP" altLang="en-US" sz="2400" dirty="0"/>
              <a:t>「なし」</a:t>
            </a:r>
            <a:endParaRPr kumimoji="1" lang="en-US" altLang="ja-JP" sz="2400" dirty="0"/>
          </a:p>
        </p:txBody>
      </p:sp>
      <p:sp useBgFill="1"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06AD96-B7DD-454F-B02B-84710DA5360E}"/>
              </a:ext>
            </a:extLst>
          </p:cNvPr>
          <p:cNvSpPr txBox="1"/>
          <p:nvPr/>
        </p:nvSpPr>
        <p:spPr>
          <a:xfrm>
            <a:off x="1377351" y="1355195"/>
            <a:ext cx="2368430" cy="5232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kumimoji="1" lang="en-US" altLang="ja-JP" sz="2800" dirty="0"/>
              <a:t>int a; </a:t>
            </a:r>
            <a:r>
              <a:rPr kumimoji="1" lang="ja-JP" altLang="en-US" sz="2800" dirty="0"/>
              <a:t>の意味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2691227-1593-4BB6-BDF0-6267FBBB2FE1}"/>
              </a:ext>
            </a:extLst>
          </p:cNvPr>
          <p:cNvSpPr/>
          <p:nvPr/>
        </p:nvSpPr>
        <p:spPr>
          <a:xfrm>
            <a:off x="928776" y="3827250"/>
            <a:ext cx="5589917" cy="1500997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9BF74E1-4A4C-4DA5-8C28-0D2FE308DE30}"/>
              </a:ext>
            </a:extLst>
          </p:cNvPr>
          <p:cNvSpPr txBox="1"/>
          <p:nvPr/>
        </p:nvSpPr>
        <p:spPr>
          <a:xfrm>
            <a:off x="1153063" y="4034283"/>
            <a:ext cx="514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 </a:t>
            </a:r>
            <a:r>
              <a:rPr kumimoji="1" lang="ja-JP" altLang="en-US" sz="2400" dirty="0"/>
              <a:t>は外部で宣言されている。</a:t>
            </a:r>
            <a:br>
              <a:rPr kumimoji="1" lang="en-US" altLang="ja-JP" sz="2400" dirty="0"/>
            </a:br>
            <a:r>
              <a:rPr kumimoji="1" lang="ja-JP" altLang="en-US" sz="2400" dirty="0"/>
              <a:t>実体はこのファイルに無いので、　結合時に外部のメモリを使って。</a:t>
            </a:r>
            <a:endParaRPr kumimoji="1" lang="en-US" altLang="ja-JP" sz="2400" dirty="0"/>
          </a:p>
        </p:txBody>
      </p:sp>
      <p:sp useBgFill="1">
        <p:nvSpPr>
          <p:cNvPr id="19" name="テキスト ボックス 18">
            <a:extLst>
              <a:ext uri="{FF2B5EF4-FFF2-40B4-BE49-F238E27FC236}">
                <a16:creationId xmlns:a16="http://schemas.microsoft.com/office/drawing/2014/main" id="{9ABC118B-7F70-44A5-97CB-69A60A7BCFFA}"/>
              </a:ext>
            </a:extLst>
          </p:cNvPr>
          <p:cNvSpPr txBox="1"/>
          <p:nvPr/>
        </p:nvSpPr>
        <p:spPr>
          <a:xfrm>
            <a:off x="1391727" y="3457166"/>
            <a:ext cx="3490824" cy="5232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kumimoji="1" lang="en-US" altLang="ja-JP" sz="2800" dirty="0"/>
              <a:t>extern int a; </a:t>
            </a:r>
            <a:r>
              <a:rPr kumimoji="1" lang="ja-JP" altLang="en-US" sz="2800" dirty="0"/>
              <a:t>の意味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C708167-1CC4-4A82-8C2C-004CCF33E75D}"/>
              </a:ext>
            </a:extLst>
          </p:cNvPr>
          <p:cNvSpPr/>
          <p:nvPr/>
        </p:nvSpPr>
        <p:spPr>
          <a:xfrm>
            <a:off x="943152" y="5946471"/>
            <a:ext cx="5589917" cy="1500997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17EE87B-C5E9-4B95-8DDA-B531197CCF8E}"/>
              </a:ext>
            </a:extLst>
          </p:cNvPr>
          <p:cNvSpPr txBox="1"/>
          <p:nvPr/>
        </p:nvSpPr>
        <p:spPr>
          <a:xfrm>
            <a:off x="1167439" y="6153504"/>
            <a:ext cx="514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 </a:t>
            </a:r>
            <a:r>
              <a:rPr kumimoji="1" lang="ja-JP" altLang="en-US" sz="2400" dirty="0"/>
              <a:t>はこのファイルで宣言されている。</a:t>
            </a:r>
            <a:br>
              <a:rPr kumimoji="1" lang="en-US" altLang="ja-JP" sz="2400" dirty="0"/>
            </a:br>
            <a:r>
              <a:rPr kumimoji="1" lang="ja-JP" altLang="en-US" sz="2400" dirty="0"/>
              <a:t>実体はこのファイルにあるが、他からの </a:t>
            </a:r>
            <a:r>
              <a:rPr kumimoji="1" lang="en-US" altLang="ja-JP" sz="2400" dirty="0"/>
              <a:t>extern </a:t>
            </a:r>
            <a:r>
              <a:rPr kumimoji="1" lang="ja-JP" altLang="en-US" sz="2400" dirty="0"/>
              <a:t>利用はダメ。</a:t>
            </a:r>
            <a:endParaRPr kumimoji="1" lang="en-US" altLang="ja-JP" sz="2400" dirty="0"/>
          </a:p>
        </p:txBody>
      </p:sp>
      <p:sp useBgFill="1">
        <p:nvSpPr>
          <p:cNvPr id="22" name="テキスト ボックス 21">
            <a:extLst>
              <a:ext uri="{FF2B5EF4-FFF2-40B4-BE49-F238E27FC236}">
                <a16:creationId xmlns:a16="http://schemas.microsoft.com/office/drawing/2014/main" id="{8A0F3BDA-C52F-4A2A-9D4A-27A97796D359}"/>
              </a:ext>
            </a:extLst>
          </p:cNvPr>
          <p:cNvSpPr txBox="1"/>
          <p:nvPr/>
        </p:nvSpPr>
        <p:spPr>
          <a:xfrm>
            <a:off x="1406103" y="5576387"/>
            <a:ext cx="3490824" cy="5232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kumimoji="1" lang="en-US" altLang="ja-JP" sz="2800" dirty="0"/>
              <a:t>static int a; </a:t>
            </a:r>
            <a:r>
              <a:rPr kumimoji="1" lang="ja-JP" altLang="en-US" sz="2800" dirty="0"/>
              <a:t>の意味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71EF21E-2AA1-4936-8CC8-2882E5479038}"/>
              </a:ext>
            </a:extLst>
          </p:cNvPr>
          <p:cNvSpPr/>
          <p:nvPr/>
        </p:nvSpPr>
        <p:spPr>
          <a:xfrm>
            <a:off x="943152" y="7788805"/>
            <a:ext cx="5674264" cy="9891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F7FBFA7-6289-420B-910B-652A838D58A5}"/>
              </a:ext>
            </a:extLst>
          </p:cNvPr>
          <p:cNvSpPr/>
          <p:nvPr/>
        </p:nvSpPr>
        <p:spPr>
          <a:xfrm>
            <a:off x="7486175" y="1643368"/>
            <a:ext cx="6670432" cy="1500997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FCEFD97-15D5-405A-BFD9-2BB9EAD36B99}"/>
              </a:ext>
            </a:extLst>
          </p:cNvPr>
          <p:cNvSpPr txBox="1"/>
          <p:nvPr/>
        </p:nvSpPr>
        <p:spPr>
          <a:xfrm>
            <a:off x="7644993" y="1944036"/>
            <a:ext cx="6446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‘a’ is declared in this file. 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substance is in this file. 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declared by others using ‘extern’. 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6F963D0-B55E-46A6-8DA1-8A59D6A454C3}"/>
              </a:ext>
            </a:extLst>
          </p:cNvPr>
          <p:cNvSpPr txBox="1"/>
          <p:nvPr/>
        </p:nvSpPr>
        <p:spPr>
          <a:xfrm>
            <a:off x="7560646" y="7886791"/>
            <a:ext cx="7752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“nothing”, ‘extern’ and ‘static’ of C are converted to the ‘.global’, ‘.extern’ and “nothing” of 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respectively. </a:t>
            </a:r>
          </a:p>
        </p:txBody>
      </p:sp>
      <p:sp useBgFill="1">
        <p:nvSpPr>
          <p:cNvPr id="27" name="テキスト ボックス 26">
            <a:extLst>
              <a:ext uri="{FF2B5EF4-FFF2-40B4-BE49-F238E27FC236}">
                <a16:creationId xmlns:a16="http://schemas.microsoft.com/office/drawing/2014/main" id="{F41DDAE8-D323-46D4-9F60-FCA082B76AEE}"/>
              </a:ext>
            </a:extLst>
          </p:cNvPr>
          <p:cNvSpPr txBox="1"/>
          <p:nvPr/>
        </p:nvSpPr>
        <p:spPr>
          <a:xfrm>
            <a:off x="7883657" y="1366919"/>
            <a:ext cx="353462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‘int a;’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E6EAAC7-472B-40A2-AD2E-B56960CA216F}"/>
              </a:ext>
            </a:extLst>
          </p:cNvPr>
          <p:cNvSpPr/>
          <p:nvPr/>
        </p:nvSpPr>
        <p:spPr>
          <a:xfrm>
            <a:off x="7435082" y="3838974"/>
            <a:ext cx="7945815" cy="1500997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DDAFFB3-AA3A-4752-8807-FE6C818B3CF3}"/>
              </a:ext>
            </a:extLst>
          </p:cNvPr>
          <p:cNvSpPr txBox="1"/>
          <p:nvPr/>
        </p:nvSpPr>
        <p:spPr>
          <a:xfrm>
            <a:off x="7659369" y="4046007"/>
            <a:ext cx="7945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‘a’ is declared somewhere out of the file (external). 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substance is not in this file,  but the file should be combined with another file,  so as to use the same memory.   </a:t>
            </a:r>
            <a:endParaRPr kumimoji="1" lang="en-US" altLang="ja-JP" sz="2400" dirty="0"/>
          </a:p>
        </p:txBody>
      </p:sp>
      <p:sp useBgFill="1">
        <p:nvSpPr>
          <p:cNvPr id="30" name="テキスト ボックス 29">
            <a:extLst>
              <a:ext uri="{FF2B5EF4-FFF2-40B4-BE49-F238E27FC236}">
                <a16:creationId xmlns:a16="http://schemas.microsoft.com/office/drawing/2014/main" id="{C0B7BD22-7E10-4E0C-9FAF-5B70DF3B17DC}"/>
              </a:ext>
            </a:extLst>
          </p:cNvPr>
          <p:cNvSpPr txBox="1"/>
          <p:nvPr/>
        </p:nvSpPr>
        <p:spPr>
          <a:xfrm>
            <a:off x="7898032" y="3468890"/>
            <a:ext cx="4903568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‘extern int a;’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4D29031-E7C7-43B9-9375-6F76EADCE57D}"/>
              </a:ext>
            </a:extLst>
          </p:cNvPr>
          <p:cNvSpPr/>
          <p:nvPr/>
        </p:nvSpPr>
        <p:spPr>
          <a:xfrm>
            <a:off x="7449458" y="5958195"/>
            <a:ext cx="6289988" cy="1500997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A69C82D-9324-4DB9-8AC3-EFBEB0FD2944}"/>
              </a:ext>
            </a:extLst>
          </p:cNvPr>
          <p:cNvSpPr txBox="1"/>
          <p:nvPr/>
        </p:nvSpPr>
        <p:spPr>
          <a:xfrm>
            <a:off x="7673745" y="6165228"/>
            <a:ext cx="6065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‘a’ is declared in this file. 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substance is in this file,  and the ‘extern’ out of the file can’t be used.</a:t>
            </a:r>
          </a:p>
          <a:p>
            <a:r>
              <a:rPr kumimoji="1" lang="ja-JP" altLang="en-US" sz="2400" dirty="0"/>
              <a:t>。</a:t>
            </a:r>
            <a:endParaRPr kumimoji="1" lang="en-US" altLang="ja-JP" sz="2400" dirty="0"/>
          </a:p>
        </p:txBody>
      </p:sp>
      <p:sp useBgFill="1">
        <p:nvSpPr>
          <p:cNvPr id="33" name="テキスト ボックス 32">
            <a:extLst>
              <a:ext uri="{FF2B5EF4-FFF2-40B4-BE49-F238E27FC236}">
                <a16:creationId xmlns:a16="http://schemas.microsoft.com/office/drawing/2014/main" id="{C4A8C3E8-D57E-4F7F-9321-35A874935F42}"/>
              </a:ext>
            </a:extLst>
          </p:cNvPr>
          <p:cNvSpPr txBox="1"/>
          <p:nvPr/>
        </p:nvSpPr>
        <p:spPr>
          <a:xfrm>
            <a:off x="7912408" y="5588111"/>
            <a:ext cx="453749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‘static int a;’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3540D40-FF64-4B45-BD34-6307EF805D1F}"/>
              </a:ext>
            </a:extLst>
          </p:cNvPr>
          <p:cNvSpPr/>
          <p:nvPr/>
        </p:nvSpPr>
        <p:spPr>
          <a:xfrm>
            <a:off x="7449458" y="7800529"/>
            <a:ext cx="7752202" cy="9891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96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14" y="366063"/>
            <a:ext cx="5904303" cy="720864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分割ファイル間の変数の共有、非共有の宣言法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7342995" y="538593"/>
            <a:ext cx="8262189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declare the sharing/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unsharing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variable between divided files.</a:t>
            </a:r>
          </a:p>
          <a:p>
            <a:endParaRPr lang="ja-JP" altLang="en-US" sz="32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A2BC46-D5D2-43BF-8286-AD0D3ECEA506}"/>
              </a:ext>
            </a:extLst>
          </p:cNvPr>
          <p:cNvSpPr/>
          <p:nvPr/>
        </p:nvSpPr>
        <p:spPr>
          <a:xfrm>
            <a:off x="724620" y="1725279"/>
            <a:ext cx="6094084" cy="1500997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4E7589-32F7-4C7F-AB4A-AC6B1F0D2558}"/>
              </a:ext>
            </a:extLst>
          </p:cNvPr>
          <p:cNvSpPr txBox="1"/>
          <p:nvPr/>
        </p:nvSpPr>
        <p:spPr>
          <a:xfrm>
            <a:off x="921474" y="1915868"/>
            <a:ext cx="5700376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400" dirty="0"/>
              <a:t>a </a:t>
            </a:r>
            <a:r>
              <a:rPr kumimoji="1" lang="ja-JP" altLang="en-US" sz="2400" dirty="0"/>
              <a:t>はこのファイル中で宣言されている変数</a:t>
            </a:r>
            <a:r>
              <a:rPr kumimoji="1" lang="en-US" altLang="ja-JP" sz="2400" dirty="0"/>
              <a:t>(or</a:t>
            </a:r>
            <a:r>
              <a:rPr kumimoji="1" lang="ja-JP" altLang="en-US" sz="2400" dirty="0"/>
              <a:t> 関数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。実体はこのファイルにあり、他から </a:t>
            </a:r>
            <a:r>
              <a:rPr kumimoji="1" lang="en-US" altLang="ja-JP" sz="2400" dirty="0"/>
              <a:t>extern </a:t>
            </a:r>
            <a:r>
              <a:rPr kumimoji="1" lang="ja-JP" altLang="en-US" sz="2400" dirty="0"/>
              <a:t>してもらっても</a:t>
            </a:r>
            <a:r>
              <a:rPr kumimoji="1" lang="en-US" altLang="ja-JP" sz="2400" dirty="0"/>
              <a:t>OK</a:t>
            </a:r>
            <a:r>
              <a:rPr kumimoji="1" lang="ja-JP" altLang="en-US" sz="2400" dirty="0"/>
              <a:t>。</a:t>
            </a:r>
            <a:endParaRPr kumimoji="1" lang="en-US" altLang="ja-JP" sz="2400" dirty="0"/>
          </a:p>
        </p:txBody>
      </p:sp>
      <p:sp useBgFill="1"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06AD96-B7DD-454F-B02B-84710DA5360E}"/>
              </a:ext>
            </a:extLst>
          </p:cNvPr>
          <p:cNvSpPr txBox="1"/>
          <p:nvPr/>
        </p:nvSpPr>
        <p:spPr>
          <a:xfrm>
            <a:off x="1377351" y="1355195"/>
            <a:ext cx="3053972" cy="5232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kumimoji="1" lang="en-US" altLang="ja-JP" sz="2800" dirty="0"/>
              <a:t>.global a </a:t>
            </a:r>
            <a:r>
              <a:rPr kumimoji="1" lang="ja-JP" altLang="en-US" sz="2800" dirty="0"/>
              <a:t>の意味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2691227-1593-4BB6-BDF0-6267FBBB2FE1}"/>
              </a:ext>
            </a:extLst>
          </p:cNvPr>
          <p:cNvSpPr/>
          <p:nvPr/>
        </p:nvSpPr>
        <p:spPr>
          <a:xfrm>
            <a:off x="724620" y="3827250"/>
            <a:ext cx="6094084" cy="1500997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9BF74E1-4A4C-4DA5-8C28-0D2FE308DE30}"/>
              </a:ext>
            </a:extLst>
          </p:cNvPr>
          <p:cNvSpPr txBox="1"/>
          <p:nvPr/>
        </p:nvSpPr>
        <p:spPr>
          <a:xfrm>
            <a:off x="965811" y="3963286"/>
            <a:ext cx="5700376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400" dirty="0"/>
              <a:t>a </a:t>
            </a:r>
            <a:r>
              <a:rPr kumimoji="1" lang="ja-JP" altLang="en-US" sz="2400" dirty="0"/>
              <a:t>は外部で宣言されている変数</a:t>
            </a:r>
            <a:r>
              <a:rPr kumimoji="1" lang="en-US" altLang="ja-JP" sz="2400" dirty="0"/>
              <a:t>(or </a:t>
            </a:r>
            <a:r>
              <a:rPr kumimoji="1" lang="ja-JP" altLang="en-US" sz="2400" dirty="0"/>
              <a:t>関数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。実体はこのファイルに無いので、結合時に外部のメモリ</a:t>
            </a:r>
            <a:r>
              <a:rPr kumimoji="1" lang="en-US" altLang="ja-JP" sz="2400" dirty="0"/>
              <a:t>,</a:t>
            </a:r>
            <a:r>
              <a:rPr kumimoji="1" lang="ja-JP" altLang="en-US" sz="2400" dirty="0"/>
              <a:t>アドレスを使って。</a:t>
            </a:r>
            <a:endParaRPr kumimoji="1" lang="en-US" altLang="ja-JP" sz="2400" dirty="0"/>
          </a:p>
        </p:txBody>
      </p:sp>
      <p:sp useBgFill="1">
        <p:nvSpPr>
          <p:cNvPr id="19" name="テキスト ボックス 18">
            <a:extLst>
              <a:ext uri="{FF2B5EF4-FFF2-40B4-BE49-F238E27FC236}">
                <a16:creationId xmlns:a16="http://schemas.microsoft.com/office/drawing/2014/main" id="{9ABC118B-7F70-44A5-97CB-69A60A7BCFFA}"/>
              </a:ext>
            </a:extLst>
          </p:cNvPr>
          <p:cNvSpPr txBox="1"/>
          <p:nvPr/>
        </p:nvSpPr>
        <p:spPr>
          <a:xfrm>
            <a:off x="1391727" y="3457166"/>
            <a:ext cx="3490824" cy="5232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kumimoji="1" lang="en-US" altLang="ja-JP" sz="2800" dirty="0"/>
              <a:t>.extern a </a:t>
            </a:r>
            <a:r>
              <a:rPr kumimoji="1" lang="ja-JP" altLang="en-US" sz="2800" dirty="0"/>
              <a:t>の意味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F7FBFA7-6289-420B-910B-652A838D58A5}"/>
              </a:ext>
            </a:extLst>
          </p:cNvPr>
          <p:cNvSpPr/>
          <p:nvPr/>
        </p:nvSpPr>
        <p:spPr>
          <a:xfrm>
            <a:off x="7486175" y="1643368"/>
            <a:ext cx="6670432" cy="1500997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FCEFD97-15D5-405A-BFD9-2BB9EAD36B99}"/>
              </a:ext>
            </a:extLst>
          </p:cNvPr>
          <p:cNvSpPr txBox="1"/>
          <p:nvPr/>
        </p:nvSpPr>
        <p:spPr>
          <a:xfrm>
            <a:off x="7644993" y="1944036"/>
            <a:ext cx="6446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‘a’ is declared in this file. 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substance is in this file. 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declared by others using ‘extern’. </a:t>
            </a:r>
          </a:p>
        </p:txBody>
      </p:sp>
      <p:sp useBgFill="1">
        <p:nvSpPr>
          <p:cNvPr id="27" name="テキスト ボックス 26">
            <a:extLst>
              <a:ext uri="{FF2B5EF4-FFF2-40B4-BE49-F238E27FC236}">
                <a16:creationId xmlns:a16="http://schemas.microsoft.com/office/drawing/2014/main" id="{F41DDAE8-D323-46D4-9F60-FCA082B76AEE}"/>
              </a:ext>
            </a:extLst>
          </p:cNvPr>
          <p:cNvSpPr txBox="1"/>
          <p:nvPr/>
        </p:nvSpPr>
        <p:spPr>
          <a:xfrm>
            <a:off x="7883657" y="1366919"/>
            <a:ext cx="4191112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‘.global a’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E6EAAC7-472B-40A2-AD2E-B56960CA216F}"/>
              </a:ext>
            </a:extLst>
          </p:cNvPr>
          <p:cNvSpPr/>
          <p:nvPr/>
        </p:nvSpPr>
        <p:spPr>
          <a:xfrm>
            <a:off x="7435082" y="3838974"/>
            <a:ext cx="7945815" cy="1500997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DDAFFB3-AA3A-4752-8807-FE6C818B3CF3}"/>
              </a:ext>
            </a:extLst>
          </p:cNvPr>
          <p:cNvSpPr txBox="1"/>
          <p:nvPr/>
        </p:nvSpPr>
        <p:spPr>
          <a:xfrm>
            <a:off x="7659369" y="4046007"/>
            <a:ext cx="7945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‘a’ is declared somewhere out of the file (external). 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substance is not in this file,  but the file should be combined with another file,  so as to use the same memory.   </a:t>
            </a:r>
            <a:endParaRPr kumimoji="1" lang="en-US" altLang="ja-JP" sz="2400" dirty="0"/>
          </a:p>
        </p:txBody>
      </p:sp>
      <p:sp useBgFill="1">
        <p:nvSpPr>
          <p:cNvPr id="30" name="テキスト ボックス 29">
            <a:extLst>
              <a:ext uri="{FF2B5EF4-FFF2-40B4-BE49-F238E27FC236}">
                <a16:creationId xmlns:a16="http://schemas.microsoft.com/office/drawing/2014/main" id="{C0B7BD22-7E10-4E0C-9FAF-5B70DF3B17DC}"/>
              </a:ext>
            </a:extLst>
          </p:cNvPr>
          <p:cNvSpPr txBox="1"/>
          <p:nvPr/>
        </p:nvSpPr>
        <p:spPr>
          <a:xfrm>
            <a:off x="7898032" y="3468890"/>
            <a:ext cx="4903568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‘.extern a’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表 50">
            <a:extLst>
              <a:ext uri="{FF2B5EF4-FFF2-40B4-BE49-F238E27FC236}">
                <a16:creationId xmlns:a16="http://schemas.microsoft.com/office/drawing/2014/main" id="{7F3BA3B4-7AFF-4D82-BE32-617997F02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59764"/>
              </p:ext>
            </p:extLst>
          </p:nvPr>
        </p:nvGraphicFramePr>
        <p:xfrm>
          <a:off x="3815999" y="5550024"/>
          <a:ext cx="7238166" cy="2895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083">
                  <a:extLst>
                    <a:ext uri="{9D8B030D-6E8A-4147-A177-3AD203B41FA5}">
                      <a16:colId xmlns:a16="http://schemas.microsoft.com/office/drawing/2014/main" val="680597803"/>
                    </a:ext>
                  </a:extLst>
                </a:gridCol>
                <a:gridCol w="3619083">
                  <a:extLst>
                    <a:ext uri="{9D8B030D-6E8A-4147-A177-3AD203B41FA5}">
                      <a16:colId xmlns:a16="http://schemas.microsoft.com/office/drawing/2014/main" val="1211981344"/>
                    </a:ext>
                  </a:extLst>
                </a:gridCol>
              </a:tblGrid>
              <a:tr h="579071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C</a:t>
                      </a:r>
                      <a:endParaRPr kumimoji="1" lang="ja-JP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err="1"/>
                        <a:t>asm</a:t>
                      </a:r>
                      <a:endParaRPr kumimoji="1" lang="ja-JP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458981"/>
                  </a:ext>
                </a:extLst>
              </a:tr>
              <a:tr h="1158142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int  </a:t>
                      </a:r>
                      <a:r>
                        <a:rPr kumimoji="1" lang="en-US" altLang="ja-JP" sz="3200" dirty="0" err="1"/>
                        <a:t>func</a:t>
                      </a:r>
                      <a:r>
                        <a:rPr kumimoji="1" lang="en-US" altLang="ja-JP" sz="3200" dirty="0"/>
                        <a:t>(); </a:t>
                      </a:r>
                      <a:endParaRPr kumimoji="1" lang="ja-JP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.global  </a:t>
                      </a:r>
                      <a:r>
                        <a:rPr kumimoji="1" lang="en-US" altLang="ja-JP" sz="3200" dirty="0" err="1"/>
                        <a:t>func</a:t>
                      </a:r>
                      <a:endParaRPr kumimoji="1" lang="ja-JP" altLang="en-US" sz="3200" dirty="0"/>
                    </a:p>
                    <a:p>
                      <a:r>
                        <a:rPr kumimoji="1" lang="en-US" altLang="ja-JP" sz="3200" dirty="0" err="1"/>
                        <a:t>func</a:t>
                      </a:r>
                      <a:r>
                        <a:rPr kumimoji="1" lang="en-US" altLang="ja-JP" sz="3200" dirty="0"/>
                        <a:t>:</a:t>
                      </a:r>
                      <a:endParaRPr kumimoji="1" lang="ja-JP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7301"/>
                  </a:ext>
                </a:extLst>
              </a:tr>
              <a:tr h="579071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extern int </a:t>
                      </a:r>
                      <a:r>
                        <a:rPr kumimoji="1" lang="en-US" altLang="ja-JP" sz="3200" dirty="0" err="1"/>
                        <a:t>func</a:t>
                      </a:r>
                      <a:r>
                        <a:rPr kumimoji="1" lang="en-US" altLang="ja-JP" sz="3200" dirty="0"/>
                        <a:t>();</a:t>
                      </a:r>
                      <a:endParaRPr kumimoji="1" lang="ja-JP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.extern  </a:t>
                      </a:r>
                      <a:r>
                        <a:rPr kumimoji="1" lang="en-US" altLang="ja-JP" sz="3200" dirty="0" err="1"/>
                        <a:t>func</a:t>
                      </a:r>
                      <a:endParaRPr kumimoji="1" lang="ja-JP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552865"/>
                  </a:ext>
                </a:extLst>
              </a:tr>
              <a:tr h="579071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static int </a:t>
                      </a:r>
                      <a:r>
                        <a:rPr kumimoji="1" lang="en-US" altLang="ja-JP" sz="3200" dirty="0" err="1"/>
                        <a:t>func</a:t>
                      </a:r>
                      <a:r>
                        <a:rPr kumimoji="1" lang="en-US" altLang="ja-JP" sz="3200" dirty="0"/>
                        <a:t>();</a:t>
                      </a:r>
                      <a:endParaRPr kumimoji="1" lang="ja-JP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err="1"/>
                        <a:t>func</a:t>
                      </a:r>
                      <a:r>
                        <a:rPr kumimoji="1" lang="en-US" altLang="ja-JP" sz="3200" dirty="0"/>
                        <a:t>:</a:t>
                      </a:r>
                      <a:endParaRPr kumimoji="1" lang="ja-JP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85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71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</TotalTime>
  <Words>3067</Words>
  <Application>Microsoft Office PowerPoint</Application>
  <PresentationFormat>ユーザー設定</PresentationFormat>
  <Paragraphs>476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游ゴシック</vt:lpstr>
      <vt:lpstr>游ゴシック Light</vt:lpstr>
      <vt:lpstr>Arial</vt:lpstr>
      <vt:lpstr>Times New Roman</vt:lpstr>
      <vt:lpstr>Wingdings</vt:lpstr>
      <vt:lpstr>Office テーマ</vt:lpstr>
      <vt:lpstr>PowerPoint プレゼンテーション</vt:lpstr>
      <vt:lpstr>テーマ1: C言語ライブラリの移植</vt:lpstr>
      <vt:lpstr>テーマ1: test1.abs の構成</vt:lpstr>
      <vt:lpstr>テーマ1: 必要な知識</vt:lpstr>
      <vt:lpstr>C とasm のくっつけかた (コンパイル方法) </vt:lpstr>
      <vt:lpstr>C とasm の関数引数の渡し方</vt:lpstr>
      <vt:lpstr>C とasm の引数の渡し方</vt:lpstr>
      <vt:lpstr>分割ファイル間の変数の共有、非共有の宣言法</vt:lpstr>
      <vt:lpstr>分割ファイル間の変数の共有、非共有の宣言法</vt:lpstr>
      <vt:lpstr>テーマ1: まとめ</vt:lpstr>
      <vt:lpstr>テーマ2: マルチタスクカーネルの作成</vt:lpstr>
      <vt:lpstr>テーマ2: test2.abs の構成</vt:lpstr>
      <vt:lpstr>テーマ2: 必要な知識</vt:lpstr>
      <vt:lpstr>カーネルって、何をやっている?</vt:lpstr>
      <vt:lpstr>カーネルの仕事</vt:lpstr>
      <vt:lpstr>カーネルがタスクを 横取りするタイミング</vt:lpstr>
      <vt:lpstr>カーネルがタスクを 横取りするタイミング</vt:lpstr>
      <vt:lpstr>今回のカーネルの仕事</vt:lpstr>
      <vt:lpstr>1つの大きなプログラム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Fujimori Susumu</dc:creator>
  <cp:lastModifiedBy>喜規 片山</cp:lastModifiedBy>
  <cp:revision>148</cp:revision>
  <dcterms:created xsi:type="dcterms:W3CDTF">2020-10-12T01:52:06Z</dcterms:created>
  <dcterms:modified xsi:type="dcterms:W3CDTF">2024-11-22T01:26:12Z</dcterms:modified>
</cp:coreProperties>
</file>