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85" r:id="rId3"/>
    <p:sldId id="263" r:id="rId4"/>
    <p:sldId id="286" r:id="rId5"/>
    <p:sldId id="270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308" r:id="rId14"/>
    <p:sldId id="294" r:id="rId15"/>
    <p:sldId id="295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5" r:id="rId24"/>
    <p:sldId id="306" r:id="rId25"/>
    <p:sldId id="307" r:id="rId26"/>
    <p:sldId id="309" r:id="rId27"/>
    <p:sldId id="269" r:id="rId28"/>
  </p:sldIdLst>
  <p:sldSz cx="12192000" cy="6858000"/>
  <p:notesSz cx="6858000" cy="9144000"/>
  <p:embeddedFontLst>
    <p:embeddedFont>
      <p:font typeface="맑은 고딕" panose="020B0503020000020004" pitchFamily="50" charset="-127"/>
      <p:regular r:id="rId29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7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FFC9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432" y="77"/>
      </p:cViewPr>
      <p:guideLst>
        <p:guide orient="horz" pos="2092"/>
        <p:guide pos="3840"/>
        <p:guide pos="175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 descr="http://postfiles4.naver.net/20101110_195/lmlm4864_1289377936723BcAr5_JPEG/%B1%D7%B7%B9%C0%CC.jpg?type=w3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6114" y="0"/>
            <a:ext cx="12308114" cy="6858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</p:spTree>
    <p:extLst>
      <p:ext uri="{BB962C8B-B14F-4D97-AF65-F5344CB8AC3E}">
        <p14:creationId xmlns:p14="http://schemas.microsoft.com/office/powerpoint/2010/main" val="2415429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69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17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79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90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45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78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87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32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22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218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0BB7C-ED8A-4757-AD83-71D1217BD5FA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75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PNG"/><Relationship Id="rId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60111" y="2649592"/>
            <a:ext cx="294503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Car</a:t>
            </a:r>
          </a:p>
          <a:p>
            <a:r>
              <a:rPr lang="en-US" altLang="ko-KR" sz="4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endParaRPr lang="ko-KR" altLang="en-US" sz="4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518229" y="2649592"/>
            <a:ext cx="0" cy="1558817"/>
          </a:xfrm>
          <a:prstGeom prst="line">
            <a:avLst/>
          </a:prstGeom>
          <a:ln w="254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9673771" y="2649592"/>
            <a:ext cx="0" cy="1558817"/>
          </a:xfrm>
          <a:prstGeom prst="line">
            <a:avLst/>
          </a:prstGeom>
          <a:ln w="254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7515927" y="3608244"/>
            <a:ext cx="22365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20155138</a:t>
            </a:r>
          </a:p>
          <a:p>
            <a:r>
              <a:rPr lang="ko-KR" altLang="en-US" sz="36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안춘모</a:t>
            </a:r>
            <a:endParaRPr lang="en-US" altLang="ko-KR" sz="36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32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807719" y="301325"/>
            <a:ext cx="6370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정제 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불필요한 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값 제거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2879" y="249127"/>
            <a:ext cx="624840" cy="584775"/>
          </a:xfrm>
          <a:prstGeom prst="rect">
            <a:avLst/>
          </a:prstGeom>
          <a:solidFill>
            <a:srgbClr val="3F3F3F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01181" y="239770"/>
            <a:ext cx="388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9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C90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021"/>
          <a:stretch/>
        </p:blipFill>
        <p:spPr>
          <a:xfrm>
            <a:off x="182879" y="886101"/>
            <a:ext cx="11739490" cy="115371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" y="2121541"/>
            <a:ext cx="11739490" cy="55630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908"/>
          <a:stretch/>
        </p:blipFill>
        <p:spPr>
          <a:xfrm>
            <a:off x="182879" y="2759576"/>
            <a:ext cx="11739490" cy="4759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" y="3317297"/>
            <a:ext cx="11739490" cy="502964"/>
          </a:xfrm>
          <a:prstGeom prst="rect">
            <a:avLst/>
          </a:prstGeom>
        </p:spPr>
      </p:pic>
      <p:sp>
        <p:nvSpPr>
          <p:cNvPr id="13" name="도넛 12"/>
          <p:cNvSpPr/>
          <p:nvPr/>
        </p:nvSpPr>
        <p:spPr>
          <a:xfrm>
            <a:off x="1206999" y="1098007"/>
            <a:ext cx="818163" cy="729902"/>
          </a:xfrm>
          <a:prstGeom prst="donut">
            <a:avLst>
              <a:gd name="adj" fmla="val 355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도넛 8"/>
          <p:cNvSpPr/>
          <p:nvPr/>
        </p:nvSpPr>
        <p:spPr>
          <a:xfrm>
            <a:off x="2174631" y="1462958"/>
            <a:ext cx="818163" cy="729902"/>
          </a:xfrm>
          <a:prstGeom prst="donut">
            <a:avLst>
              <a:gd name="adj" fmla="val 355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" y="3901988"/>
            <a:ext cx="11739490" cy="1443735"/>
          </a:xfrm>
          <a:prstGeom prst="rect">
            <a:avLst/>
          </a:prstGeom>
        </p:spPr>
      </p:pic>
      <p:sp>
        <p:nvSpPr>
          <p:cNvPr id="16" name="도넛 15"/>
          <p:cNvSpPr/>
          <p:nvPr/>
        </p:nvSpPr>
        <p:spPr>
          <a:xfrm>
            <a:off x="10679245" y="4138107"/>
            <a:ext cx="1163993" cy="1207616"/>
          </a:xfrm>
          <a:prstGeom prst="donut">
            <a:avLst>
              <a:gd name="adj" fmla="val 355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83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807719" y="301325"/>
            <a:ext cx="6370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정제 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불필요한 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값 제거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2879" y="249127"/>
            <a:ext cx="624840" cy="584775"/>
          </a:xfrm>
          <a:prstGeom prst="rect">
            <a:avLst/>
          </a:prstGeom>
          <a:solidFill>
            <a:srgbClr val="3F3F3F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01181" y="239770"/>
            <a:ext cx="388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9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C90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" y="967960"/>
            <a:ext cx="11739490" cy="18543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7" b="2299"/>
          <a:stretch/>
        </p:blipFill>
        <p:spPr>
          <a:xfrm>
            <a:off x="182879" y="2822331"/>
            <a:ext cx="11739490" cy="1688123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182879" y="4510454"/>
            <a:ext cx="11885206" cy="584775"/>
            <a:chOff x="182879" y="4510454"/>
            <a:chExt cx="11885206" cy="584775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79" y="4510454"/>
              <a:ext cx="11739490" cy="563929"/>
            </a:xfrm>
            <a:prstGeom prst="rect">
              <a:avLst/>
            </a:prstGeom>
          </p:spPr>
        </p:pic>
        <p:sp>
          <p:nvSpPr>
            <p:cNvPr id="17" name="직사각형 16"/>
            <p:cNvSpPr/>
            <p:nvPr/>
          </p:nvSpPr>
          <p:spPr>
            <a:xfrm>
              <a:off x="6332219" y="4510454"/>
              <a:ext cx="57358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이제 </a:t>
              </a:r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Mileage, Engine, Power</a:t>
              </a:r>
              <a:r>
                <a:rPr lang="ko-KR" altLang="en-US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의 </a:t>
              </a:r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column</a:t>
              </a:r>
              <a:r>
                <a:rPr lang="ko-KR" altLang="en-US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은 </a:t>
              </a:r>
              <a:r>
                <a:rPr lang="en-US" altLang="ko-KR" sz="16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upd</a:t>
              </a:r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column</a:t>
              </a:r>
              <a:r>
                <a:rPr lang="ko-KR" altLang="en-US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이 대체</a:t>
              </a:r>
              <a:endPara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ko-KR" altLang="en-US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하여 불필요 하므로 삭제</a:t>
              </a:r>
              <a:endPara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" y="5279768"/>
            <a:ext cx="11739490" cy="121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30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807719" y="301325"/>
            <a:ext cx="5210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정제 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불필요한 값 제거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2879" y="249127"/>
            <a:ext cx="624840" cy="584775"/>
          </a:xfrm>
          <a:prstGeom prst="rect">
            <a:avLst/>
          </a:prstGeom>
          <a:solidFill>
            <a:srgbClr val="3F3F3F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01181" y="239770"/>
            <a:ext cx="388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9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C90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82879" y="3653117"/>
            <a:ext cx="10066892" cy="1287892"/>
            <a:chOff x="182879" y="3653117"/>
            <a:chExt cx="10066892" cy="128789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79" y="3653117"/>
              <a:ext cx="10066892" cy="1287892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7271889" y="4127786"/>
              <a:ext cx="27526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0.0</a:t>
              </a:r>
              <a:r>
                <a:rPr lang="ko-KR" altLang="en-US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인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ko-KR" altLang="en-US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값을 중간 값으로 대체</a:t>
              </a:r>
              <a:endPara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6" y="2681186"/>
            <a:ext cx="9411516" cy="77730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" y="5135633"/>
            <a:ext cx="9556308" cy="784928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82879" y="1083461"/>
            <a:ext cx="11792244" cy="1435638"/>
            <a:chOff x="182879" y="1083461"/>
            <a:chExt cx="11792244" cy="1435638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79" y="1083461"/>
              <a:ext cx="11792244" cy="998307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182879" y="2180545"/>
              <a:ext cx="106302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train, test </a:t>
              </a:r>
              <a:r>
                <a:rPr lang="ko-KR" altLang="en-US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데이터 셋 에서 데이터의 개수가 </a:t>
              </a:r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ko-KR" altLang="en-US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이하인 값은 데이터를 훈련 시키기에는 너무 데이터 양이므로 삭제한다</a:t>
              </a:r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도넛 10"/>
          <p:cNvSpPr/>
          <p:nvPr/>
        </p:nvSpPr>
        <p:spPr>
          <a:xfrm>
            <a:off x="7675209" y="2767346"/>
            <a:ext cx="598354" cy="580786"/>
          </a:xfrm>
          <a:prstGeom prst="donut">
            <a:avLst>
              <a:gd name="adj" fmla="val 655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도넛 12"/>
          <p:cNvSpPr/>
          <p:nvPr/>
        </p:nvSpPr>
        <p:spPr>
          <a:xfrm>
            <a:off x="7675209" y="5237704"/>
            <a:ext cx="598354" cy="580786"/>
          </a:xfrm>
          <a:prstGeom prst="donut">
            <a:avLst>
              <a:gd name="adj" fmla="val 655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" y="6075027"/>
            <a:ext cx="10173582" cy="57155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497988" y="6191525"/>
            <a:ext cx="42947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좌석 수 가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값을 중간 값인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5.0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으로 대체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34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9327143" y="5123451"/>
            <a:ext cx="27606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시각화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9884228" y="3451519"/>
            <a:ext cx="1646522" cy="1862048"/>
            <a:chOff x="9826172" y="3117696"/>
            <a:chExt cx="1646522" cy="1862048"/>
          </a:xfrm>
        </p:grpSpPr>
        <p:sp>
          <p:nvSpPr>
            <p:cNvPr id="2" name="직사각형 1"/>
            <p:cNvSpPr/>
            <p:nvPr/>
          </p:nvSpPr>
          <p:spPr>
            <a:xfrm>
              <a:off x="9826172" y="3251200"/>
              <a:ext cx="1646522" cy="1524000"/>
            </a:xfrm>
            <a:prstGeom prst="rect">
              <a:avLst/>
            </a:prstGeom>
            <a:solidFill>
              <a:srgbClr val="3F3F3F"/>
            </a:solidFill>
            <a:ln>
              <a:solidFill>
                <a:srgbClr val="3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0136271" y="3117696"/>
              <a:ext cx="100540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90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ko-KR" altLang="en-US" sz="11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90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9826172" y="4775200"/>
              <a:ext cx="1625600" cy="0"/>
            </a:xfrm>
            <a:prstGeom prst="line">
              <a:avLst/>
            </a:prstGeom>
            <a:ln w="28575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529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807719" y="301325"/>
            <a:ext cx="4552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시각화 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히스토그램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2879" y="249127"/>
            <a:ext cx="624840" cy="584775"/>
          </a:xfrm>
          <a:prstGeom prst="rect">
            <a:avLst/>
          </a:prstGeom>
          <a:solidFill>
            <a:srgbClr val="3F3F3F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01181" y="239770"/>
            <a:ext cx="388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9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C90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" y="886100"/>
            <a:ext cx="8046721" cy="5830464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5082604" y="980140"/>
            <a:ext cx="27622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정제된 데이터의 히스토그램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28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31" y="967038"/>
            <a:ext cx="1913809" cy="26682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" y="1248392"/>
            <a:ext cx="5189670" cy="4031329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807719" y="301325"/>
            <a:ext cx="2438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시각화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2879" y="249127"/>
            <a:ext cx="624840" cy="584775"/>
          </a:xfrm>
          <a:prstGeom prst="rect">
            <a:avLst/>
          </a:prstGeom>
          <a:solidFill>
            <a:srgbClr val="3F3F3F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01181" y="239770"/>
            <a:ext cx="388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9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C90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344051" y="1233867"/>
            <a:ext cx="69156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Matplotlib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기반으로 다양한 색상 및 테마와 </a:t>
            </a:r>
            <a:r>
              <a:rPr lang="ko-KR" altLang="en-US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통계용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차트의 기능이 포함된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시각화 패키지 </a:t>
            </a:r>
            <a:r>
              <a:rPr lang="en-US" altLang="ko-KR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seaborn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사용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329" y="2062490"/>
            <a:ext cx="6235120" cy="456691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935170" y="2529266"/>
            <a:ext cx="5324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train_set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있는 브랜드 별 자동차 분포 대수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 </a:t>
            </a:r>
            <a:r>
              <a:rPr lang="en-US" altLang="ko-KR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Maruti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Suzuki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다음으로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Hyundai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분포가 대다수 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60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807719" y="301325"/>
            <a:ext cx="2438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시각화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2879" y="249127"/>
            <a:ext cx="624840" cy="584775"/>
          </a:xfrm>
          <a:prstGeom prst="rect">
            <a:avLst/>
          </a:prstGeom>
          <a:solidFill>
            <a:srgbClr val="3F3F3F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01181" y="239770"/>
            <a:ext cx="388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9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C90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82879" y="995705"/>
            <a:ext cx="5663990" cy="4692918"/>
            <a:chOff x="182879" y="995705"/>
            <a:chExt cx="5663990" cy="469291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79" y="995705"/>
              <a:ext cx="5514636" cy="4692918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2940197" y="1254382"/>
              <a:ext cx="29066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연료 타입의 대수</a:t>
              </a:r>
              <a:endPara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-&gt; </a:t>
              </a:r>
              <a:r>
                <a:rPr lang="ko-KR" altLang="en-US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디젤과 가솔린이 대다수</a:t>
              </a:r>
              <a:endPara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846869" y="1066043"/>
            <a:ext cx="5663990" cy="4622580"/>
            <a:chOff x="5846869" y="1066043"/>
            <a:chExt cx="5663990" cy="462258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6869" y="1066043"/>
              <a:ext cx="5494935" cy="4622580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8604187" y="1380405"/>
              <a:ext cx="29066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변속기 타입의 대수</a:t>
              </a:r>
              <a:endPara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-&gt; </a:t>
              </a:r>
              <a:r>
                <a:rPr lang="ko-KR" altLang="en-US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수동변속기의 대수가 </a:t>
              </a:r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ko-KR" altLang="en-US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배 정도 많음</a:t>
              </a:r>
              <a:endPara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3210285" y="2412439"/>
            <a:ext cx="4698111" cy="4067492"/>
            <a:chOff x="3210285" y="2412439"/>
            <a:chExt cx="4698111" cy="4067492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0285" y="2412439"/>
              <a:ext cx="4698111" cy="4067492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4914349" y="2926665"/>
              <a:ext cx="29066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차주 변경 타입의 대수</a:t>
              </a:r>
              <a:endPara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-&gt;</a:t>
              </a:r>
              <a:r>
                <a:rPr lang="ko-KR" altLang="en-US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대부분이 한번만의 변경만 있었음</a:t>
              </a:r>
              <a:endPara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191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807719" y="301325"/>
            <a:ext cx="2438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시각화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2879" y="249127"/>
            <a:ext cx="624840" cy="584775"/>
          </a:xfrm>
          <a:prstGeom prst="rect">
            <a:avLst/>
          </a:prstGeom>
          <a:solidFill>
            <a:srgbClr val="3F3F3F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01181" y="239770"/>
            <a:ext cx="388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9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C90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82879" y="1238496"/>
            <a:ext cx="5743136" cy="5309219"/>
            <a:chOff x="182879" y="1238496"/>
            <a:chExt cx="5743136" cy="5309219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79" y="1617785"/>
              <a:ext cx="5743136" cy="4929930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486614" y="1238496"/>
              <a:ext cx="339383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엔진 마력 별 가격 분포</a:t>
              </a:r>
              <a:r>
                <a:rPr lang="ko-KR" altLang="en-US" dirty="0"/>
                <a:t>도</a:t>
              </a:r>
              <a:r>
                <a:rPr lang="en-US" altLang="ko-KR" dirty="0" smtClean="0"/>
                <a:t>(scatter plot)</a:t>
              </a:r>
            </a:p>
            <a:p>
              <a:r>
                <a:rPr lang="en-US" altLang="ko-KR" dirty="0" smtClean="0"/>
                <a:t>-&gt; </a:t>
              </a:r>
              <a:r>
                <a:rPr lang="ko-KR" altLang="en-US" dirty="0" smtClean="0"/>
                <a:t>엔진의 </a:t>
              </a:r>
              <a:r>
                <a:rPr lang="en-US" altLang="ko-KR" dirty="0" smtClean="0"/>
                <a:t>Power(</a:t>
              </a:r>
              <a:r>
                <a:rPr lang="ko-KR" altLang="en-US" dirty="0" smtClean="0"/>
                <a:t>마력</a:t>
              </a:r>
              <a:r>
                <a:rPr lang="en-US" altLang="ko-KR" dirty="0" smtClean="0"/>
                <a:t>)</a:t>
              </a:r>
              <a:r>
                <a:rPr lang="ko-KR" altLang="en-US" dirty="0" smtClean="0"/>
                <a:t>이 높아질 수록 가격이 상승하는 것을 볼 수 있음</a:t>
              </a:r>
              <a:endParaRPr lang="en-US" altLang="ko-KR" dirty="0" smtClean="0"/>
            </a:p>
            <a:p>
              <a:endParaRPr lang="ko-KR" altLang="en-US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219494" y="239770"/>
            <a:ext cx="5606160" cy="6318289"/>
            <a:chOff x="6219494" y="239770"/>
            <a:chExt cx="5606160" cy="6318289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9494" y="1617785"/>
              <a:ext cx="5606160" cy="494027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7229750" y="239770"/>
              <a:ext cx="339383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엔진 배기량 별 가격 분포</a:t>
              </a:r>
              <a:r>
                <a:rPr lang="ko-KR" altLang="en-US" dirty="0"/>
                <a:t>도</a:t>
              </a:r>
              <a:r>
                <a:rPr lang="en-US" altLang="ko-KR" dirty="0" smtClean="0"/>
                <a:t>(scatter plot)</a:t>
              </a:r>
            </a:p>
            <a:p>
              <a:r>
                <a:rPr lang="en-US" altLang="ko-KR" dirty="0" smtClean="0"/>
                <a:t>-&gt; </a:t>
              </a:r>
              <a:r>
                <a:rPr lang="ko-KR" altLang="en-US" dirty="0" smtClean="0"/>
                <a:t>엔진의 </a:t>
              </a:r>
              <a:r>
                <a:rPr lang="en-US" altLang="ko-KR" dirty="0" smtClean="0"/>
                <a:t>Engine(</a:t>
              </a:r>
              <a:r>
                <a:rPr lang="ko-KR" altLang="en-US" dirty="0" smtClean="0"/>
                <a:t>배기량</a:t>
              </a:r>
              <a:r>
                <a:rPr lang="en-US" altLang="ko-KR" dirty="0" smtClean="0"/>
                <a:t>)</a:t>
              </a:r>
              <a:r>
                <a:rPr lang="ko-KR" altLang="en-US" dirty="0" smtClean="0"/>
                <a:t>이 높아질 수록 가격이 상승하는 것을 볼 수 있음</a:t>
              </a:r>
              <a:endParaRPr lang="en-US" altLang="ko-KR" dirty="0" smtClean="0"/>
            </a:p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9818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19" y="5829781"/>
            <a:ext cx="9746825" cy="944962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807719" y="301325"/>
            <a:ext cx="2438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시각화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2879" y="249127"/>
            <a:ext cx="624840" cy="584775"/>
          </a:xfrm>
          <a:prstGeom prst="rect">
            <a:avLst/>
          </a:prstGeom>
          <a:solidFill>
            <a:srgbClr val="3F3F3F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01181" y="239770"/>
            <a:ext cx="388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9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C90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" y="973474"/>
            <a:ext cx="5485740" cy="360731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809" y="973474"/>
            <a:ext cx="5814260" cy="36073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05560" y="4882121"/>
            <a:ext cx="4590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주행거리 별 가격 분포</a:t>
            </a:r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그러나 비현실적인 데이터의 분포로 인해 </a:t>
            </a:r>
            <a:r>
              <a:rPr lang="en-US" altLang="ko-KR" dirty="0" smtClean="0"/>
              <a:t>scatter</a:t>
            </a:r>
            <a:r>
              <a:rPr lang="ko-KR" altLang="en-US" dirty="0" smtClean="0"/>
              <a:t>가 잘 그려지지 않음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2770" y="4882121"/>
            <a:ext cx="4590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연식 별 가격 분포</a:t>
            </a:r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최근 연식일 수록 가격이 높음</a:t>
            </a:r>
            <a:endParaRPr lang="ko-KR" altLang="en-US" dirty="0"/>
          </a:p>
        </p:txBody>
      </p:sp>
      <p:sp>
        <p:nvSpPr>
          <p:cNvPr id="17" name="도넛 16"/>
          <p:cNvSpPr/>
          <p:nvPr/>
        </p:nvSpPr>
        <p:spPr>
          <a:xfrm>
            <a:off x="3657122" y="5829781"/>
            <a:ext cx="1012371" cy="1012371"/>
          </a:xfrm>
          <a:prstGeom prst="donut">
            <a:avLst>
              <a:gd name="adj" fmla="val 355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도넛 18"/>
          <p:cNvSpPr/>
          <p:nvPr/>
        </p:nvSpPr>
        <p:spPr>
          <a:xfrm>
            <a:off x="7405576" y="973474"/>
            <a:ext cx="1012371" cy="1012371"/>
          </a:xfrm>
          <a:prstGeom prst="donut">
            <a:avLst>
              <a:gd name="adj" fmla="val 355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90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807719" y="301325"/>
            <a:ext cx="2438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시각화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2879" y="249127"/>
            <a:ext cx="624840" cy="584775"/>
          </a:xfrm>
          <a:prstGeom prst="rect">
            <a:avLst/>
          </a:prstGeom>
          <a:solidFill>
            <a:srgbClr val="3F3F3F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01181" y="239770"/>
            <a:ext cx="388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9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C90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8" y="1045093"/>
            <a:ext cx="10974559" cy="56389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82878" y="1820183"/>
            <a:ext cx="554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비현실적인 주행거리 </a:t>
            </a:r>
            <a:r>
              <a:rPr lang="en-US" altLang="ko-KR" dirty="0" smtClean="0"/>
              <a:t>6,500,000 km/h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row</a:t>
            </a:r>
            <a:r>
              <a:rPr lang="ko-KR" altLang="en-US" dirty="0" smtClean="0"/>
              <a:t>를 삭제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8" y="2324054"/>
            <a:ext cx="10104996" cy="106689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8" y="3525485"/>
            <a:ext cx="5540914" cy="316546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461" y="3481001"/>
            <a:ext cx="5746216" cy="320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84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/>
          <p:cNvGrpSpPr/>
          <p:nvPr/>
        </p:nvGrpSpPr>
        <p:grpSpPr>
          <a:xfrm>
            <a:off x="1497642" y="1927524"/>
            <a:ext cx="1827828" cy="2425526"/>
            <a:chOff x="1683521" y="1927524"/>
            <a:chExt cx="1827828" cy="2425526"/>
          </a:xfrm>
        </p:grpSpPr>
        <p:sp>
          <p:nvSpPr>
            <p:cNvPr id="24" name="직사각형 23"/>
            <p:cNvSpPr/>
            <p:nvPr/>
          </p:nvSpPr>
          <p:spPr>
            <a:xfrm>
              <a:off x="2049007" y="1927524"/>
              <a:ext cx="100540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11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702841" y="3574151"/>
              <a:ext cx="18085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데이터 설명</a:t>
              </a:r>
              <a:endPara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1738908" y="3556000"/>
              <a:ext cx="1625600" cy="0"/>
            </a:xfrm>
            <a:prstGeom prst="line">
              <a:avLst/>
            </a:prstGeom>
            <a:ln w="28575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직사각형 30"/>
            <p:cNvSpPr/>
            <p:nvPr/>
          </p:nvSpPr>
          <p:spPr>
            <a:xfrm>
              <a:off x="1683521" y="4014496"/>
              <a:ext cx="17363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중고차 가격 예측</a:t>
              </a:r>
              <a:endPara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3948356" y="1927524"/>
            <a:ext cx="1808508" cy="2108292"/>
            <a:chOff x="1647454" y="1927524"/>
            <a:chExt cx="1808508" cy="2108292"/>
          </a:xfrm>
        </p:grpSpPr>
        <p:sp>
          <p:nvSpPr>
            <p:cNvPr id="51" name="직사각형 50"/>
            <p:cNvSpPr/>
            <p:nvPr/>
          </p:nvSpPr>
          <p:spPr>
            <a:xfrm>
              <a:off x="2049007" y="1927524"/>
              <a:ext cx="100540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11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>
              <a:off x="1738908" y="3556000"/>
              <a:ext cx="1625600" cy="0"/>
            </a:xfrm>
            <a:prstGeom prst="line">
              <a:avLst/>
            </a:prstGeom>
            <a:ln w="28575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/>
            <p:cNvSpPr/>
            <p:nvPr/>
          </p:nvSpPr>
          <p:spPr>
            <a:xfrm>
              <a:off x="1647454" y="3574151"/>
              <a:ext cx="18085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데이터 정제</a:t>
              </a:r>
              <a:endPara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6275479" y="1927524"/>
            <a:ext cx="2116285" cy="2112200"/>
            <a:chOff x="1487796" y="1927524"/>
            <a:chExt cx="2116285" cy="2112200"/>
          </a:xfrm>
        </p:grpSpPr>
        <p:sp>
          <p:nvSpPr>
            <p:cNvPr id="56" name="직사각형 55"/>
            <p:cNvSpPr/>
            <p:nvPr/>
          </p:nvSpPr>
          <p:spPr>
            <a:xfrm>
              <a:off x="2049007" y="1927524"/>
              <a:ext cx="100540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ko-KR" altLang="en-US" sz="11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7" name="직선 연결선 56"/>
            <p:cNvCxnSpPr/>
            <p:nvPr/>
          </p:nvCxnSpPr>
          <p:spPr>
            <a:xfrm>
              <a:off x="1738908" y="3556000"/>
              <a:ext cx="1625600" cy="0"/>
            </a:xfrm>
            <a:prstGeom prst="line">
              <a:avLst/>
            </a:prstGeom>
            <a:ln w="28575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직사각형 57"/>
            <p:cNvSpPr/>
            <p:nvPr/>
          </p:nvSpPr>
          <p:spPr>
            <a:xfrm>
              <a:off x="1487796" y="3578059"/>
              <a:ext cx="21162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데이터 시각화</a:t>
              </a:r>
              <a:endPara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8529182" y="1927524"/>
            <a:ext cx="2593980" cy="2112766"/>
            <a:chOff x="1254718" y="1927524"/>
            <a:chExt cx="2593980" cy="2112766"/>
          </a:xfrm>
        </p:grpSpPr>
        <p:sp>
          <p:nvSpPr>
            <p:cNvPr id="61" name="직사각형 60"/>
            <p:cNvSpPr/>
            <p:nvPr/>
          </p:nvSpPr>
          <p:spPr>
            <a:xfrm>
              <a:off x="2049007" y="1927524"/>
              <a:ext cx="100540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ko-KR" altLang="en-US" sz="11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1738908" y="3556000"/>
              <a:ext cx="1625600" cy="0"/>
            </a:xfrm>
            <a:prstGeom prst="line">
              <a:avLst/>
            </a:prstGeom>
            <a:ln w="28575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직사각형 62"/>
            <p:cNvSpPr/>
            <p:nvPr/>
          </p:nvSpPr>
          <p:spPr>
            <a:xfrm>
              <a:off x="1254718" y="3578625"/>
              <a:ext cx="25939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모델 선택 및 예측</a:t>
              </a:r>
              <a:endPara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3852979" y="4014496"/>
            <a:ext cx="1999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제거 및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추가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582883" y="4014496"/>
            <a:ext cx="24865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LinearRegression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DecisionTreeRegressor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RandomForestRegressor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3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807719" y="301325"/>
            <a:ext cx="2438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시각화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2879" y="249127"/>
            <a:ext cx="624840" cy="584775"/>
          </a:xfrm>
          <a:prstGeom prst="rect">
            <a:avLst/>
          </a:prstGeom>
          <a:solidFill>
            <a:srgbClr val="3F3F3F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01181" y="239770"/>
            <a:ext cx="388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9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C90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" y="1015142"/>
            <a:ext cx="11806896" cy="205337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" y="4200682"/>
            <a:ext cx="11806896" cy="792549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182879" y="3249755"/>
            <a:ext cx="11806896" cy="769687"/>
            <a:chOff x="182879" y="3249755"/>
            <a:chExt cx="11806896" cy="769687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79" y="3249755"/>
              <a:ext cx="11806896" cy="769687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908431" y="3437792"/>
              <a:ext cx="525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중고차 가격 예측이기 때문에 신차 가격은 불필요</a:t>
              </a:r>
              <a:endParaRPr lang="ko-KR" altLang="en-US" dirty="0"/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" y="5174471"/>
            <a:ext cx="11806896" cy="15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88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807719" y="301325"/>
            <a:ext cx="2438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시각화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2879" y="249127"/>
            <a:ext cx="624840" cy="584775"/>
          </a:xfrm>
          <a:prstGeom prst="rect">
            <a:avLst/>
          </a:prstGeom>
          <a:solidFill>
            <a:srgbClr val="3F3F3F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01181" y="239770"/>
            <a:ext cx="388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9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C90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" y="886100"/>
            <a:ext cx="11792244" cy="75444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" y="1777139"/>
            <a:ext cx="11792244" cy="18442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" y="3757933"/>
            <a:ext cx="11792244" cy="57917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" y="4337103"/>
            <a:ext cx="11792244" cy="63251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55776" y="3877343"/>
            <a:ext cx="47830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가격 </a:t>
            </a:r>
            <a:r>
              <a:rPr lang="en-US" altLang="ko-KR" dirty="0" smtClean="0"/>
              <a:t>column</a:t>
            </a:r>
            <a:r>
              <a:rPr lang="ko-KR" altLang="en-US" dirty="0" smtClean="0"/>
              <a:t>을 뺀 </a:t>
            </a:r>
            <a:r>
              <a:rPr lang="en-US" altLang="ko-KR" dirty="0" err="1" smtClean="0"/>
              <a:t>df_train_X</a:t>
            </a:r>
            <a:r>
              <a:rPr lang="ko-KR" altLang="en-US" dirty="0" smtClean="0"/>
              <a:t>와 </a:t>
            </a:r>
            <a:endParaRPr lang="en-US" altLang="ko-KR" dirty="0"/>
          </a:p>
          <a:p>
            <a:r>
              <a:rPr lang="ko-KR" altLang="en-US" dirty="0" smtClean="0"/>
              <a:t>가격 </a:t>
            </a:r>
            <a:r>
              <a:rPr lang="en-US" altLang="ko-KR" dirty="0" smtClean="0"/>
              <a:t>column</a:t>
            </a:r>
            <a:r>
              <a:rPr lang="ko-KR" altLang="en-US" dirty="0" smtClean="0"/>
              <a:t>만을 가진 </a:t>
            </a:r>
            <a:r>
              <a:rPr lang="en-US" altLang="ko-KR" dirty="0" err="1" smtClean="0"/>
              <a:t>df_train_y</a:t>
            </a:r>
            <a:r>
              <a:rPr lang="ko-KR" altLang="en-US" dirty="0" smtClean="0"/>
              <a:t>로 분리 후</a:t>
            </a:r>
            <a:endParaRPr lang="en-US" altLang="ko-KR" dirty="0" smtClean="0"/>
          </a:p>
          <a:p>
            <a:r>
              <a:rPr lang="ko-KR" altLang="en-US" dirty="0" smtClean="0"/>
              <a:t>정규화를 시켜준다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03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9195667" y="5154229"/>
            <a:ext cx="2996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모델 선택 및 예측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9884228" y="3451519"/>
            <a:ext cx="1646522" cy="1862048"/>
            <a:chOff x="9826172" y="3117696"/>
            <a:chExt cx="1646522" cy="1862048"/>
          </a:xfrm>
        </p:grpSpPr>
        <p:sp>
          <p:nvSpPr>
            <p:cNvPr id="2" name="직사각형 1"/>
            <p:cNvSpPr/>
            <p:nvPr/>
          </p:nvSpPr>
          <p:spPr>
            <a:xfrm>
              <a:off x="9826172" y="3251200"/>
              <a:ext cx="1646522" cy="1524000"/>
            </a:xfrm>
            <a:prstGeom prst="rect">
              <a:avLst/>
            </a:prstGeom>
            <a:solidFill>
              <a:srgbClr val="3F3F3F"/>
            </a:solidFill>
            <a:ln>
              <a:solidFill>
                <a:srgbClr val="3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0136271" y="3117696"/>
              <a:ext cx="100540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90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ko-KR" altLang="en-US" sz="11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90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9826172" y="4775200"/>
              <a:ext cx="1625600" cy="0"/>
            </a:xfrm>
            <a:prstGeom prst="line">
              <a:avLst/>
            </a:prstGeom>
            <a:ln w="28575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634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807719" y="301325"/>
            <a:ext cx="6138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모델 선택 및 예측 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28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LinearRegressoin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2879" y="249127"/>
            <a:ext cx="624840" cy="584775"/>
          </a:xfrm>
          <a:prstGeom prst="rect">
            <a:avLst/>
          </a:prstGeom>
          <a:solidFill>
            <a:srgbClr val="3F3F3F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01181" y="239770"/>
            <a:ext cx="388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9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C90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08" y="2499499"/>
            <a:ext cx="11721906" cy="11301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1181" y="1723013"/>
            <a:ext cx="6304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Train_test_split</a:t>
            </a:r>
            <a:r>
              <a:rPr lang="ko-KR" altLang="en-US" dirty="0" smtClean="0"/>
              <a:t>를 사용하여 </a:t>
            </a:r>
            <a:r>
              <a:rPr lang="en-US" altLang="ko-KR" dirty="0" err="1" smtClean="0"/>
              <a:t>train_set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test_set</a:t>
            </a:r>
            <a:r>
              <a:rPr lang="ko-KR" altLang="en-US" dirty="0" smtClean="0"/>
              <a:t>을 분리</a:t>
            </a:r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en-US" altLang="ko-KR" dirty="0" err="1" smtClean="0"/>
              <a:t>test_size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20%</a:t>
            </a:r>
            <a:r>
              <a:rPr lang="ko-KR" altLang="en-US" dirty="0" smtClean="0"/>
              <a:t>만을 사용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456" y="3759795"/>
            <a:ext cx="3182706" cy="300148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77" y="3759795"/>
            <a:ext cx="2963031" cy="300149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08" y="3723954"/>
            <a:ext cx="3393032" cy="85352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07719" y="4671793"/>
            <a:ext cx="225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91%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예측률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08" y="985709"/>
            <a:ext cx="11975123" cy="5944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0920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807719" y="301325"/>
            <a:ext cx="7163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모델 선택 및 예측 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altLang="ko-KR" sz="28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DecisionTreeRegressor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2879" y="249127"/>
            <a:ext cx="624840" cy="584775"/>
          </a:xfrm>
          <a:prstGeom prst="rect">
            <a:avLst/>
          </a:prstGeom>
          <a:solidFill>
            <a:srgbClr val="3F3F3F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01181" y="239770"/>
            <a:ext cx="388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9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C90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" y="1035109"/>
            <a:ext cx="11730698" cy="88399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8" y="3391592"/>
            <a:ext cx="6295047" cy="118876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430" y="3391591"/>
            <a:ext cx="2773186" cy="3211431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182878" y="2240235"/>
            <a:ext cx="6209129" cy="933788"/>
            <a:chOff x="182878" y="2240235"/>
            <a:chExt cx="6209129" cy="933788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78" y="2240235"/>
              <a:ext cx="3778087" cy="933788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4132384" y="2728810"/>
              <a:ext cx="225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89%</a:t>
              </a:r>
              <a:r>
                <a:rPr lang="ko-KR" altLang="en-US" dirty="0" smtClean="0"/>
                <a:t>의 </a:t>
              </a:r>
              <a:r>
                <a:rPr lang="ko-KR" altLang="en-US" dirty="0" err="1" smtClean="0"/>
                <a:t>예측률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8653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052" y="3607264"/>
            <a:ext cx="2773186" cy="312764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8" y="886100"/>
            <a:ext cx="11818621" cy="2659610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807719" y="301325"/>
            <a:ext cx="7436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모델 선택 및 예측 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altLang="ko-KR" sz="28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RandomForestRegressor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2879" y="249127"/>
            <a:ext cx="624840" cy="584775"/>
          </a:xfrm>
          <a:prstGeom prst="rect">
            <a:avLst/>
          </a:prstGeom>
          <a:solidFill>
            <a:srgbClr val="3F3F3F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01181" y="239770"/>
            <a:ext cx="388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9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C90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15492" y="2606991"/>
            <a:ext cx="442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n_estimators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1000</a:t>
            </a:r>
            <a:r>
              <a:rPr lang="ko-KR" altLang="en-US" dirty="0" smtClean="0"/>
              <a:t>이상 올려 보았는데 </a:t>
            </a:r>
            <a:endParaRPr lang="en-US" altLang="ko-KR" dirty="0" smtClean="0"/>
          </a:p>
          <a:p>
            <a:r>
              <a:rPr lang="ko-KR" altLang="en-US" dirty="0" err="1" smtClean="0"/>
              <a:t>예측률이</a:t>
            </a:r>
            <a:r>
              <a:rPr lang="ko-KR" altLang="en-US" dirty="0" smtClean="0"/>
              <a:t> 상승하긴 하지만 </a:t>
            </a:r>
            <a:r>
              <a:rPr lang="ko-KR" altLang="en-US" dirty="0" err="1" smtClean="0"/>
              <a:t>비미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82" y="4739063"/>
            <a:ext cx="5332432" cy="1688114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182877" y="3607265"/>
            <a:ext cx="5325737" cy="1070243"/>
            <a:chOff x="182877" y="3607265"/>
            <a:chExt cx="5325737" cy="107024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77" y="3607265"/>
              <a:ext cx="5325737" cy="107024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842238" y="4246685"/>
              <a:ext cx="1666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93%</a:t>
              </a:r>
              <a:r>
                <a:rPr lang="ko-KR" altLang="en-US" dirty="0" smtClean="0"/>
                <a:t>의</a:t>
              </a:r>
              <a:r>
                <a:rPr lang="en-US" altLang="ko-KR" dirty="0"/>
                <a:t> </a:t>
              </a:r>
              <a:r>
                <a:rPr lang="ko-KR" altLang="en-US" dirty="0" err="1" smtClean="0"/>
                <a:t>예측률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7627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807719" y="301325"/>
            <a:ext cx="6526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모델 선택 및 예측 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모델 별 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RMSE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측정</a:t>
            </a:r>
            <a:endParaRPr lang="en-US" altLang="ko-KR" sz="28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2879" y="249127"/>
            <a:ext cx="624840" cy="584775"/>
          </a:xfrm>
          <a:prstGeom prst="rect">
            <a:avLst/>
          </a:prstGeom>
          <a:solidFill>
            <a:srgbClr val="3F3F3F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01181" y="239770"/>
            <a:ext cx="388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9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C90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" y="990822"/>
            <a:ext cx="5890125" cy="200735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" y="3155097"/>
            <a:ext cx="6080094" cy="212028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972" y="981465"/>
            <a:ext cx="5835319" cy="217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9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75070" y="2807789"/>
            <a:ext cx="35279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ko-KR" altLang="en-US" sz="4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28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148991" y="206832"/>
            <a:ext cx="1391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486300"/>
              </p:ext>
            </p:extLst>
          </p:nvPr>
        </p:nvGraphicFramePr>
        <p:xfrm>
          <a:off x="844855" y="1573824"/>
          <a:ext cx="9926520" cy="4369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1630">
                  <a:extLst>
                    <a:ext uri="{9D8B030D-6E8A-4147-A177-3AD203B41FA5}">
                      <a16:colId xmlns:a16="http://schemas.microsoft.com/office/drawing/2014/main" val="682791129"/>
                    </a:ext>
                  </a:extLst>
                </a:gridCol>
                <a:gridCol w="2481630">
                  <a:extLst>
                    <a:ext uri="{9D8B030D-6E8A-4147-A177-3AD203B41FA5}">
                      <a16:colId xmlns:a16="http://schemas.microsoft.com/office/drawing/2014/main" val="3159410123"/>
                    </a:ext>
                  </a:extLst>
                </a:gridCol>
                <a:gridCol w="2481630">
                  <a:extLst>
                    <a:ext uri="{9D8B030D-6E8A-4147-A177-3AD203B41FA5}">
                      <a16:colId xmlns:a16="http://schemas.microsoft.com/office/drawing/2014/main" val="3936073776"/>
                    </a:ext>
                  </a:extLst>
                </a:gridCol>
                <a:gridCol w="2481630">
                  <a:extLst>
                    <a:ext uri="{9D8B030D-6E8A-4147-A177-3AD203B41FA5}">
                      <a16:colId xmlns:a16="http://schemas.microsoft.com/office/drawing/2014/main" val="16841315"/>
                    </a:ext>
                  </a:extLst>
                </a:gridCol>
              </a:tblGrid>
              <a:tr h="89671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시스템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시스템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시스템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811129"/>
                  </a:ext>
                </a:extLst>
              </a:tr>
              <a:tr h="808798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문제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제조사별 중고차 가격 예측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949471"/>
                  </a:ext>
                </a:extLst>
              </a:tr>
              <a:tr h="914293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데이터 정제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빠진</a:t>
                      </a:r>
                      <a:r>
                        <a:rPr lang="ko-KR" altLang="en-US" baseline="0" dirty="0" smtClean="0"/>
                        <a:t> 값 채우기</a:t>
                      </a:r>
                      <a:endParaRPr lang="en-US" altLang="ko-KR" baseline="0" dirty="0" smtClean="0"/>
                    </a:p>
                    <a:p>
                      <a:pPr algn="ctr" latinLnBrk="1"/>
                      <a:r>
                        <a:rPr lang="ko-KR" altLang="en-US" baseline="0" dirty="0" smtClean="0"/>
                        <a:t>불필요한 값 제거</a:t>
                      </a:r>
                      <a:endParaRPr lang="en-US" altLang="ko-KR" baseline="0" dirty="0" smtClean="0"/>
                    </a:p>
                    <a:p>
                      <a:pPr algn="ctr" latinLnBrk="1"/>
                      <a:r>
                        <a:rPr lang="en-US" altLang="ko-KR" baseline="0" dirty="0" smtClean="0"/>
                        <a:t>One-Hot-Encoding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955061"/>
                  </a:ext>
                </a:extLst>
              </a:tr>
              <a:tr h="853340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모델 선택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err="1" smtClean="0"/>
                        <a:t>LinearRegression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DecisionTreeRegressor</a:t>
                      </a:r>
                      <a:endParaRPr lang="en-US" altLang="ko-KR" sz="160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RandomForestRegressor</a:t>
                      </a:r>
                      <a:endParaRPr lang="ko-KR" altLang="en-US" sz="160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929589"/>
                  </a:ext>
                </a:extLst>
              </a:tr>
              <a:tr h="896420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RMSE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effectLst/>
                        </a:rPr>
                        <a:t>선형 회귀 </a:t>
                      </a:r>
                      <a:r>
                        <a:rPr lang="en-US" altLang="ko-KR" sz="1800" dirty="0" smtClean="0">
                          <a:effectLst/>
                        </a:rPr>
                        <a:t>RMSE: 0.218112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effectLst/>
                        </a:rPr>
                        <a:t>결정트리</a:t>
                      </a:r>
                      <a:r>
                        <a:rPr lang="ko-KR" altLang="en-US" dirty="0" smtClean="0">
                          <a:effectLst/>
                        </a:rPr>
                        <a:t> </a:t>
                      </a:r>
                      <a:r>
                        <a:rPr lang="en-US" altLang="ko-KR" dirty="0" smtClean="0">
                          <a:effectLst/>
                        </a:rPr>
                        <a:t>RMSE: 0.247445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effectLst/>
                        </a:rPr>
                        <a:t>랜덤 </a:t>
                      </a:r>
                      <a:r>
                        <a:rPr lang="ko-KR" altLang="en-US" dirty="0" err="1" smtClean="0">
                          <a:effectLst/>
                        </a:rPr>
                        <a:t>포레스트</a:t>
                      </a:r>
                      <a:r>
                        <a:rPr lang="ko-KR" altLang="en-US" dirty="0" smtClean="0">
                          <a:effectLst/>
                        </a:rPr>
                        <a:t> </a:t>
                      </a:r>
                      <a:r>
                        <a:rPr lang="en-US" altLang="ko-KR" dirty="0" smtClean="0">
                          <a:effectLst/>
                        </a:rPr>
                        <a:t>RMSE: 0.187431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304449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844855" y="1573824"/>
            <a:ext cx="2461053" cy="852853"/>
          </a:xfrm>
          <a:prstGeom prst="line">
            <a:avLst/>
          </a:prstGeom>
          <a:ln w="254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63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9532327" y="5109023"/>
            <a:ext cx="23503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분석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9884228" y="3451519"/>
            <a:ext cx="1646522" cy="1862048"/>
            <a:chOff x="9826172" y="3117696"/>
            <a:chExt cx="1646522" cy="1862048"/>
          </a:xfrm>
        </p:grpSpPr>
        <p:sp>
          <p:nvSpPr>
            <p:cNvPr id="2" name="직사각형 1"/>
            <p:cNvSpPr/>
            <p:nvPr/>
          </p:nvSpPr>
          <p:spPr>
            <a:xfrm>
              <a:off x="9826172" y="3251200"/>
              <a:ext cx="1646522" cy="1524000"/>
            </a:xfrm>
            <a:prstGeom prst="rect">
              <a:avLst/>
            </a:prstGeom>
            <a:solidFill>
              <a:srgbClr val="3F3F3F"/>
            </a:solidFill>
            <a:ln>
              <a:solidFill>
                <a:srgbClr val="3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0136271" y="3117696"/>
              <a:ext cx="100540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90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11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90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9826172" y="4775200"/>
              <a:ext cx="1625600" cy="0"/>
            </a:xfrm>
            <a:prstGeom prst="line">
              <a:avLst/>
            </a:prstGeom>
            <a:ln w="28575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527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807719" y="301325"/>
            <a:ext cx="2079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분석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2879" y="249127"/>
            <a:ext cx="624840" cy="584775"/>
          </a:xfrm>
          <a:prstGeom prst="rect">
            <a:avLst/>
          </a:prstGeom>
          <a:solidFill>
            <a:srgbClr val="3F3F3F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01181" y="239770"/>
            <a:ext cx="388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9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C90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" y="3071418"/>
            <a:ext cx="11783452" cy="6096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" y="1045979"/>
            <a:ext cx="2140680" cy="10552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116" y="1045979"/>
            <a:ext cx="8977138" cy="192802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" y="4096881"/>
            <a:ext cx="11783452" cy="9678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도넛 17"/>
          <p:cNvSpPr/>
          <p:nvPr/>
        </p:nvSpPr>
        <p:spPr>
          <a:xfrm>
            <a:off x="697035" y="4348116"/>
            <a:ext cx="1012371" cy="1012371"/>
          </a:xfrm>
          <a:prstGeom prst="donut">
            <a:avLst>
              <a:gd name="adj" fmla="val 355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0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807719" y="301325"/>
            <a:ext cx="2079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분석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2879" y="249127"/>
            <a:ext cx="624840" cy="584775"/>
          </a:xfrm>
          <a:prstGeom prst="rect">
            <a:avLst/>
          </a:prstGeom>
          <a:solidFill>
            <a:srgbClr val="3F3F3F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01181" y="239770"/>
            <a:ext cx="388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9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C90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" y="886100"/>
            <a:ext cx="11686736" cy="273633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" y="3622431"/>
            <a:ext cx="11686736" cy="31036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50069" y="1477108"/>
            <a:ext cx="4167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Name – </a:t>
            </a:r>
            <a:r>
              <a:rPr lang="ko-KR" altLang="en-US" dirty="0" smtClean="0"/>
              <a:t>제조사와 자동차 모델의 이름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50068" y="1846440"/>
            <a:ext cx="584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Location – </a:t>
            </a:r>
            <a:r>
              <a:rPr lang="ko-KR" altLang="en-US" dirty="0" smtClean="0"/>
              <a:t>차량이 판매 중이거나 구매 할 수 있는 위치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950069" y="2215772"/>
            <a:ext cx="4167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Year – </a:t>
            </a:r>
            <a:r>
              <a:rPr lang="ko-KR" altLang="en-US" dirty="0" smtClean="0"/>
              <a:t>자동차의 연식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50069" y="2585104"/>
            <a:ext cx="4167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Kilometers_Driven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운행 거리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950069" y="2936879"/>
            <a:ext cx="4167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Fuel_Type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연료 타입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950068" y="3306211"/>
            <a:ext cx="4167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Transmission – </a:t>
            </a:r>
            <a:r>
              <a:rPr lang="ko-KR" altLang="en-US" dirty="0" smtClean="0"/>
              <a:t>변속기 종류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950068" y="3974206"/>
            <a:ext cx="4167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Owner_Type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몇 번 인이 바뀌었는지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950068" y="4343455"/>
            <a:ext cx="522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Mileage – </a:t>
            </a:r>
            <a:r>
              <a:rPr lang="ko-KR" altLang="en-US" dirty="0" smtClean="0"/>
              <a:t>제조사에서 권장하는 표준 주행거리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950068" y="4712787"/>
            <a:ext cx="522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Engine – </a:t>
            </a:r>
            <a:r>
              <a:rPr lang="ko-KR" altLang="en-US" dirty="0" smtClean="0"/>
              <a:t>엔진 배기량의 크기</a:t>
            </a:r>
            <a:r>
              <a:rPr lang="en-US" altLang="ko-KR" dirty="0" smtClean="0"/>
              <a:t>(CC)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950068" y="5082036"/>
            <a:ext cx="522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Power – </a:t>
            </a:r>
            <a:r>
              <a:rPr lang="ko-KR" altLang="en-US" dirty="0" smtClean="0"/>
              <a:t>마력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950068" y="5433811"/>
            <a:ext cx="522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Seats – </a:t>
            </a:r>
            <a:r>
              <a:rPr lang="ko-KR" altLang="en-US" dirty="0" smtClean="0"/>
              <a:t>탑승인원 수</a:t>
            </a:r>
            <a:r>
              <a:rPr lang="en-US" altLang="ko-KR" dirty="0" smtClean="0"/>
              <a:t>(=</a:t>
            </a:r>
            <a:r>
              <a:rPr lang="ko-KR" altLang="en-US" dirty="0" smtClean="0"/>
              <a:t>자동차의 시트 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950068" y="5754757"/>
            <a:ext cx="522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New_Price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같은 모델의 신차 가격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950068" y="6119363"/>
            <a:ext cx="522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Price – </a:t>
            </a:r>
            <a:r>
              <a:rPr lang="ko-KR" altLang="en-US" dirty="0" smtClean="0"/>
              <a:t>중고차 가격</a:t>
            </a:r>
            <a:r>
              <a:rPr lang="en-US" altLang="ko-KR" dirty="0" smtClean="0"/>
              <a:t>(Label)</a:t>
            </a:r>
            <a:endParaRPr lang="ko-KR" altLang="en-US" dirty="0"/>
          </a:p>
        </p:txBody>
      </p:sp>
      <p:sp>
        <p:nvSpPr>
          <p:cNvPr id="28" name="도넛 27"/>
          <p:cNvSpPr/>
          <p:nvPr/>
        </p:nvSpPr>
        <p:spPr>
          <a:xfrm>
            <a:off x="807719" y="5996298"/>
            <a:ext cx="611846" cy="615461"/>
          </a:xfrm>
          <a:prstGeom prst="donut">
            <a:avLst>
              <a:gd name="adj" fmla="val 355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액자 29"/>
          <p:cNvSpPr/>
          <p:nvPr/>
        </p:nvSpPr>
        <p:spPr>
          <a:xfrm>
            <a:off x="807719" y="2963477"/>
            <a:ext cx="3476282" cy="369332"/>
          </a:xfrm>
          <a:prstGeom prst="frame">
            <a:avLst>
              <a:gd name="adj1" fmla="val 1023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55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807719" y="301325"/>
            <a:ext cx="2079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분석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2879" y="249127"/>
            <a:ext cx="624840" cy="584775"/>
          </a:xfrm>
          <a:prstGeom prst="rect">
            <a:avLst/>
          </a:prstGeom>
          <a:solidFill>
            <a:srgbClr val="3F3F3F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01181" y="239770"/>
            <a:ext cx="388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9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C90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" y="886101"/>
            <a:ext cx="11739490" cy="28858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" y="3771901"/>
            <a:ext cx="11739490" cy="3048264"/>
          </a:xfrm>
          <a:prstGeom prst="rect">
            <a:avLst/>
          </a:prstGeom>
        </p:spPr>
      </p:pic>
      <p:sp>
        <p:nvSpPr>
          <p:cNvPr id="32" name="액자 31"/>
          <p:cNvSpPr/>
          <p:nvPr/>
        </p:nvSpPr>
        <p:spPr>
          <a:xfrm>
            <a:off x="11131061" y="1222611"/>
            <a:ext cx="720969" cy="2610846"/>
          </a:xfrm>
          <a:prstGeom prst="frame">
            <a:avLst>
              <a:gd name="adj1" fmla="val 564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8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807719" y="301325"/>
            <a:ext cx="2079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분석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2879" y="249127"/>
            <a:ext cx="624840" cy="584775"/>
          </a:xfrm>
          <a:prstGeom prst="rect">
            <a:avLst/>
          </a:prstGeom>
          <a:solidFill>
            <a:srgbClr val="3F3F3F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01181" y="239770"/>
            <a:ext cx="388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9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C90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6100"/>
            <a:ext cx="12066814" cy="2771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9155"/>
            <a:ext cx="12066814" cy="299188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842173" y="2481818"/>
            <a:ext cx="2579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 값 보기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36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9521866" y="5109023"/>
            <a:ext cx="23503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정제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9884228" y="3451519"/>
            <a:ext cx="1646522" cy="1862048"/>
            <a:chOff x="9826172" y="3117696"/>
            <a:chExt cx="1646522" cy="1862048"/>
          </a:xfrm>
        </p:grpSpPr>
        <p:sp>
          <p:nvSpPr>
            <p:cNvPr id="2" name="직사각형 1"/>
            <p:cNvSpPr/>
            <p:nvPr/>
          </p:nvSpPr>
          <p:spPr>
            <a:xfrm>
              <a:off x="9826172" y="3251200"/>
              <a:ext cx="1646522" cy="1524000"/>
            </a:xfrm>
            <a:prstGeom prst="rect">
              <a:avLst/>
            </a:prstGeom>
            <a:solidFill>
              <a:srgbClr val="3F3F3F"/>
            </a:solidFill>
            <a:ln>
              <a:solidFill>
                <a:srgbClr val="3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0136271" y="3117696"/>
              <a:ext cx="100540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90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11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90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9826172" y="4775200"/>
              <a:ext cx="1625600" cy="0"/>
            </a:xfrm>
            <a:prstGeom prst="line">
              <a:avLst/>
            </a:prstGeom>
            <a:ln w="28575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387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515</Words>
  <Application>Microsoft Office PowerPoint</Application>
  <PresentationFormat>와이드스크린</PresentationFormat>
  <Paragraphs>140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NARU YANG</dc:creator>
  <cp:lastModifiedBy>안 춘모</cp:lastModifiedBy>
  <cp:revision>38</cp:revision>
  <dcterms:created xsi:type="dcterms:W3CDTF">2013-12-18T12:51:48Z</dcterms:created>
  <dcterms:modified xsi:type="dcterms:W3CDTF">2019-11-29T09:07:48Z</dcterms:modified>
</cp:coreProperties>
</file>