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8" r:id="rId1"/>
  </p:sldMasterIdLst>
  <p:notesMasterIdLst>
    <p:notesMasterId r:id="rId36"/>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8661E53C-28C1-4442-A685-8FF51359E025}">
          <p14:sldIdLst>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9857" autoAdjust="0"/>
  </p:normalViewPr>
  <p:slideViewPr>
    <p:cSldViewPr snapToGrid="0">
      <p:cViewPr varScale="1">
        <p:scale>
          <a:sx n="104" d="100"/>
          <a:sy n="104" d="100"/>
        </p:scale>
        <p:origin x="7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00C7F3-5442-4C3B-A285-0E6B2867D6E3}" type="datetimeFigureOut">
              <a:rPr lang="zh-TW" altLang="en-US" smtClean="0"/>
              <a:t>2015/3/10</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6DBCA4-1CD5-45FD-8C5A-E9D4657D46E5}" type="slidenum">
              <a:rPr lang="zh-TW" altLang="en-US" smtClean="0"/>
              <a:t>‹#›</a:t>
            </a:fld>
            <a:endParaRPr lang="zh-TW" altLang="en-US"/>
          </a:p>
        </p:txBody>
      </p:sp>
    </p:spTree>
    <p:extLst>
      <p:ext uri="{BB962C8B-B14F-4D97-AF65-F5344CB8AC3E}">
        <p14:creationId xmlns:p14="http://schemas.microsoft.com/office/powerpoint/2010/main" val="1742610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45C5C96C-F2A9-47A1-AE71-D814926FF569}" type="slidenum">
              <a:rPr lang="zh-TW" altLang="en-US" smtClean="0"/>
              <a:pPr/>
              <a:t>4</a:t>
            </a:fld>
            <a:endParaRPr lang="zh-TW" altLang="en-US"/>
          </a:p>
        </p:txBody>
      </p:sp>
    </p:spTree>
    <p:extLst>
      <p:ext uri="{BB962C8B-B14F-4D97-AF65-F5344CB8AC3E}">
        <p14:creationId xmlns:p14="http://schemas.microsoft.com/office/powerpoint/2010/main" val="1543601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45C5C96C-F2A9-47A1-AE71-D814926FF569}" type="slidenum">
              <a:rPr lang="zh-TW" altLang="en-US" smtClean="0"/>
              <a:pPr/>
              <a:t>5</a:t>
            </a:fld>
            <a:endParaRPr lang="zh-TW" altLang="en-US"/>
          </a:p>
        </p:txBody>
      </p:sp>
    </p:spTree>
    <p:extLst>
      <p:ext uri="{BB962C8B-B14F-4D97-AF65-F5344CB8AC3E}">
        <p14:creationId xmlns:p14="http://schemas.microsoft.com/office/powerpoint/2010/main" val="3337489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45C5C96C-F2A9-47A1-AE71-D814926FF569}" type="slidenum">
              <a:rPr lang="zh-TW" altLang="en-US" smtClean="0"/>
              <a:pPr/>
              <a:t>6</a:t>
            </a:fld>
            <a:endParaRPr lang="zh-TW" altLang="en-US"/>
          </a:p>
        </p:txBody>
      </p:sp>
    </p:spTree>
    <p:extLst>
      <p:ext uri="{BB962C8B-B14F-4D97-AF65-F5344CB8AC3E}">
        <p14:creationId xmlns:p14="http://schemas.microsoft.com/office/powerpoint/2010/main" val="1899421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7" name="Date Placeholder 6"/>
          <p:cNvSpPr>
            <a:spLocks noGrp="1"/>
          </p:cNvSpPr>
          <p:nvPr>
            <p:ph type="dt" sz="half" idx="10"/>
          </p:nvPr>
        </p:nvSpPr>
        <p:spPr/>
        <p:txBody>
          <a:bodyPr/>
          <a:lstStyle/>
          <a:p>
            <a:fld id="{789145B2-45C1-4D8F-AA26-043CD4C78A65}" type="datetime1">
              <a:rPr lang="zh-TW" altLang="en-US" smtClean="0"/>
              <a:t>2015/3/10</a:t>
            </a:fld>
            <a:endParaRPr lang="en-US" dirty="0"/>
          </a:p>
        </p:txBody>
      </p:sp>
      <p:sp>
        <p:nvSpPr>
          <p:cNvPr id="8" name="Footer Placeholder 7"/>
          <p:cNvSpPr>
            <a:spLocks noGrp="1"/>
          </p:cNvSpPr>
          <p:nvPr>
            <p:ph type="ftr" sz="quarter" idx="11"/>
          </p:nvPr>
        </p:nvSpPr>
        <p:spPr/>
        <p:txBody>
          <a:bodyPr/>
          <a:lstStyle/>
          <a:p>
            <a:r>
              <a:rPr lang="zh-TW" altLang="en-US" smtClean="0"/>
              <a:t>國立彰化師範大學</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0226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B89FEEA5-F65A-4421-B2D7-FFBE5D989860}" type="datetime1">
              <a:rPr lang="zh-TW" altLang="en-US" smtClean="0"/>
              <a:t>2015/3/10</a:t>
            </a:fld>
            <a:endParaRPr lang="en-US" dirty="0"/>
          </a:p>
        </p:txBody>
      </p:sp>
      <p:sp>
        <p:nvSpPr>
          <p:cNvPr id="6" name="Footer Placeholder 5"/>
          <p:cNvSpPr>
            <a:spLocks noGrp="1"/>
          </p:cNvSpPr>
          <p:nvPr>
            <p:ph type="ftr" sz="quarter" idx="11"/>
          </p:nvPr>
        </p:nvSpPr>
        <p:spPr/>
        <p:txBody>
          <a:bodyPr/>
          <a:lstStyle/>
          <a:p>
            <a:r>
              <a:rPr lang="zh-TW" altLang="en-US" smtClean="0"/>
              <a:t>國立彰化師範大學</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6209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93CE375C-18F8-46D7-9F09-E4D8DE29DB5B}" type="datetime1">
              <a:rPr lang="zh-TW" altLang="en-US" smtClean="0"/>
              <a:t>2015/3/10</a:t>
            </a:fld>
            <a:endParaRPr lang="en-US" dirty="0"/>
          </a:p>
        </p:txBody>
      </p:sp>
      <p:sp>
        <p:nvSpPr>
          <p:cNvPr id="6" name="Footer Placeholder 5"/>
          <p:cNvSpPr>
            <a:spLocks noGrp="1"/>
          </p:cNvSpPr>
          <p:nvPr>
            <p:ph type="ftr" sz="quarter" idx="11"/>
          </p:nvPr>
        </p:nvSpPr>
        <p:spPr/>
        <p:txBody>
          <a:bodyPr/>
          <a:lstStyle/>
          <a:p>
            <a:r>
              <a:rPr lang="zh-TW" altLang="en-US" smtClean="0"/>
              <a:t>國立彰化師範大學</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2387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zh-TW" altLang="en-US" smtClean="0"/>
              <a:t>按一下以編輯母片標題樣式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6F465E96-96BC-4D67-B71C-AA285ECCA761}" type="datetime1">
              <a:rPr lang="zh-TW" altLang="en-US" smtClean="0"/>
              <a:t>2015/3/10</a:t>
            </a:fld>
            <a:endParaRPr lang="en-US" dirty="0"/>
          </a:p>
        </p:txBody>
      </p:sp>
      <p:sp>
        <p:nvSpPr>
          <p:cNvPr id="6" name="Footer Placeholder 5"/>
          <p:cNvSpPr>
            <a:spLocks noGrp="1"/>
          </p:cNvSpPr>
          <p:nvPr>
            <p:ph type="ftr" sz="quarter" idx="11"/>
          </p:nvPr>
        </p:nvSpPr>
        <p:spPr/>
        <p:txBody>
          <a:bodyPr/>
          <a:lstStyle/>
          <a:p>
            <a:r>
              <a:rPr lang="zh-TW" altLang="en-US" smtClean="0"/>
              <a:t>國立彰化師範大學</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763125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214327DE-A78B-4E4D-83CB-B5F1E8BCEA46}" type="datetime1">
              <a:rPr lang="zh-TW" altLang="en-US" smtClean="0"/>
              <a:t>2015/3/10</a:t>
            </a:fld>
            <a:endParaRPr lang="en-US" dirty="0"/>
          </a:p>
        </p:txBody>
      </p:sp>
      <p:sp>
        <p:nvSpPr>
          <p:cNvPr id="6" name="Footer Placeholder 5"/>
          <p:cNvSpPr>
            <a:spLocks noGrp="1"/>
          </p:cNvSpPr>
          <p:nvPr>
            <p:ph type="ftr" sz="quarter" idx="11"/>
          </p:nvPr>
        </p:nvSpPr>
        <p:spPr/>
        <p:txBody>
          <a:bodyPr/>
          <a:lstStyle/>
          <a:p>
            <a:r>
              <a:rPr lang="zh-TW" altLang="en-US" smtClean="0"/>
              <a:t>國立彰化師範大學</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5531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zh-TW" altLang="en-US" smtClean="0"/>
              <a:t>按一下以編輯母片標題樣式</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zh-TW" altLang="en-US" smtClean="0"/>
              <a:t>按一下以編輯母片文字樣式</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zh-TW" altLang="en-US" smtClean="0"/>
              <a:t>按一下以編輯母片文字樣式</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3" name="Date Placeholder 2"/>
          <p:cNvSpPr>
            <a:spLocks noGrp="1"/>
          </p:cNvSpPr>
          <p:nvPr>
            <p:ph type="dt" sz="half" idx="10"/>
          </p:nvPr>
        </p:nvSpPr>
        <p:spPr/>
        <p:txBody>
          <a:bodyPr/>
          <a:lstStyle/>
          <a:p>
            <a:fld id="{74EF9C80-39AC-4BA0-84D2-3932A9EA09C8}" type="datetime1">
              <a:rPr lang="zh-TW" altLang="en-US" smtClean="0"/>
              <a:t>2015/3/10</a:t>
            </a:fld>
            <a:endParaRPr lang="en-US" dirty="0"/>
          </a:p>
        </p:txBody>
      </p:sp>
      <p:sp>
        <p:nvSpPr>
          <p:cNvPr id="4" name="Footer Placeholder 3"/>
          <p:cNvSpPr>
            <a:spLocks noGrp="1"/>
          </p:cNvSpPr>
          <p:nvPr>
            <p:ph type="ftr" sz="quarter" idx="11"/>
          </p:nvPr>
        </p:nvSpPr>
        <p:spPr/>
        <p:txBody>
          <a:bodyPr/>
          <a:lstStyle/>
          <a:p>
            <a:r>
              <a:rPr lang="zh-TW" altLang="en-US" smtClean="0"/>
              <a:t>國立彰化師範大學</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8478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zh-TW" altLang="en-US" smtClean="0"/>
              <a:t>按一下以編輯母片標題樣式</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3" name="Date Placeholder 2"/>
          <p:cNvSpPr>
            <a:spLocks noGrp="1"/>
          </p:cNvSpPr>
          <p:nvPr>
            <p:ph type="dt" sz="half" idx="10"/>
          </p:nvPr>
        </p:nvSpPr>
        <p:spPr/>
        <p:txBody>
          <a:bodyPr/>
          <a:lstStyle/>
          <a:p>
            <a:fld id="{B1DB2AEB-2764-4E92-B72F-A161F9599971}" type="datetime1">
              <a:rPr lang="zh-TW" altLang="en-US" smtClean="0"/>
              <a:t>2015/3/10</a:t>
            </a:fld>
            <a:endParaRPr lang="en-US" dirty="0"/>
          </a:p>
        </p:txBody>
      </p:sp>
      <p:sp>
        <p:nvSpPr>
          <p:cNvPr id="4" name="Footer Placeholder 3"/>
          <p:cNvSpPr>
            <a:spLocks noGrp="1"/>
          </p:cNvSpPr>
          <p:nvPr>
            <p:ph type="ftr" sz="quarter" idx="11"/>
          </p:nvPr>
        </p:nvSpPr>
        <p:spPr/>
        <p:txBody>
          <a:bodyPr/>
          <a:lstStyle/>
          <a:p>
            <a:r>
              <a:rPr lang="zh-TW" altLang="en-US" smtClean="0"/>
              <a:t>國立彰化師範大學</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169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EB59E73-8B81-4E7E-B3A6-52AC88153E78}" type="datetime1">
              <a:rPr lang="zh-TW" altLang="en-US" smtClean="0"/>
              <a:t>2015/3/10</a:t>
            </a:fld>
            <a:endParaRPr lang="en-US" dirty="0"/>
          </a:p>
        </p:txBody>
      </p:sp>
      <p:sp>
        <p:nvSpPr>
          <p:cNvPr id="5" name="Footer Placeholder 4"/>
          <p:cNvSpPr>
            <a:spLocks noGrp="1"/>
          </p:cNvSpPr>
          <p:nvPr>
            <p:ph type="ftr" sz="quarter" idx="11"/>
          </p:nvPr>
        </p:nvSpPr>
        <p:spPr/>
        <p:txBody>
          <a:bodyPr/>
          <a:lstStyle/>
          <a:p>
            <a:r>
              <a:rPr lang="zh-TW" altLang="en-US" smtClean="0"/>
              <a:t>國立彰化師範大學</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1187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E46018CD-0192-440F-A154-7E184FABAAC7}" type="datetime1">
              <a:rPr lang="zh-TW" altLang="en-US" smtClean="0"/>
              <a:t>2015/3/10</a:t>
            </a:fld>
            <a:endParaRPr lang="en-US" dirty="0"/>
          </a:p>
        </p:txBody>
      </p:sp>
      <p:sp>
        <p:nvSpPr>
          <p:cNvPr id="5" name="Footer Placeholder 4"/>
          <p:cNvSpPr>
            <a:spLocks noGrp="1"/>
          </p:cNvSpPr>
          <p:nvPr>
            <p:ph type="ftr" sz="quarter" idx="11"/>
          </p:nvPr>
        </p:nvSpPr>
        <p:spPr/>
        <p:txBody>
          <a:bodyPr/>
          <a:lstStyle/>
          <a:p>
            <a:r>
              <a:rPr lang="zh-TW" altLang="en-US" smtClean="0"/>
              <a:t>國立彰化師範大學</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7868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3E3FFE4-6679-4B49-9335-0FA4B63D448A}" type="datetime1">
              <a:rPr lang="zh-TW" altLang="en-US" smtClean="0"/>
              <a:t>2015/3/10</a:t>
            </a:fld>
            <a:endParaRPr lang="en-US" dirty="0"/>
          </a:p>
        </p:txBody>
      </p:sp>
      <p:sp>
        <p:nvSpPr>
          <p:cNvPr id="5" name="Footer Placeholder 4"/>
          <p:cNvSpPr>
            <a:spLocks noGrp="1"/>
          </p:cNvSpPr>
          <p:nvPr>
            <p:ph type="ftr" sz="quarter" idx="11"/>
          </p:nvPr>
        </p:nvSpPr>
        <p:spPr/>
        <p:txBody>
          <a:bodyPr/>
          <a:lstStyle/>
          <a:p>
            <a:r>
              <a:rPr lang="zh-TW" altLang="en-US" smtClean="0"/>
              <a:t>國立彰化師範大學</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1425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zh-TW" altLang="en-US" smtClean="0"/>
              <a:t>按一下以編輯母片標題樣式</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E9618BB3-FAC6-4F30-B9BA-BF5193E8D520}" type="datetime1">
              <a:rPr lang="zh-TW" altLang="en-US" smtClean="0"/>
              <a:t>2015/3/10</a:t>
            </a:fld>
            <a:endParaRPr lang="en-US" dirty="0"/>
          </a:p>
        </p:txBody>
      </p:sp>
      <p:sp>
        <p:nvSpPr>
          <p:cNvPr id="5" name="Footer Placeholder 4"/>
          <p:cNvSpPr>
            <a:spLocks noGrp="1"/>
          </p:cNvSpPr>
          <p:nvPr>
            <p:ph type="ftr" sz="quarter" idx="11"/>
          </p:nvPr>
        </p:nvSpPr>
        <p:spPr/>
        <p:txBody>
          <a:bodyPr/>
          <a:lstStyle/>
          <a:p>
            <a:r>
              <a:rPr lang="zh-TW" altLang="en-US" smtClean="0"/>
              <a:t>國立彰化師範大學</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8696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D0A73889-C384-49F2-888D-D2A7E411BD2A}" type="datetime1">
              <a:rPr lang="zh-TW" altLang="en-US" smtClean="0"/>
              <a:t>2015/3/10</a:t>
            </a:fld>
            <a:endParaRPr lang="en-US" dirty="0"/>
          </a:p>
        </p:txBody>
      </p:sp>
      <p:sp>
        <p:nvSpPr>
          <p:cNvPr id="6" name="Footer Placeholder 5"/>
          <p:cNvSpPr>
            <a:spLocks noGrp="1"/>
          </p:cNvSpPr>
          <p:nvPr>
            <p:ph type="ftr" sz="quarter" idx="11"/>
          </p:nvPr>
        </p:nvSpPr>
        <p:spPr/>
        <p:txBody>
          <a:bodyPr/>
          <a:lstStyle/>
          <a:p>
            <a:r>
              <a:rPr lang="zh-TW" altLang="en-US" smtClean="0"/>
              <a:t>國立彰化師範大學</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4530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1120000" y="2505075"/>
            <a:ext cx="5025216"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zh-TW" altLang="en-US" smtClean="0"/>
              <a:t>按一下以編輯母片文字樣式</a:t>
            </a:r>
          </a:p>
        </p:txBody>
      </p:sp>
      <p:sp>
        <p:nvSpPr>
          <p:cNvPr id="6" name="Content Placeholder 5"/>
          <p:cNvSpPr>
            <a:spLocks noGrp="1"/>
          </p:cNvSpPr>
          <p:nvPr>
            <p:ph sz="quarter" idx="4"/>
          </p:nvPr>
        </p:nvSpPr>
        <p:spPr>
          <a:xfrm>
            <a:off x="6319840" y="2505075"/>
            <a:ext cx="503554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56346B77-5C9F-4D52-8E8D-2DCEF459D46F}" type="datetime1">
              <a:rPr lang="zh-TW" altLang="en-US" smtClean="0"/>
              <a:t>2015/3/10</a:t>
            </a:fld>
            <a:endParaRPr lang="en-US" dirty="0"/>
          </a:p>
        </p:txBody>
      </p:sp>
      <p:sp>
        <p:nvSpPr>
          <p:cNvPr id="8" name="Footer Placeholder 7"/>
          <p:cNvSpPr>
            <a:spLocks noGrp="1"/>
          </p:cNvSpPr>
          <p:nvPr>
            <p:ph type="ftr" sz="quarter" idx="11"/>
          </p:nvPr>
        </p:nvSpPr>
        <p:spPr/>
        <p:txBody>
          <a:bodyPr/>
          <a:lstStyle/>
          <a:p>
            <a:r>
              <a:rPr lang="zh-TW" altLang="en-US" smtClean="0"/>
              <a:t>國立彰化師範大學</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4097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89AC43B8-6268-4B56-BACB-A2C95FEED81D}" type="datetime1">
              <a:rPr lang="zh-TW" altLang="en-US" smtClean="0"/>
              <a:t>2015/3/10</a:t>
            </a:fld>
            <a:endParaRPr lang="en-US" dirty="0"/>
          </a:p>
        </p:txBody>
      </p:sp>
      <p:sp>
        <p:nvSpPr>
          <p:cNvPr id="4" name="Footer Placeholder 3"/>
          <p:cNvSpPr>
            <a:spLocks noGrp="1"/>
          </p:cNvSpPr>
          <p:nvPr>
            <p:ph type="ftr" sz="quarter" idx="11"/>
          </p:nvPr>
        </p:nvSpPr>
        <p:spPr/>
        <p:txBody>
          <a:bodyPr/>
          <a:lstStyle/>
          <a:p>
            <a:r>
              <a:rPr lang="zh-TW" altLang="en-US" smtClean="0"/>
              <a:t>國立彰化師範大學</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2687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094E7-7F36-4E11-B64F-57E331189233}" type="datetime1">
              <a:rPr lang="zh-TW" altLang="en-US" smtClean="0"/>
              <a:t>2015/3/10</a:t>
            </a:fld>
            <a:endParaRPr lang="en-US" dirty="0"/>
          </a:p>
        </p:txBody>
      </p:sp>
      <p:sp>
        <p:nvSpPr>
          <p:cNvPr id="3" name="Footer Placeholder 2"/>
          <p:cNvSpPr>
            <a:spLocks noGrp="1"/>
          </p:cNvSpPr>
          <p:nvPr>
            <p:ph type="ftr" sz="quarter" idx="11"/>
          </p:nvPr>
        </p:nvSpPr>
        <p:spPr/>
        <p:txBody>
          <a:bodyPr/>
          <a:lstStyle/>
          <a:p>
            <a:r>
              <a:rPr lang="zh-TW" altLang="en-US" smtClean="0"/>
              <a:t>國立彰化師範大學</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8839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BF5A51A5-C361-4993-B8C1-CD8E544F9C1E}" type="datetime1">
              <a:rPr lang="zh-TW" altLang="en-US" smtClean="0"/>
              <a:t>2015/3/10</a:t>
            </a:fld>
            <a:endParaRPr lang="en-US" dirty="0"/>
          </a:p>
        </p:txBody>
      </p:sp>
      <p:sp>
        <p:nvSpPr>
          <p:cNvPr id="6" name="Footer Placeholder 5"/>
          <p:cNvSpPr>
            <a:spLocks noGrp="1"/>
          </p:cNvSpPr>
          <p:nvPr>
            <p:ph type="ftr" sz="quarter" idx="11"/>
          </p:nvPr>
        </p:nvSpPr>
        <p:spPr/>
        <p:txBody>
          <a:bodyPr/>
          <a:lstStyle/>
          <a:p>
            <a:r>
              <a:rPr lang="zh-TW" altLang="en-US" smtClean="0"/>
              <a:t>國立彰化師範大學</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8654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CE635B7E-B538-4869-8B71-01E6CAEF1B97}" type="datetime1">
              <a:rPr lang="zh-TW" altLang="en-US" smtClean="0"/>
              <a:t>2015/3/10</a:t>
            </a:fld>
            <a:endParaRPr lang="en-US" dirty="0"/>
          </a:p>
        </p:txBody>
      </p:sp>
      <p:sp>
        <p:nvSpPr>
          <p:cNvPr id="6" name="Footer Placeholder 5"/>
          <p:cNvSpPr>
            <a:spLocks noGrp="1"/>
          </p:cNvSpPr>
          <p:nvPr>
            <p:ph type="ftr" sz="quarter" idx="11"/>
          </p:nvPr>
        </p:nvSpPr>
        <p:spPr/>
        <p:txBody>
          <a:bodyPr/>
          <a:lstStyle/>
          <a:p>
            <a:r>
              <a:rPr lang="zh-TW" altLang="en-US" smtClean="0"/>
              <a:t>國立彰化師範大學</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962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57AD9DA-CB18-435C-957F-89415CB1F83B}" type="datetime1">
              <a:rPr lang="zh-TW" altLang="en-US" smtClean="0"/>
              <a:t>2015/3/10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zh-TW" altLang="en-US" smtClean="0"/>
              <a:t>國立彰化師範大學</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1130200"/>
      </p:ext>
    </p:extLst>
  </p:cSld>
  <p:clrMap bg1="dk1" tx1="lt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2.xml"/><Relationship Id="rId4" Type="http://schemas.openxmlformats.org/officeDocument/2006/relationships/image" Target="../media/image31.gif"/></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jpeg"/></Relationships>
</file>

<file path=ppt/slides/_rels/slide19.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jpe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2"/>
          <p:cNvSpPr txBox="1">
            <a:spLocks/>
          </p:cNvSpPr>
          <p:nvPr/>
        </p:nvSpPr>
        <p:spPr>
          <a:xfrm>
            <a:off x="3015673" y="2750128"/>
            <a:ext cx="6400800" cy="1752600"/>
          </a:xfrm>
          <a:prstGeom prst="rect">
            <a:avLst/>
          </a:prstGeom>
        </p:spPr>
        <p:txBody>
          <a:bodyPr vert="horz" lIns="91440" tIns="45720" rIns="91440" bIns="45720" rtlCol="0">
            <a:normAutofit/>
          </a:bodyPr>
          <a:lstStyle/>
          <a:p>
            <a:pPr lvl="0" algn="ctr">
              <a:spcBef>
                <a:spcPct val="20000"/>
              </a:spcBef>
              <a:defRPr/>
            </a:pPr>
            <a:r>
              <a:rPr lang="en-US" altLang="zh-TW" sz="6000" dirty="0">
                <a:latin typeface="+mj-lt"/>
              </a:rPr>
              <a:t>Maze games </a:t>
            </a:r>
            <a:endParaRPr lang="zh-TW" altLang="en-US" sz="6000" dirty="0">
              <a:latin typeface="+mj-lt"/>
            </a:endParaRPr>
          </a:p>
        </p:txBody>
      </p:sp>
      <p:sp>
        <p:nvSpPr>
          <p:cNvPr id="2" name="投影片編號版面配置區 1"/>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1183340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Collecting Diamonds</a:t>
            </a:r>
            <a:endParaRPr lang="zh-TW" altLang="en-US" dirty="0"/>
          </a:p>
        </p:txBody>
      </p:sp>
      <p:sp>
        <p:nvSpPr>
          <p:cNvPr id="3" name="內容版面配置區 2"/>
          <p:cNvSpPr>
            <a:spLocks noGrp="1"/>
          </p:cNvSpPr>
          <p:nvPr>
            <p:ph idx="1"/>
          </p:nvPr>
        </p:nvSpPr>
        <p:spPr/>
        <p:txBody>
          <a:bodyPr/>
          <a:lstStyle/>
          <a:p>
            <a:r>
              <a:rPr lang="en-US" altLang="zh-TW" dirty="0" smtClean="0"/>
              <a:t>we need two more objects, with corresponding sprites: the diamond and the door.</a:t>
            </a:r>
          </a:p>
          <a:p>
            <a:pPr lvl="1"/>
            <a:r>
              <a:rPr lang="en-US" altLang="zh-TW" dirty="0" smtClean="0">
                <a:solidFill>
                  <a:srgbClr val="C00000"/>
                </a:solidFill>
              </a:rPr>
              <a:t>Diamond: </a:t>
            </a:r>
            <a:r>
              <a:rPr lang="en-US" altLang="zh-TW" dirty="0" smtClean="0"/>
              <a:t>the only action it needs is that it is destroyed when the person collides with it. So in the collision event we put an action to delete it. </a:t>
            </a:r>
          </a:p>
          <a:p>
            <a:pPr lvl="1"/>
            <a:r>
              <a:rPr lang="en-US" altLang="zh-TW" dirty="0" smtClean="0">
                <a:solidFill>
                  <a:srgbClr val="C00000"/>
                </a:solidFill>
              </a:rPr>
              <a:t>Door: </a:t>
            </a:r>
            <a:r>
              <a:rPr lang="en-US" altLang="zh-TW" dirty="0" smtClean="0"/>
              <a:t>the door object will be placed at a crucial place to block the passage to the goal.</a:t>
            </a:r>
          </a:p>
          <a:p>
            <a:pPr lvl="2"/>
            <a:r>
              <a:rPr lang="en-US" altLang="zh-TW" dirty="0" smtClean="0"/>
              <a:t>check whether the number </a:t>
            </a:r>
          </a:p>
          <a:p>
            <a:pPr lvl="2">
              <a:buNone/>
            </a:pPr>
            <a:r>
              <a:rPr lang="en-US" altLang="zh-TW" dirty="0" smtClean="0"/>
              <a:t>	of diamonds is 0 and, </a:t>
            </a:r>
          </a:p>
          <a:p>
            <a:pPr lvl="2">
              <a:buNone/>
            </a:pPr>
            <a:r>
              <a:rPr lang="en-US" altLang="zh-TW" dirty="0" smtClean="0"/>
              <a:t>	if so, destroys itself.</a:t>
            </a:r>
          </a:p>
          <a:p>
            <a:pPr lvl="2"/>
            <a:r>
              <a:rPr lang="en-US" altLang="zh-TW" dirty="0" smtClean="0"/>
              <a:t>play some sound.</a:t>
            </a:r>
            <a:endParaRPr lang="zh-TW" altLang="en-US" dirty="0"/>
          </a:p>
        </p:txBody>
      </p:sp>
      <p:grpSp>
        <p:nvGrpSpPr>
          <p:cNvPr id="13" name="群組 12"/>
          <p:cNvGrpSpPr/>
          <p:nvPr/>
        </p:nvGrpSpPr>
        <p:grpSpPr>
          <a:xfrm>
            <a:off x="5874328" y="3848894"/>
            <a:ext cx="4572000" cy="2847277"/>
            <a:chOff x="4000496" y="3714752"/>
            <a:chExt cx="4639933" cy="2889584"/>
          </a:xfrm>
        </p:grpSpPr>
        <p:pic>
          <p:nvPicPr>
            <p:cNvPr id="4" name="圖片 3" descr="2010-09-04_133058.jpg"/>
            <p:cNvPicPr>
              <a:picLocks noChangeAspect="1"/>
            </p:cNvPicPr>
            <p:nvPr/>
          </p:nvPicPr>
          <p:blipFill>
            <a:blip r:embed="rId2" cstate="print"/>
            <a:stretch>
              <a:fillRect/>
            </a:stretch>
          </p:blipFill>
          <p:spPr>
            <a:xfrm>
              <a:off x="4000496" y="3714752"/>
              <a:ext cx="4639933" cy="2889584"/>
            </a:xfrm>
            <a:prstGeom prst="rect">
              <a:avLst/>
            </a:prstGeom>
          </p:spPr>
        </p:pic>
        <p:sp>
          <p:nvSpPr>
            <p:cNvPr id="5" name="矩形 4"/>
            <p:cNvSpPr/>
            <p:nvPr/>
          </p:nvSpPr>
          <p:spPr>
            <a:xfrm>
              <a:off x="4391957" y="4002784"/>
              <a:ext cx="864096" cy="14401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5400069" y="4146800"/>
              <a:ext cx="864096" cy="14401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6336173" y="4146800"/>
              <a:ext cx="1296144" cy="93610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pic>
        <p:nvPicPr>
          <p:cNvPr id="8" name="圖片 7" descr="diamond.png"/>
          <p:cNvPicPr>
            <a:picLocks noChangeAspect="1"/>
          </p:cNvPicPr>
          <p:nvPr/>
        </p:nvPicPr>
        <p:blipFill>
          <a:blip r:embed="rId3" cstate="print"/>
          <a:stretch>
            <a:fillRect/>
          </a:stretch>
        </p:blipFill>
        <p:spPr>
          <a:xfrm>
            <a:off x="1554010" y="3000372"/>
            <a:ext cx="304800" cy="304800"/>
          </a:xfrm>
          <a:prstGeom prst="rect">
            <a:avLst/>
          </a:prstGeom>
        </p:spPr>
      </p:pic>
      <p:pic>
        <p:nvPicPr>
          <p:cNvPr id="9" name="圖片 8" descr="door.gif"/>
          <p:cNvPicPr>
            <a:picLocks noChangeAspect="1"/>
          </p:cNvPicPr>
          <p:nvPr/>
        </p:nvPicPr>
        <p:blipFill>
          <a:blip r:embed="rId4" cstate="print"/>
          <a:stretch>
            <a:fillRect/>
          </a:stretch>
        </p:blipFill>
        <p:spPr>
          <a:xfrm>
            <a:off x="1554010" y="3696494"/>
            <a:ext cx="304800" cy="304800"/>
          </a:xfrm>
          <a:prstGeom prst="rect">
            <a:avLst/>
          </a:prstGeom>
        </p:spPr>
      </p:pic>
      <p:sp>
        <p:nvSpPr>
          <p:cNvPr id="11" name="投影片編號版面配置區 10"/>
          <p:cNvSpPr>
            <a:spLocks noGrp="1"/>
          </p:cNvSpPr>
          <p:nvPr>
            <p:ph type="sldNum" sz="quarter" idx="12"/>
          </p:nvPr>
        </p:nvSpPr>
        <p:spPr/>
        <p:txBody>
          <a:bodyPr/>
          <a:lstStyle/>
          <a:p>
            <a:fld id="{D79AE80F-D542-414A-A89B-A5F94E727C0C}" type="slidenum">
              <a:rPr lang="zh-TW" altLang="en-US" smtClean="0"/>
              <a:pPr/>
              <a:t>10</a:t>
            </a:fld>
            <a:endParaRPr lang="zh-TW" altLang="en-US"/>
          </a:p>
        </p:txBody>
      </p:sp>
    </p:spTree>
    <p:extLst>
      <p:ext uri="{BB962C8B-B14F-4D97-AF65-F5344CB8AC3E}">
        <p14:creationId xmlns:p14="http://schemas.microsoft.com/office/powerpoint/2010/main" val="42326253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Collecting Diamonds </a:t>
            </a:r>
            <a:endParaRPr lang="zh-TW" altLang="en-US" dirty="0"/>
          </a:p>
        </p:txBody>
      </p:sp>
      <p:sp>
        <p:nvSpPr>
          <p:cNvPr id="3" name="內容版面配置區 2"/>
          <p:cNvSpPr>
            <a:spLocks noGrp="1"/>
          </p:cNvSpPr>
          <p:nvPr>
            <p:ph idx="1"/>
          </p:nvPr>
        </p:nvSpPr>
        <p:spPr/>
        <p:txBody>
          <a:bodyPr/>
          <a:lstStyle/>
          <a:p>
            <a:r>
              <a:rPr lang="en-US" altLang="zh-TW" b="1" dirty="0" smtClean="0">
                <a:solidFill>
                  <a:schemeClr val="tx1"/>
                </a:solidFill>
              </a:rPr>
              <a:t>Making it a bit nicer </a:t>
            </a:r>
          </a:p>
          <a:p>
            <a:pPr lvl="1"/>
            <a:r>
              <a:rPr lang="en-US" altLang="zh-TW" dirty="0" smtClean="0"/>
              <a:t>make three wall </a:t>
            </a:r>
            <a:r>
              <a:rPr lang="en-US" altLang="zh-TW" dirty="0" err="1" smtClean="0"/>
              <a:t>objects:Give</a:t>
            </a:r>
            <a:r>
              <a:rPr lang="en-US" altLang="zh-TW" dirty="0" smtClean="0"/>
              <a:t> them the right sprites and make them solid.</a:t>
            </a:r>
          </a:p>
          <a:p>
            <a:pPr lvl="2"/>
            <a:r>
              <a:rPr lang="en-US" altLang="zh-TW" dirty="0" smtClean="0">
                <a:solidFill>
                  <a:srgbClr val="C00000"/>
                </a:solidFill>
              </a:rPr>
              <a:t>corner</a:t>
            </a:r>
          </a:p>
          <a:p>
            <a:pPr lvl="2"/>
            <a:r>
              <a:rPr lang="en-US" altLang="zh-TW" dirty="0" smtClean="0">
                <a:solidFill>
                  <a:srgbClr val="C00000"/>
                </a:solidFill>
              </a:rPr>
              <a:t>vertical walls</a:t>
            </a:r>
          </a:p>
          <a:p>
            <a:pPr lvl="2"/>
            <a:r>
              <a:rPr lang="en-US" altLang="zh-TW" dirty="0" smtClean="0">
                <a:solidFill>
                  <a:srgbClr val="C00000"/>
                </a:solidFill>
              </a:rPr>
              <a:t>horizontal walls</a:t>
            </a:r>
          </a:p>
          <a:p>
            <a:pPr lvl="1"/>
            <a:r>
              <a:rPr lang="en-US" altLang="zh-TW" dirty="0" smtClean="0"/>
              <a:t>To avoid having to specify collision events of the person with all these different walls (and later similar for monsters), we use an important technique in </a:t>
            </a:r>
            <a:r>
              <a:rPr lang="en-US" altLang="zh-TW" i="1" dirty="0" smtClean="0"/>
              <a:t>Game Maker. </a:t>
            </a:r>
          </a:p>
          <a:p>
            <a:pPr lvl="2"/>
            <a:r>
              <a:rPr lang="en-US" altLang="zh-TW" dirty="0" smtClean="0"/>
              <a:t>We make the corner wall object the parent of the other wall objects.</a:t>
            </a:r>
          </a:p>
          <a:p>
            <a:pPr lvl="2"/>
            <a:r>
              <a:rPr lang="en-US" altLang="zh-TW" dirty="0" smtClean="0"/>
              <a:t>So they have exactly the </a:t>
            </a:r>
            <a:r>
              <a:rPr lang="en-US" altLang="zh-TW" dirty="0" smtClean="0">
                <a:solidFill>
                  <a:srgbClr val="C00000"/>
                </a:solidFill>
              </a:rPr>
              <a:t>same behavior </a:t>
            </a:r>
            <a:r>
              <a:rPr lang="en-US" altLang="zh-TW" dirty="0" smtClean="0"/>
              <a:t>(unless we specify different behavior for them)</a:t>
            </a:r>
          </a:p>
        </p:txBody>
      </p:sp>
      <p:pic>
        <p:nvPicPr>
          <p:cNvPr id="4" name="圖片 3" descr="wall_corner.png"/>
          <p:cNvPicPr>
            <a:picLocks noChangeAspect="1"/>
          </p:cNvPicPr>
          <p:nvPr/>
        </p:nvPicPr>
        <p:blipFill>
          <a:blip r:embed="rId2" cstate="print"/>
          <a:stretch>
            <a:fillRect/>
          </a:stretch>
        </p:blipFill>
        <p:spPr>
          <a:xfrm>
            <a:off x="4952992" y="2640332"/>
            <a:ext cx="304800" cy="304800"/>
          </a:xfrm>
          <a:prstGeom prst="rect">
            <a:avLst/>
          </a:prstGeom>
        </p:spPr>
      </p:pic>
      <p:pic>
        <p:nvPicPr>
          <p:cNvPr id="5" name="圖片 4" descr="wall_horizontal.png"/>
          <p:cNvPicPr>
            <a:picLocks noChangeAspect="1"/>
          </p:cNvPicPr>
          <p:nvPr/>
        </p:nvPicPr>
        <p:blipFill>
          <a:blip r:embed="rId3" cstate="print"/>
          <a:stretch>
            <a:fillRect/>
          </a:stretch>
        </p:blipFill>
        <p:spPr>
          <a:xfrm>
            <a:off x="4952992" y="3377180"/>
            <a:ext cx="304800" cy="304800"/>
          </a:xfrm>
          <a:prstGeom prst="rect">
            <a:avLst/>
          </a:prstGeom>
        </p:spPr>
      </p:pic>
      <p:pic>
        <p:nvPicPr>
          <p:cNvPr id="6" name="圖片 5" descr="wall_vertical.png"/>
          <p:cNvPicPr>
            <a:picLocks noChangeAspect="1"/>
          </p:cNvPicPr>
          <p:nvPr/>
        </p:nvPicPr>
        <p:blipFill>
          <a:blip r:embed="rId4" cstate="print"/>
          <a:stretch>
            <a:fillRect/>
          </a:stretch>
        </p:blipFill>
        <p:spPr>
          <a:xfrm>
            <a:off x="4952992" y="3000372"/>
            <a:ext cx="304800" cy="304800"/>
          </a:xfrm>
          <a:prstGeom prst="rect">
            <a:avLst/>
          </a:prstGeom>
        </p:spPr>
      </p:pic>
      <p:sp>
        <p:nvSpPr>
          <p:cNvPr id="8" name="投影片編號版面配置區 7"/>
          <p:cNvSpPr>
            <a:spLocks noGrp="1"/>
          </p:cNvSpPr>
          <p:nvPr>
            <p:ph type="sldNum" sz="quarter" idx="12"/>
          </p:nvPr>
        </p:nvSpPr>
        <p:spPr/>
        <p:txBody>
          <a:bodyPr/>
          <a:lstStyle/>
          <a:p>
            <a:fld id="{D79AE80F-D542-414A-A89B-A5F94E727C0C}" type="slidenum">
              <a:rPr lang="zh-TW" altLang="en-US" smtClean="0"/>
              <a:pPr/>
              <a:t>11</a:t>
            </a:fld>
            <a:endParaRPr lang="zh-TW" altLang="en-US"/>
          </a:p>
        </p:txBody>
      </p:sp>
    </p:spTree>
    <p:extLst>
      <p:ext uri="{BB962C8B-B14F-4D97-AF65-F5344CB8AC3E}">
        <p14:creationId xmlns:p14="http://schemas.microsoft.com/office/powerpoint/2010/main" val="12239036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Collecting Diamonds </a:t>
            </a:r>
            <a:endParaRPr lang="zh-TW" altLang="en-US" dirty="0"/>
          </a:p>
        </p:txBody>
      </p:sp>
      <p:sp>
        <p:nvSpPr>
          <p:cNvPr id="3" name="內容版面配置區 2"/>
          <p:cNvSpPr>
            <a:spLocks noGrp="1"/>
          </p:cNvSpPr>
          <p:nvPr>
            <p:ph idx="1"/>
          </p:nvPr>
        </p:nvSpPr>
        <p:spPr/>
        <p:txBody>
          <a:bodyPr/>
          <a:lstStyle/>
          <a:p>
            <a:pPr marL="342900" lvl="1" indent="-342900"/>
            <a:r>
              <a:rPr lang="en-US" altLang="zh-TW" b="1" dirty="0" smtClean="0">
                <a:solidFill>
                  <a:schemeClr val="tx1"/>
                </a:solidFill>
              </a:rPr>
              <a:t>Score </a:t>
            </a:r>
            <a:r>
              <a:rPr lang="en-US" altLang="zh-TW" b="1" dirty="0" smtClean="0">
                <a:solidFill>
                  <a:schemeClr val="tx1"/>
                </a:solidFill>
              </a:rPr>
              <a:t>: </a:t>
            </a:r>
            <a:r>
              <a:rPr lang="en-US" altLang="zh-TW" dirty="0" smtClean="0"/>
              <a:t>Let </a:t>
            </a:r>
            <a:r>
              <a:rPr lang="en-US" altLang="zh-TW" dirty="0" smtClean="0"/>
              <a:t>us give the player a score </a:t>
            </a:r>
          </a:p>
          <a:p>
            <a:pPr lvl="1">
              <a:lnSpc>
                <a:spcPct val="90000"/>
              </a:lnSpc>
            </a:pPr>
            <a:r>
              <a:rPr lang="en-US" altLang="zh-TW" dirty="0" smtClean="0"/>
              <a:t>For each diamond destroyed we give </a:t>
            </a:r>
            <a:r>
              <a:rPr lang="en-US" altLang="zh-TW" dirty="0" smtClean="0">
                <a:solidFill>
                  <a:srgbClr val="C00000"/>
                </a:solidFill>
              </a:rPr>
              <a:t>5 points</a:t>
            </a:r>
            <a:r>
              <a:rPr lang="en-US" altLang="zh-TW" dirty="0" smtClean="0"/>
              <a:t>.</a:t>
            </a:r>
          </a:p>
          <a:p>
            <a:pPr lvl="1">
              <a:lnSpc>
                <a:spcPct val="90000"/>
              </a:lnSpc>
            </a:pPr>
            <a:r>
              <a:rPr lang="en-US" altLang="zh-TW" dirty="0" smtClean="0"/>
              <a:t>Finishing a level gives </a:t>
            </a:r>
            <a:r>
              <a:rPr lang="en-US" altLang="zh-TW" dirty="0" smtClean="0">
                <a:solidFill>
                  <a:srgbClr val="C00000"/>
                </a:solidFill>
              </a:rPr>
              <a:t>40 points </a:t>
            </a:r>
            <a:r>
              <a:rPr lang="en-US" altLang="zh-TW" dirty="0" smtClean="0"/>
              <a:t>vertical walls.</a:t>
            </a:r>
          </a:p>
          <a:p>
            <a:pPr lvl="1">
              <a:lnSpc>
                <a:spcPct val="90000"/>
              </a:lnSpc>
            </a:pPr>
            <a:r>
              <a:rPr lang="en-US" altLang="zh-TW" dirty="0" smtClean="0"/>
              <a:t>When the player reaches the last room a high-score table must be shown.</a:t>
            </a:r>
          </a:p>
          <a:p>
            <a:pPr lvl="1">
              <a:lnSpc>
                <a:spcPct val="90000"/>
              </a:lnSpc>
            </a:pPr>
            <a:r>
              <a:rPr lang="en-US" altLang="zh-TW" dirty="0" smtClean="0"/>
              <a:t>we set the font and color and then use the action to draw the score.</a:t>
            </a:r>
          </a:p>
        </p:txBody>
      </p:sp>
      <p:grpSp>
        <p:nvGrpSpPr>
          <p:cNvPr id="18" name="群組 17"/>
          <p:cNvGrpSpPr/>
          <p:nvPr/>
        </p:nvGrpSpPr>
        <p:grpSpPr>
          <a:xfrm>
            <a:off x="2845478" y="3829896"/>
            <a:ext cx="6782843" cy="3000396"/>
            <a:chOff x="1259632" y="3577162"/>
            <a:chExt cx="7416824" cy="3280838"/>
          </a:xfrm>
        </p:grpSpPr>
        <p:pic>
          <p:nvPicPr>
            <p:cNvPr id="11" name="圖片 10" descr="2010-09-04_135810.jpg"/>
            <p:cNvPicPr>
              <a:picLocks noChangeAspect="1"/>
            </p:cNvPicPr>
            <p:nvPr/>
          </p:nvPicPr>
          <p:blipFill>
            <a:blip r:embed="rId2" cstate="print"/>
            <a:stretch>
              <a:fillRect/>
            </a:stretch>
          </p:blipFill>
          <p:spPr>
            <a:xfrm>
              <a:off x="6828804" y="4247859"/>
              <a:ext cx="1847652" cy="837325"/>
            </a:xfrm>
            <a:prstGeom prst="rect">
              <a:avLst/>
            </a:prstGeom>
          </p:spPr>
        </p:pic>
        <p:grpSp>
          <p:nvGrpSpPr>
            <p:cNvPr id="15" name="群組 14"/>
            <p:cNvGrpSpPr/>
            <p:nvPr/>
          </p:nvGrpSpPr>
          <p:grpSpPr>
            <a:xfrm>
              <a:off x="1259632" y="3577162"/>
              <a:ext cx="5400600" cy="3280838"/>
              <a:chOff x="1619672" y="3284984"/>
              <a:chExt cx="5616624" cy="3412071"/>
            </a:xfrm>
          </p:grpSpPr>
          <p:pic>
            <p:nvPicPr>
              <p:cNvPr id="7" name="圖片 6" descr="2010-09-04_135619.jpg"/>
              <p:cNvPicPr>
                <a:picLocks noChangeAspect="1"/>
              </p:cNvPicPr>
              <p:nvPr/>
            </p:nvPicPr>
            <p:blipFill>
              <a:blip r:embed="rId3" cstate="print"/>
              <a:stretch>
                <a:fillRect/>
              </a:stretch>
            </p:blipFill>
            <p:spPr>
              <a:xfrm>
                <a:off x="1619672" y="3284984"/>
                <a:ext cx="5544616" cy="3412071"/>
              </a:xfrm>
              <a:prstGeom prst="rect">
                <a:avLst/>
              </a:prstGeom>
            </p:spPr>
          </p:pic>
          <p:sp>
            <p:nvSpPr>
              <p:cNvPr id="8" name="矩形 7"/>
              <p:cNvSpPr/>
              <p:nvPr/>
            </p:nvSpPr>
            <p:spPr>
              <a:xfrm>
                <a:off x="2123728" y="3573016"/>
                <a:ext cx="1008112" cy="21602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3275856" y="3717032"/>
                <a:ext cx="1080120" cy="21602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4427984" y="3717032"/>
                <a:ext cx="1368152" cy="288032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2" name="直線單箭頭接點 11"/>
              <p:cNvCxnSpPr/>
              <p:nvPr/>
            </p:nvCxnSpPr>
            <p:spPr>
              <a:xfrm>
                <a:off x="5796136" y="3861048"/>
                <a:ext cx="1440160" cy="1588"/>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4" name="文字方塊 13"/>
            <p:cNvSpPr txBox="1"/>
            <p:nvPr/>
          </p:nvSpPr>
          <p:spPr>
            <a:xfrm>
              <a:off x="6732240" y="3880162"/>
              <a:ext cx="1008112" cy="451530"/>
            </a:xfrm>
            <a:prstGeom prst="rect">
              <a:avLst/>
            </a:prstGeom>
            <a:noFill/>
            <a:ln w="28575">
              <a:noFill/>
            </a:ln>
          </p:spPr>
          <p:txBody>
            <a:bodyPr wrap="square" rtlCol="0">
              <a:spAutoFit/>
            </a:bodyPr>
            <a:lstStyle/>
            <a:p>
              <a:pPr marL="342900" indent="-342900">
                <a:lnSpc>
                  <a:spcPts val="2500"/>
                </a:lnSpc>
              </a:pPr>
              <a:r>
                <a:rPr lang="en-US" altLang="zh-TW" sz="1600" dirty="0">
                  <a:solidFill>
                    <a:srgbClr val="C00000"/>
                  </a:solidFill>
                </a:rPr>
                <a:t>Score</a:t>
              </a:r>
            </a:p>
          </p:txBody>
        </p:sp>
      </p:grpSp>
      <p:sp>
        <p:nvSpPr>
          <p:cNvPr id="16" name="投影片編號版面配置區 15"/>
          <p:cNvSpPr>
            <a:spLocks noGrp="1"/>
          </p:cNvSpPr>
          <p:nvPr>
            <p:ph type="sldNum" sz="quarter" idx="12"/>
          </p:nvPr>
        </p:nvSpPr>
        <p:spPr/>
        <p:txBody>
          <a:bodyPr/>
          <a:lstStyle/>
          <a:p>
            <a:fld id="{D79AE80F-D542-414A-A89B-A5F94E727C0C}" type="slidenum">
              <a:rPr lang="zh-TW" altLang="en-US" smtClean="0"/>
              <a:pPr/>
              <a:t>12</a:t>
            </a:fld>
            <a:endParaRPr lang="zh-TW" altLang="en-US"/>
          </a:p>
        </p:txBody>
      </p:sp>
    </p:spTree>
    <p:extLst>
      <p:ext uri="{BB962C8B-B14F-4D97-AF65-F5344CB8AC3E}">
        <p14:creationId xmlns:p14="http://schemas.microsoft.com/office/powerpoint/2010/main" val="32129489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Collecting Diamonds </a:t>
            </a:r>
            <a:endParaRPr lang="zh-TW" altLang="en-US" dirty="0"/>
          </a:p>
        </p:txBody>
      </p:sp>
      <p:sp>
        <p:nvSpPr>
          <p:cNvPr id="3" name="內容版面配置區 2"/>
          <p:cNvSpPr>
            <a:spLocks noGrp="1"/>
          </p:cNvSpPr>
          <p:nvPr>
            <p:ph idx="1"/>
          </p:nvPr>
        </p:nvSpPr>
        <p:spPr/>
        <p:txBody>
          <a:bodyPr>
            <a:normAutofit/>
          </a:bodyPr>
          <a:lstStyle/>
          <a:p>
            <a:pPr marL="342900" lvl="1" indent="-342900"/>
            <a:r>
              <a:rPr lang="en-US" altLang="zh-TW" b="1" dirty="0">
                <a:solidFill>
                  <a:schemeClr val="tx1"/>
                </a:solidFill>
              </a:rPr>
              <a:t>Starting screen </a:t>
            </a:r>
          </a:p>
          <a:p>
            <a:pPr marL="742950" lvl="2" indent="-342900"/>
            <a:r>
              <a:rPr lang="en-US" altLang="zh-TW" sz="2400" dirty="0"/>
              <a:t>This background we use for the first room. </a:t>
            </a:r>
          </a:p>
          <a:p>
            <a:pPr marL="742950" lvl="2" indent="-342900"/>
            <a:r>
              <a:rPr lang="en-US" altLang="zh-TW" sz="2400" dirty="0"/>
              <a:t>A start controller object is created that simply waits until the user presses a key and then moves to the next room. (The start controller also sets the score to 0 and makes sure that the score is not shown in the caption.)</a:t>
            </a:r>
          </a:p>
        </p:txBody>
      </p:sp>
      <p:pic>
        <p:nvPicPr>
          <p:cNvPr id="13" name="圖片 12" descr="2010-09-04_142343.jpg"/>
          <p:cNvPicPr>
            <a:picLocks noChangeAspect="1"/>
          </p:cNvPicPr>
          <p:nvPr/>
        </p:nvPicPr>
        <p:blipFill>
          <a:blip r:embed="rId2" cstate="print"/>
          <a:stretch>
            <a:fillRect/>
          </a:stretch>
        </p:blipFill>
        <p:spPr>
          <a:xfrm>
            <a:off x="4310051" y="3929066"/>
            <a:ext cx="3368725" cy="2559806"/>
          </a:xfrm>
          <a:prstGeom prst="rect">
            <a:avLst/>
          </a:prstGeom>
        </p:spPr>
      </p:pic>
      <p:sp>
        <p:nvSpPr>
          <p:cNvPr id="6" name="投影片編號版面配置區 5"/>
          <p:cNvSpPr>
            <a:spLocks noGrp="1"/>
          </p:cNvSpPr>
          <p:nvPr>
            <p:ph type="sldNum" sz="quarter" idx="12"/>
          </p:nvPr>
        </p:nvSpPr>
        <p:spPr/>
        <p:txBody>
          <a:bodyPr/>
          <a:lstStyle/>
          <a:p>
            <a:fld id="{D79AE80F-D542-414A-A89B-A5F94E727C0C}" type="slidenum">
              <a:rPr lang="zh-TW" altLang="en-US" smtClean="0"/>
              <a:pPr/>
              <a:t>13</a:t>
            </a:fld>
            <a:endParaRPr lang="zh-TW" altLang="en-US"/>
          </a:p>
        </p:txBody>
      </p:sp>
    </p:spTree>
    <p:extLst>
      <p:ext uri="{BB962C8B-B14F-4D97-AF65-F5344CB8AC3E}">
        <p14:creationId xmlns:p14="http://schemas.microsoft.com/office/powerpoint/2010/main" val="36432869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Collecting Diamonds </a:t>
            </a:r>
            <a:endParaRPr lang="zh-TW" altLang="en-US" dirty="0"/>
          </a:p>
        </p:txBody>
      </p:sp>
      <p:sp>
        <p:nvSpPr>
          <p:cNvPr id="3" name="內容版面配置區 2"/>
          <p:cNvSpPr>
            <a:spLocks noGrp="1"/>
          </p:cNvSpPr>
          <p:nvPr>
            <p:ph idx="1"/>
          </p:nvPr>
        </p:nvSpPr>
        <p:spPr/>
        <p:txBody>
          <a:bodyPr>
            <a:normAutofit/>
          </a:bodyPr>
          <a:lstStyle/>
          <a:p>
            <a:pPr marL="342900" lvl="1" indent="-342900"/>
            <a:r>
              <a:rPr lang="en-US" altLang="zh-TW" b="1" dirty="0">
                <a:solidFill>
                  <a:srgbClr val="00B0F0"/>
                </a:solidFill>
              </a:rPr>
              <a:t>Sounds </a:t>
            </a:r>
          </a:p>
          <a:p>
            <a:pPr marL="742950" lvl="2" indent="-342900"/>
            <a:r>
              <a:rPr lang="en-US" altLang="zh-TW" sz="2400" dirty="0"/>
              <a:t>First of all we need background music.</a:t>
            </a:r>
          </a:p>
          <a:p>
            <a:pPr marL="1200150" lvl="3" indent="-342900"/>
            <a:r>
              <a:rPr lang="en-US" altLang="zh-TW" sz="2400" dirty="0" err="1">
                <a:solidFill>
                  <a:srgbClr val="C00000"/>
                </a:solidFill>
              </a:rPr>
              <a:t>start_controller</a:t>
            </a:r>
            <a:r>
              <a:rPr lang="en-US" altLang="zh-TW" sz="2400" dirty="0"/>
              <a:t>, looping it forever. </a:t>
            </a:r>
          </a:p>
          <a:p>
            <a:pPr marL="742950" lvl="2" indent="-342900"/>
            <a:r>
              <a:rPr lang="en-US" altLang="zh-TW" sz="2400" dirty="0"/>
              <a:t>Next we need some sound effects for picking up a diamond, for the door to open, and for reaching the goal.</a:t>
            </a:r>
            <a:endParaRPr lang="en-US" altLang="zh-TW" sz="2400" dirty="0">
              <a:solidFill>
                <a:srgbClr val="C00000"/>
              </a:solidFill>
            </a:endParaRPr>
          </a:p>
        </p:txBody>
      </p:sp>
      <p:grpSp>
        <p:nvGrpSpPr>
          <p:cNvPr id="17" name="群組 16"/>
          <p:cNvGrpSpPr/>
          <p:nvPr/>
        </p:nvGrpSpPr>
        <p:grpSpPr>
          <a:xfrm>
            <a:off x="2505627" y="3494230"/>
            <a:ext cx="7719744" cy="3429024"/>
            <a:chOff x="539552" y="2708920"/>
            <a:chExt cx="8484790" cy="3768849"/>
          </a:xfrm>
        </p:grpSpPr>
        <p:pic>
          <p:nvPicPr>
            <p:cNvPr id="5" name="圖片 4" descr="2010-09-04_143132.jpg"/>
            <p:cNvPicPr>
              <a:picLocks noChangeAspect="1"/>
            </p:cNvPicPr>
            <p:nvPr/>
          </p:nvPicPr>
          <p:blipFill>
            <a:blip r:embed="rId2" cstate="print"/>
            <a:stretch>
              <a:fillRect/>
            </a:stretch>
          </p:blipFill>
          <p:spPr>
            <a:xfrm>
              <a:off x="611560" y="3140968"/>
              <a:ext cx="5412238" cy="3336801"/>
            </a:xfrm>
            <a:prstGeom prst="rect">
              <a:avLst/>
            </a:prstGeom>
          </p:spPr>
        </p:pic>
        <p:sp>
          <p:nvSpPr>
            <p:cNvPr id="6" name="文字方塊 5"/>
            <p:cNvSpPr txBox="1"/>
            <p:nvPr/>
          </p:nvSpPr>
          <p:spPr>
            <a:xfrm>
              <a:off x="539552" y="2708920"/>
              <a:ext cx="2376264" cy="453857"/>
            </a:xfrm>
            <a:prstGeom prst="rect">
              <a:avLst/>
            </a:prstGeom>
            <a:noFill/>
            <a:ln w="28575">
              <a:noFill/>
            </a:ln>
          </p:spPr>
          <p:txBody>
            <a:bodyPr wrap="square" rtlCol="0">
              <a:spAutoFit/>
            </a:bodyPr>
            <a:lstStyle/>
            <a:p>
              <a:pPr marL="342900" indent="-342900">
                <a:lnSpc>
                  <a:spcPts val="2500"/>
                </a:lnSpc>
              </a:pPr>
              <a:r>
                <a:rPr lang="en-US" altLang="zh-TW" sz="1600" dirty="0" err="1">
                  <a:solidFill>
                    <a:srgbClr val="C00000"/>
                  </a:solidFill>
                </a:rPr>
                <a:t>start_controller</a:t>
              </a:r>
              <a:endParaRPr lang="en-US" altLang="zh-TW" sz="1600" dirty="0">
                <a:solidFill>
                  <a:srgbClr val="C00000"/>
                </a:solidFill>
              </a:endParaRPr>
            </a:p>
          </p:txBody>
        </p:sp>
        <p:sp>
          <p:nvSpPr>
            <p:cNvPr id="8" name="矩形 7"/>
            <p:cNvSpPr/>
            <p:nvPr/>
          </p:nvSpPr>
          <p:spPr>
            <a:xfrm>
              <a:off x="1043608" y="3429000"/>
              <a:ext cx="969338" cy="20771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3347864" y="3789040"/>
              <a:ext cx="1512168" cy="27972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單箭頭接點 10"/>
            <p:cNvCxnSpPr/>
            <p:nvPr/>
          </p:nvCxnSpPr>
          <p:spPr>
            <a:xfrm>
              <a:off x="4860032" y="3933056"/>
              <a:ext cx="1384769" cy="1527"/>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2" name="圖片 11" descr="2010-09-04_143144.jpg"/>
            <p:cNvPicPr>
              <a:picLocks noChangeAspect="1"/>
            </p:cNvPicPr>
            <p:nvPr/>
          </p:nvPicPr>
          <p:blipFill>
            <a:blip r:embed="rId3" cstate="print"/>
            <a:stretch>
              <a:fillRect/>
            </a:stretch>
          </p:blipFill>
          <p:spPr>
            <a:xfrm>
              <a:off x="6300192" y="3140968"/>
              <a:ext cx="2724150" cy="1457325"/>
            </a:xfrm>
            <a:prstGeom prst="rect">
              <a:avLst/>
            </a:prstGeom>
          </p:spPr>
        </p:pic>
        <p:sp>
          <p:nvSpPr>
            <p:cNvPr id="14" name="矩形 13"/>
            <p:cNvSpPr/>
            <p:nvPr/>
          </p:nvSpPr>
          <p:spPr>
            <a:xfrm>
              <a:off x="6732240" y="4005064"/>
              <a:ext cx="2016224" cy="50405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5" name="投影片編號版面配置區 14"/>
          <p:cNvSpPr>
            <a:spLocks noGrp="1"/>
          </p:cNvSpPr>
          <p:nvPr>
            <p:ph type="sldNum" sz="quarter" idx="12"/>
          </p:nvPr>
        </p:nvSpPr>
        <p:spPr/>
        <p:txBody>
          <a:bodyPr/>
          <a:lstStyle/>
          <a:p>
            <a:fld id="{D79AE80F-D542-414A-A89B-A5F94E727C0C}" type="slidenum">
              <a:rPr lang="zh-TW" altLang="en-US" smtClean="0"/>
              <a:pPr/>
              <a:t>14</a:t>
            </a:fld>
            <a:endParaRPr lang="zh-TW" altLang="en-US"/>
          </a:p>
        </p:txBody>
      </p:sp>
    </p:spTree>
    <p:extLst>
      <p:ext uri="{BB962C8B-B14F-4D97-AF65-F5344CB8AC3E}">
        <p14:creationId xmlns:p14="http://schemas.microsoft.com/office/powerpoint/2010/main" val="22874552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Collecting Diamonds </a:t>
            </a:r>
            <a:endParaRPr lang="zh-TW" altLang="en-US" dirty="0"/>
          </a:p>
        </p:txBody>
      </p:sp>
      <p:sp>
        <p:nvSpPr>
          <p:cNvPr id="3" name="內容版面配置區 2"/>
          <p:cNvSpPr>
            <a:spLocks noGrp="1"/>
          </p:cNvSpPr>
          <p:nvPr>
            <p:ph idx="1"/>
          </p:nvPr>
        </p:nvSpPr>
        <p:spPr/>
        <p:txBody>
          <a:bodyPr>
            <a:normAutofit/>
          </a:bodyPr>
          <a:lstStyle/>
          <a:p>
            <a:pPr marL="342900" lvl="1" indent="-342900"/>
            <a:r>
              <a:rPr lang="en-US" altLang="zh-TW" b="1" dirty="0">
                <a:solidFill>
                  <a:schemeClr val="tx1"/>
                </a:solidFill>
              </a:rPr>
              <a:t>Creating rooms  </a:t>
            </a:r>
          </a:p>
          <a:p>
            <a:pPr marL="742950" lvl="2" indent="-342900"/>
            <a:r>
              <a:rPr lang="en-US" altLang="zh-TW" sz="2400" dirty="0"/>
              <a:t>Now we can create some rooms with diamonds.</a:t>
            </a:r>
          </a:p>
          <a:p>
            <a:pPr marL="742950" lvl="2" indent="-342900"/>
            <a:r>
              <a:rPr lang="en-US" altLang="zh-TW" sz="2400" dirty="0"/>
              <a:t>The first maze room without diamonds we can simply leave in. </a:t>
            </a:r>
          </a:p>
          <a:p>
            <a:pPr marL="1200150" lvl="3" indent="-342900"/>
            <a:r>
              <a:rPr lang="en-US" altLang="zh-TW" sz="2400" dirty="0"/>
              <a:t>This is good because </a:t>
            </a:r>
            <a:r>
              <a:rPr lang="en-US" altLang="zh-TW" sz="2400" dirty="0">
                <a:solidFill>
                  <a:srgbClr val="C00000"/>
                </a:solidFill>
              </a:rPr>
              <a:t>it first introduces the player to the notion of moving to the flag, before it has to deal with collecting diamonds. </a:t>
            </a:r>
            <a:endParaRPr lang="en-US" altLang="zh-TW" sz="2400" dirty="0"/>
          </a:p>
        </p:txBody>
      </p:sp>
      <p:sp>
        <p:nvSpPr>
          <p:cNvPr id="5" name="投影片編號版面配置區 4"/>
          <p:cNvSpPr>
            <a:spLocks noGrp="1"/>
          </p:cNvSpPr>
          <p:nvPr>
            <p:ph type="sldNum" sz="quarter" idx="12"/>
          </p:nvPr>
        </p:nvSpPr>
        <p:spPr/>
        <p:txBody>
          <a:bodyPr/>
          <a:lstStyle/>
          <a:p>
            <a:fld id="{D79AE80F-D542-414A-A89B-A5F94E727C0C}" type="slidenum">
              <a:rPr lang="zh-TW" altLang="en-US" smtClean="0"/>
              <a:pPr/>
              <a:t>15</a:t>
            </a:fld>
            <a:endParaRPr lang="zh-TW" altLang="en-US"/>
          </a:p>
        </p:txBody>
      </p:sp>
    </p:spTree>
    <p:extLst>
      <p:ext uri="{BB962C8B-B14F-4D97-AF65-F5344CB8AC3E}">
        <p14:creationId xmlns:p14="http://schemas.microsoft.com/office/powerpoint/2010/main" val="17847045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Monsters and Other Challenges </a:t>
            </a:r>
            <a:endParaRPr lang="zh-TW" altLang="en-US" dirty="0"/>
          </a:p>
        </p:txBody>
      </p:sp>
      <p:sp>
        <p:nvSpPr>
          <p:cNvPr id="3" name="內容版面配置區 2"/>
          <p:cNvSpPr>
            <a:spLocks noGrp="1"/>
          </p:cNvSpPr>
          <p:nvPr>
            <p:ph idx="1"/>
          </p:nvPr>
        </p:nvSpPr>
        <p:spPr/>
        <p:txBody>
          <a:bodyPr/>
          <a:lstStyle/>
          <a:p>
            <a:r>
              <a:rPr lang="en-US" altLang="zh-TW" dirty="0" smtClean="0"/>
              <a:t>The game as it stands now starts looking nice, but is still completely trivial, and hence boring to play. So we need to </a:t>
            </a:r>
            <a:r>
              <a:rPr lang="en-US" altLang="zh-TW" dirty="0" smtClean="0">
                <a:solidFill>
                  <a:srgbClr val="C00000"/>
                </a:solidFill>
              </a:rPr>
              <a:t>add some action in the form of monsters</a:t>
            </a:r>
            <a:r>
              <a:rPr lang="en-US" altLang="zh-TW" dirty="0" smtClean="0"/>
              <a:t>. Also we will </a:t>
            </a:r>
            <a:r>
              <a:rPr lang="en-US" altLang="zh-TW" dirty="0" smtClean="0">
                <a:solidFill>
                  <a:srgbClr val="C00000"/>
                </a:solidFill>
              </a:rPr>
              <a:t>add some bombs</a:t>
            </a:r>
            <a:r>
              <a:rPr lang="en-US" altLang="zh-TW" dirty="0" smtClean="0"/>
              <a:t> and </a:t>
            </a:r>
            <a:r>
              <a:rPr lang="en-US" altLang="zh-TW" dirty="0" smtClean="0">
                <a:solidFill>
                  <a:srgbClr val="C00000"/>
                </a:solidFill>
              </a:rPr>
              <a:t>movable blocks and holes</a:t>
            </a:r>
            <a:r>
              <a:rPr lang="en-US" altLang="zh-TW" dirty="0" smtClean="0"/>
              <a:t>. The full game can be found in the file </a:t>
            </a:r>
            <a:r>
              <a:rPr lang="en-US" altLang="zh-TW" b="1" dirty="0" smtClean="0">
                <a:solidFill>
                  <a:schemeClr val="tx1"/>
                </a:solidFill>
              </a:rPr>
              <a:t>move_3.gmk</a:t>
            </a:r>
            <a:r>
              <a:rPr lang="en-US" altLang="zh-TW" dirty="0" smtClean="0"/>
              <a:t>. </a:t>
            </a:r>
            <a:endParaRPr lang="zh-TW" altLang="en-US" dirty="0"/>
          </a:p>
        </p:txBody>
      </p:sp>
      <p:pic>
        <p:nvPicPr>
          <p:cNvPr id="4" name="圖片 3" descr="2010-09-04_144438.jpg"/>
          <p:cNvPicPr>
            <a:picLocks noChangeAspect="1"/>
          </p:cNvPicPr>
          <p:nvPr/>
        </p:nvPicPr>
        <p:blipFill>
          <a:blip r:embed="rId2" cstate="print"/>
          <a:stretch>
            <a:fillRect/>
          </a:stretch>
        </p:blipFill>
        <p:spPr>
          <a:xfrm>
            <a:off x="5496939" y="3549040"/>
            <a:ext cx="3179100" cy="3172435"/>
          </a:xfrm>
          <a:prstGeom prst="rect">
            <a:avLst/>
          </a:prstGeom>
        </p:spPr>
      </p:pic>
      <p:sp>
        <p:nvSpPr>
          <p:cNvPr id="6" name="投影片編號版面配置區 5"/>
          <p:cNvSpPr>
            <a:spLocks noGrp="1"/>
          </p:cNvSpPr>
          <p:nvPr>
            <p:ph type="sldNum" sz="quarter" idx="12"/>
          </p:nvPr>
        </p:nvSpPr>
        <p:spPr/>
        <p:txBody>
          <a:bodyPr/>
          <a:lstStyle/>
          <a:p>
            <a:fld id="{D79AE80F-D542-414A-A89B-A5F94E727C0C}" type="slidenum">
              <a:rPr lang="zh-TW" altLang="en-US" smtClean="0"/>
              <a:pPr/>
              <a:t>16</a:t>
            </a:fld>
            <a:endParaRPr lang="zh-TW" altLang="en-US"/>
          </a:p>
        </p:txBody>
      </p:sp>
    </p:spTree>
    <p:extLst>
      <p:ext uri="{BB962C8B-B14F-4D97-AF65-F5344CB8AC3E}">
        <p14:creationId xmlns:p14="http://schemas.microsoft.com/office/powerpoint/2010/main" val="10303232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Monsters and Other Challenges </a:t>
            </a:r>
            <a:endParaRPr lang="zh-TW" altLang="en-US" dirty="0"/>
          </a:p>
        </p:txBody>
      </p:sp>
      <p:sp>
        <p:nvSpPr>
          <p:cNvPr id="3" name="內容版面配置區 2"/>
          <p:cNvSpPr>
            <a:spLocks noGrp="1"/>
          </p:cNvSpPr>
          <p:nvPr>
            <p:ph idx="1"/>
          </p:nvPr>
        </p:nvSpPr>
        <p:spPr/>
        <p:txBody>
          <a:bodyPr>
            <a:normAutofit/>
          </a:bodyPr>
          <a:lstStyle/>
          <a:p>
            <a:r>
              <a:rPr lang="en-US" altLang="zh-TW" b="1" dirty="0">
                <a:solidFill>
                  <a:schemeClr val="tx1"/>
                </a:solidFill>
              </a:rPr>
              <a:t>Monsters </a:t>
            </a:r>
          </a:p>
          <a:p>
            <a:pPr lvl="1"/>
            <a:r>
              <a:rPr lang="en-US" altLang="zh-TW" dirty="0"/>
              <a:t>create three different </a:t>
            </a:r>
            <a:r>
              <a:rPr lang="en-US" altLang="zh-TW" dirty="0" err="1"/>
              <a:t>monsters:one</a:t>
            </a:r>
            <a:r>
              <a:rPr lang="en-US" altLang="zh-TW" dirty="0"/>
              <a:t> that </a:t>
            </a:r>
            <a:r>
              <a:rPr lang="en-US" altLang="zh-TW" dirty="0">
                <a:solidFill>
                  <a:srgbClr val="C00000"/>
                </a:solidFill>
              </a:rPr>
              <a:t>moves left and right</a:t>
            </a:r>
            <a:r>
              <a:rPr lang="en-US" altLang="zh-TW" dirty="0"/>
              <a:t>, one that </a:t>
            </a:r>
            <a:r>
              <a:rPr lang="en-US" altLang="zh-TW" dirty="0">
                <a:solidFill>
                  <a:srgbClr val="C00000"/>
                </a:solidFill>
              </a:rPr>
              <a:t>moves up and down</a:t>
            </a:r>
            <a:r>
              <a:rPr lang="en-US" altLang="zh-TW" dirty="0"/>
              <a:t>, and one that </a:t>
            </a:r>
            <a:r>
              <a:rPr lang="en-US" altLang="zh-TW" dirty="0">
                <a:solidFill>
                  <a:srgbClr val="C00000"/>
                </a:solidFill>
              </a:rPr>
              <a:t>moves in four directions</a:t>
            </a:r>
            <a:r>
              <a:rPr lang="en-US" altLang="zh-TW" dirty="0"/>
              <a:t>.  </a:t>
            </a:r>
          </a:p>
          <a:p>
            <a:pPr lvl="1"/>
            <a:r>
              <a:rPr lang="en-US" altLang="zh-TW" dirty="0"/>
              <a:t>When the person hits a monster, it is </a:t>
            </a:r>
            <a:r>
              <a:rPr lang="en-US" altLang="zh-TW" dirty="0">
                <a:solidFill>
                  <a:srgbClr val="C00000"/>
                </a:solidFill>
              </a:rPr>
              <a:t>killed</a:t>
            </a:r>
            <a:r>
              <a:rPr lang="en-US" altLang="zh-TW" dirty="0"/>
              <a:t>, that is, the level is restarted and the player looses a life. We will give the person </a:t>
            </a:r>
            <a:r>
              <a:rPr lang="en-US" altLang="zh-TW" dirty="0">
                <a:solidFill>
                  <a:srgbClr val="C00000"/>
                </a:solidFill>
              </a:rPr>
              <a:t>three lives </a:t>
            </a:r>
            <a:r>
              <a:rPr lang="en-US" altLang="zh-TW" dirty="0"/>
              <a:t>to start with.</a:t>
            </a:r>
            <a:endParaRPr lang="zh-TW" altLang="en-US" dirty="0">
              <a:solidFill>
                <a:srgbClr val="00B0F0"/>
              </a:solidFill>
            </a:endParaRPr>
          </a:p>
        </p:txBody>
      </p:sp>
      <p:pic>
        <p:nvPicPr>
          <p:cNvPr id="4" name="圖片 3" descr="2010-09-04_144827.jpg"/>
          <p:cNvPicPr>
            <a:picLocks noChangeAspect="1"/>
          </p:cNvPicPr>
          <p:nvPr/>
        </p:nvPicPr>
        <p:blipFill>
          <a:blip r:embed="rId2" cstate="print"/>
          <a:stretch>
            <a:fillRect/>
          </a:stretch>
        </p:blipFill>
        <p:spPr>
          <a:xfrm>
            <a:off x="2809852" y="4429133"/>
            <a:ext cx="1872208" cy="430905"/>
          </a:xfrm>
          <a:prstGeom prst="rect">
            <a:avLst/>
          </a:prstGeom>
        </p:spPr>
      </p:pic>
      <p:sp>
        <p:nvSpPr>
          <p:cNvPr id="6" name="投影片編號版面配置區 5"/>
          <p:cNvSpPr>
            <a:spLocks noGrp="1"/>
          </p:cNvSpPr>
          <p:nvPr>
            <p:ph type="sldNum" sz="quarter" idx="12"/>
          </p:nvPr>
        </p:nvSpPr>
        <p:spPr/>
        <p:txBody>
          <a:bodyPr/>
          <a:lstStyle/>
          <a:p>
            <a:fld id="{D79AE80F-D542-414A-A89B-A5F94E727C0C}" type="slidenum">
              <a:rPr lang="zh-TW" altLang="en-US" smtClean="0"/>
              <a:pPr/>
              <a:t>17</a:t>
            </a:fld>
            <a:endParaRPr lang="zh-TW" altLang="en-US"/>
          </a:p>
        </p:txBody>
      </p:sp>
    </p:spTree>
    <p:extLst>
      <p:ext uri="{BB962C8B-B14F-4D97-AF65-F5344CB8AC3E}">
        <p14:creationId xmlns:p14="http://schemas.microsoft.com/office/powerpoint/2010/main" val="35819904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Monsters and Other Challenges </a:t>
            </a:r>
            <a:endParaRPr lang="zh-TW" altLang="en-US" dirty="0"/>
          </a:p>
        </p:txBody>
      </p:sp>
      <p:sp>
        <p:nvSpPr>
          <p:cNvPr id="3" name="內容版面配置區 2"/>
          <p:cNvSpPr>
            <a:spLocks noGrp="1"/>
          </p:cNvSpPr>
          <p:nvPr>
            <p:ph idx="1"/>
          </p:nvPr>
        </p:nvSpPr>
        <p:spPr/>
        <p:txBody>
          <a:bodyPr>
            <a:normAutofit/>
          </a:bodyPr>
          <a:lstStyle/>
          <a:p>
            <a:r>
              <a:rPr lang="en-US" altLang="zh-TW" b="1" dirty="0">
                <a:solidFill>
                  <a:schemeClr val="tx1"/>
                </a:solidFill>
              </a:rPr>
              <a:t>Monsters </a:t>
            </a:r>
          </a:p>
          <a:p>
            <a:pPr lvl="1"/>
            <a:r>
              <a:rPr lang="en-US" altLang="zh-TW" dirty="0"/>
              <a:t>first create </a:t>
            </a:r>
            <a:r>
              <a:rPr lang="en-US" altLang="zh-TW" dirty="0">
                <a:solidFill>
                  <a:srgbClr val="C00000"/>
                </a:solidFill>
              </a:rPr>
              <a:t>the monster that moves left and right</a:t>
            </a:r>
            <a:r>
              <a:rPr lang="en-US" altLang="zh-TW" dirty="0"/>
              <a:t>. </a:t>
            </a:r>
          </a:p>
          <a:p>
            <a:pPr lvl="1"/>
            <a:r>
              <a:rPr lang="en-US" altLang="zh-TW" dirty="0"/>
              <a:t>Also, to make life a bit harder, we set the speed slightly higher. When a collision occurs it reverses its horizontal direction. </a:t>
            </a:r>
          </a:p>
        </p:txBody>
      </p:sp>
      <p:pic>
        <p:nvPicPr>
          <p:cNvPr id="16" name="圖片 15" descr="monster1.png"/>
          <p:cNvPicPr>
            <a:picLocks noChangeAspect="1"/>
          </p:cNvPicPr>
          <p:nvPr/>
        </p:nvPicPr>
        <p:blipFill>
          <a:blip r:embed="rId2" cstate="print"/>
          <a:stretch>
            <a:fillRect/>
          </a:stretch>
        </p:blipFill>
        <p:spPr>
          <a:xfrm>
            <a:off x="8882082" y="3429000"/>
            <a:ext cx="591692" cy="591692"/>
          </a:xfrm>
          <a:prstGeom prst="rect">
            <a:avLst/>
          </a:prstGeom>
        </p:spPr>
      </p:pic>
      <p:grpSp>
        <p:nvGrpSpPr>
          <p:cNvPr id="14" name="群組 13"/>
          <p:cNvGrpSpPr/>
          <p:nvPr/>
        </p:nvGrpSpPr>
        <p:grpSpPr>
          <a:xfrm>
            <a:off x="3714520" y="3429000"/>
            <a:ext cx="5759254" cy="3114176"/>
            <a:chOff x="1598828" y="2780928"/>
            <a:chExt cx="6429556" cy="3476625"/>
          </a:xfrm>
        </p:grpSpPr>
        <p:pic>
          <p:nvPicPr>
            <p:cNvPr id="18" name="圖片 17" descr="2010-09-04_150120.jpg"/>
            <p:cNvPicPr>
              <a:picLocks noChangeAspect="1"/>
            </p:cNvPicPr>
            <p:nvPr/>
          </p:nvPicPr>
          <p:blipFill>
            <a:blip r:embed="rId3" cstate="print"/>
            <a:stretch>
              <a:fillRect/>
            </a:stretch>
          </p:blipFill>
          <p:spPr>
            <a:xfrm>
              <a:off x="1598828" y="2780928"/>
              <a:ext cx="4629150" cy="3476625"/>
            </a:xfrm>
            <a:prstGeom prst="rect">
              <a:avLst/>
            </a:prstGeom>
          </p:spPr>
        </p:pic>
        <p:pic>
          <p:nvPicPr>
            <p:cNvPr id="20" name="圖片 19" descr="2010-09-04_145532.jpg"/>
            <p:cNvPicPr>
              <a:picLocks noChangeAspect="1"/>
            </p:cNvPicPr>
            <p:nvPr/>
          </p:nvPicPr>
          <p:blipFill>
            <a:blip r:embed="rId4" cstate="print"/>
            <a:stretch>
              <a:fillRect/>
            </a:stretch>
          </p:blipFill>
          <p:spPr>
            <a:xfrm>
              <a:off x="6423364" y="4725144"/>
              <a:ext cx="1605020" cy="1512168"/>
            </a:xfrm>
            <a:prstGeom prst="rect">
              <a:avLst/>
            </a:prstGeom>
          </p:spPr>
        </p:pic>
        <p:sp>
          <p:nvSpPr>
            <p:cNvPr id="21" name="矩形 20"/>
            <p:cNvSpPr/>
            <p:nvPr/>
          </p:nvSpPr>
          <p:spPr>
            <a:xfrm>
              <a:off x="3327020" y="3429000"/>
              <a:ext cx="1152128" cy="27972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p:cNvSpPr/>
            <p:nvPr/>
          </p:nvSpPr>
          <p:spPr>
            <a:xfrm>
              <a:off x="4479148" y="3068960"/>
              <a:ext cx="1728192" cy="280831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4" name="直線單箭頭接點 23"/>
            <p:cNvCxnSpPr>
              <a:stCxn id="21" idx="2"/>
            </p:cNvCxnSpPr>
            <p:nvPr/>
          </p:nvCxnSpPr>
          <p:spPr>
            <a:xfrm rot="16200000" flipH="1">
              <a:off x="4413408" y="3198399"/>
              <a:ext cx="1520479" cy="2541126"/>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691680" y="3429000"/>
              <a:ext cx="1368152" cy="27972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2" name="投影片編號版面配置區 11"/>
          <p:cNvSpPr>
            <a:spLocks noGrp="1"/>
          </p:cNvSpPr>
          <p:nvPr>
            <p:ph type="sldNum" sz="quarter" idx="12"/>
          </p:nvPr>
        </p:nvSpPr>
        <p:spPr/>
        <p:txBody>
          <a:bodyPr/>
          <a:lstStyle/>
          <a:p>
            <a:fld id="{D79AE80F-D542-414A-A89B-A5F94E727C0C}" type="slidenum">
              <a:rPr lang="zh-TW" altLang="en-US" smtClean="0"/>
              <a:pPr/>
              <a:t>18</a:t>
            </a:fld>
            <a:endParaRPr lang="zh-TW" altLang="en-US"/>
          </a:p>
        </p:txBody>
      </p:sp>
    </p:spTree>
    <p:extLst>
      <p:ext uri="{BB962C8B-B14F-4D97-AF65-F5344CB8AC3E}">
        <p14:creationId xmlns:p14="http://schemas.microsoft.com/office/powerpoint/2010/main" val="28501744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Monsters and Other Challenges </a:t>
            </a:r>
            <a:endParaRPr lang="zh-TW" altLang="en-US" dirty="0"/>
          </a:p>
        </p:txBody>
      </p:sp>
      <p:sp>
        <p:nvSpPr>
          <p:cNvPr id="3" name="內容版面配置區 2"/>
          <p:cNvSpPr>
            <a:spLocks noGrp="1"/>
          </p:cNvSpPr>
          <p:nvPr>
            <p:ph idx="1"/>
          </p:nvPr>
        </p:nvSpPr>
        <p:spPr/>
        <p:txBody>
          <a:bodyPr>
            <a:normAutofit/>
          </a:bodyPr>
          <a:lstStyle/>
          <a:p>
            <a:r>
              <a:rPr lang="en-US" altLang="zh-TW" b="1" dirty="0">
                <a:solidFill>
                  <a:schemeClr val="tx1"/>
                </a:solidFill>
              </a:rPr>
              <a:t>Monsters </a:t>
            </a:r>
          </a:p>
          <a:p>
            <a:pPr lvl="1"/>
            <a:r>
              <a:rPr lang="en-US" altLang="zh-TW" dirty="0"/>
              <a:t>The second monster works exactly the same way but this time </a:t>
            </a:r>
            <a:r>
              <a:rPr lang="en-US" altLang="zh-TW" dirty="0">
                <a:solidFill>
                  <a:srgbClr val="C00000"/>
                </a:solidFill>
              </a:rPr>
              <a:t>we start moving either up or down and, when we hit a wall, we reverse the vertical direction</a:t>
            </a:r>
            <a:r>
              <a:rPr lang="en-US" altLang="zh-TW" dirty="0"/>
              <a:t>. </a:t>
            </a:r>
          </a:p>
        </p:txBody>
      </p:sp>
      <p:pic>
        <p:nvPicPr>
          <p:cNvPr id="12" name="圖片 11" descr="monster2.png"/>
          <p:cNvPicPr>
            <a:picLocks noChangeAspect="1"/>
          </p:cNvPicPr>
          <p:nvPr/>
        </p:nvPicPr>
        <p:blipFill>
          <a:blip r:embed="rId2" cstate="print"/>
          <a:stretch>
            <a:fillRect/>
          </a:stretch>
        </p:blipFill>
        <p:spPr>
          <a:xfrm>
            <a:off x="7953388" y="3714752"/>
            <a:ext cx="432048" cy="432048"/>
          </a:xfrm>
          <a:prstGeom prst="rect">
            <a:avLst/>
          </a:prstGeom>
        </p:spPr>
      </p:pic>
      <p:grpSp>
        <p:nvGrpSpPr>
          <p:cNvPr id="21" name="群組 20"/>
          <p:cNvGrpSpPr/>
          <p:nvPr/>
        </p:nvGrpSpPr>
        <p:grpSpPr>
          <a:xfrm>
            <a:off x="3305126" y="3319140"/>
            <a:ext cx="5863547" cy="3128593"/>
            <a:chOff x="1547664" y="2780928"/>
            <a:chExt cx="6408712" cy="3419475"/>
          </a:xfrm>
        </p:grpSpPr>
        <p:pic>
          <p:nvPicPr>
            <p:cNvPr id="14" name="圖片 13" descr="2010-09-04_150141.jpg"/>
            <p:cNvPicPr>
              <a:picLocks noChangeAspect="1"/>
            </p:cNvPicPr>
            <p:nvPr/>
          </p:nvPicPr>
          <p:blipFill>
            <a:blip r:embed="rId3" cstate="print"/>
            <a:stretch>
              <a:fillRect/>
            </a:stretch>
          </p:blipFill>
          <p:spPr>
            <a:xfrm>
              <a:off x="1547664" y="2780928"/>
              <a:ext cx="4667250" cy="3419475"/>
            </a:xfrm>
            <a:prstGeom prst="rect">
              <a:avLst/>
            </a:prstGeom>
          </p:spPr>
        </p:pic>
        <p:sp>
          <p:nvSpPr>
            <p:cNvPr id="15" name="矩形 14"/>
            <p:cNvSpPr/>
            <p:nvPr/>
          </p:nvSpPr>
          <p:spPr>
            <a:xfrm>
              <a:off x="4427984" y="2996952"/>
              <a:ext cx="1800200" cy="295232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7" name="圖片 16" descr="2010-09-04_150530.jpg"/>
            <p:cNvPicPr>
              <a:picLocks noChangeAspect="1"/>
            </p:cNvPicPr>
            <p:nvPr/>
          </p:nvPicPr>
          <p:blipFill>
            <a:blip r:embed="rId4" cstate="print"/>
            <a:stretch>
              <a:fillRect/>
            </a:stretch>
          </p:blipFill>
          <p:spPr>
            <a:xfrm>
              <a:off x="6372200" y="4711499"/>
              <a:ext cx="1584176" cy="1402385"/>
            </a:xfrm>
            <a:prstGeom prst="rect">
              <a:avLst/>
            </a:prstGeom>
          </p:spPr>
        </p:pic>
        <p:sp>
          <p:nvSpPr>
            <p:cNvPr id="18" name="矩形 17"/>
            <p:cNvSpPr/>
            <p:nvPr/>
          </p:nvSpPr>
          <p:spPr>
            <a:xfrm>
              <a:off x="1691680" y="3429000"/>
              <a:ext cx="1368152" cy="27972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3059832" y="3429000"/>
              <a:ext cx="1368152" cy="27972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 name="直線單箭頭接點 19"/>
            <p:cNvCxnSpPr/>
            <p:nvPr/>
          </p:nvCxnSpPr>
          <p:spPr>
            <a:xfrm>
              <a:off x="3903085" y="3708722"/>
              <a:ext cx="2469115" cy="1376462"/>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3" name="投影片編號版面配置區 12"/>
          <p:cNvSpPr>
            <a:spLocks noGrp="1"/>
          </p:cNvSpPr>
          <p:nvPr>
            <p:ph type="sldNum" sz="quarter" idx="12"/>
          </p:nvPr>
        </p:nvSpPr>
        <p:spPr/>
        <p:txBody>
          <a:bodyPr/>
          <a:lstStyle/>
          <a:p>
            <a:fld id="{D79AE80F-D542-414A-A89B-A5F94E727C0C}" type="slidenum">
              <a:rPr lang="zh-TW" altLang="en-US" smtClean="0"/>
              <a:pPr/>
              <a:t>19</a:t>
            </a:fld>
            <a:endParaRPr lang="zh-TW" altLang="en-US"/>
          </a:p>
        </p:txBody>
      </p:sp>
    </p:spTree>
    <p:extLst>
      <p:ext uri="{BB962C8B-B14F-4D97-AF65-F5344CB8AC3E}">
        <p14:creationId xmlns:p14="http://schemas.microsoft.com/office/powerpoint/2010/main" val="10921252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The Game Idea</a:t>
            </a:r>
            <a:endParaRPr lang="zh-TW" altLang="en-US" dirty="0"/>
          </a:p>
        </p:txBody>
      </p:sp>
      <p:sp>
        <p:nvSpPr>
          <p:cNvPr id="3" name="內容版面配置區 2"/>
          <p:cNvSpPr>
            <a:spLocks noGrp="1"/>
          </p:cNvSpPr>
          <p:nvPr>
            <p:ph idx="1"/>
          </p:nvPr>
        </p:nvSpPr>
        <p:spPr/>
        <p:txBody>
          <a:bodyPr>
            <a:normAutofit/>
          </a:bodyPr>
          <a:lstStyle/>
          <a:p>
            <a:r>
              <a:rPr lang="en-US" altLang="zh-TW" dirty="0"/>
              <a:t>Before starting creating a game we have to come up with an idea of what the game is going to be. </a:t>
            </a:r>
            <a:endParaRPr lang="zh-TW" altLang="en-US" dirty="0"/>
          </a:p>
          <a:p>
            <a:r>
              <a:rPr lang="en-US" altLang="zh-TW" dirty="0"/>
              <a:t> A good game is exciting, surprising and addictive.</a:t>
            </a:r>
          </a:p>
          <a:p>
            <a:pPr lvl="1"/>
            <a:r>
              <a:rPr lang="en-US" altLang="zh-TW" dirty="0"/>
              <a:t>There should be clear goals for the player, and the user interface should be intuitive. </a:t>
            </a:r>
            <a:endParaRPr lang="zh-TW" altLang="en-US" dirty="0"/>
          </a:p>
        </p:txBody>
      </p:sp>
      <p:pic>
        <p:nvPicPr>
          <p:cNvPr id="4" name="Picture 2"/>
          <p:cNvPicPr>
            <a:picLocks noChangeAspect="1" noChangeArrowheads="1"/>
          </p:cNvPicPr>
          <p:nvPr/>
        </p:nvPicPr>
        <p:blipFill>
          <a:blip r:embed="rId2" cstate="print"/>
          <a:srcRect/>
          <a:stretch>
            <a:fillRect/>
          </a:stretch>
        </p:blipFill>
        <p:spPr bwMode="auto">
          <a:xfrm>
            <a:off x="6676741" y="3633238"/>
            <a:ext cx="3232471" cy="2723112"/>
          </a:xfrm>
          <a:prstGeom prst="rect">
            <a:avLst/>
          </a:prstGeom>
          <a:noFill/>
          <a:ln w="9525">
            <a:noFill/>
            <a:miter lim="800000"/>
            <a:headEnd/>
            <a:tailEnd/>
          </a:ln>
        </p:spPr>
      </p:pic>
      <p:sp>
        <p:nvSpPr>
          <p:cNvPr id="6" name="投影片編號版面配置區 5"/>
          <p:cNvSpPr>
            <a:spLocks noGrp="1"/>
          </p:cNvSpPr>
          <p:nvPr>
            <p:ph type="sldNum" sz="quarter" idx="12"/>
          </p:nvPr>
        </p:nvSpPr>
        <p:spPr/>
        <p:txBody>
          <a:bodyPr/>
          <a:lstStyle/>
          <a:p>
            <a:fld id="{D79AE80F-D542-414A-A89B-A5F94E727C0C}" type="slidenum">
              <a:rPr lang="zh-TW" altLang="en-US" smtClean="0"/>
              <a:pPr/>
              <a:t>2</a:t>
            </a:fld>
            <a:endParaRPr lang="zh-TW" altLang="en-US"/>
          </a:p>
        </p:txBody>
      </p:sp>
    </p:spTree>
    <p:extLst>
      <p:ext uri="{BB962C8B-B14F-4D97-AF65-F5344CB8AC3E}">
        <p14:creationId xmlns:p14="http://schemas.microsoft.com/office/powerpoint/2010/main" val="8704407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Monsters and Other Challenges </a:t>
            </a:r>
            <a:endParaRPr lang="zh-TW" altLang="en-US" dirty="0"/>
          </a:p>
        </p:txBody>
      </p:sp>
      <p:sp>
        <p:nvSpPr>
          <p:cNvPr id="3" name="內容版面配置區 2"/>
          <p:cNvSpPr>
            <a:spLocks noGrp="1"/>
          </p:cNvSpPr>
          <p:nvPr>
            <p:ph idx="1"/>
          </p:nvPr>
        </p:nvSpPr>
        <p:spPr/>
        <p:txBody>
          <a:bodyPr>
            <a:normAutofit/>
          </a:bodyPr>
          <a:lstStyle/>
          <a:p>
            <a:r>
              <a:rPr lang="en-US" altLang="zh-TW" b="1" dirty="0">
                <a:solidFill>
                  <a:schemeClr val="tx1"/>
                </a:solidFill>
              </a:rPr>
              <a:t>Monsters </a:t>
            </a:r>
          </a:p>
          <a:p>
            <a:pPr lvl="1"/>
            <a:r>
              <a:rPr lang="en-US" altLang="zh-TW" dirty="0"/>
              <a:t>The third monster.</a:t>
            </a:r>
            <a:r>
              <a:rPr lang="zh-TW" altLang="en-US" dirty="0"/>
              <a:t> </a:t>
            </a:r>
            <a:r>
              <a:rPr lang="en-US" altLang="zh-TW" dirty="0"/>
              <a:t>It starts </a:t>
            </a:r>
            <a:r>
              <a:rPr lang="en-US" altLang="zh-TW" dirty="0">
                <a:solidFill>
                  <a:srgbClr val="C00000"/>
                </a:solidFill>
              </a:rPr>
              <a:t>moving either in a horizontal or in a vertical direction</a:t>
            </a:r>
            <a:r>
              <a:rPr lang="en-US" altLang="zh-TW" dirty="0"/>
              <a:t>. When it hits a wall it looks whether it can make a left or a right turn. If both fail it reverses its direction. This looks as follows:</a:t>
            </a:r>
          </a:p>
        </p:txBody>
      </p:sp>
      <p:grpSp>
        <p:nvGrpSpPr>
          <p:cNvPr id="21" name="群組 20"/>
          <p:cNvGrpSpPr/>
          <p:nvPr/>
        </p:nvGrpSpPr>
        <p:grpSpPr>
          <a:xfrm>
            <a:off x="4314040" y="3486971"/>
            <a:ext cx="4018768" cy="2952372"/>
            <a:chOff x="2267744" y="2780928"/>
            <a:chExt cx="4680520" cy="3438525"/>
          </a:xfrm>
        </p:grpSpPr>
        <p:pic>
          <p:nvPicPr>
            <p:cNvPr id="11" name="圖片 10" descr="2010-09-04_150940.jpg"/>
            <p:cNvPicPr>
              <a:picLocks noChangeAspect="1"/>
            </p:cNvPicPr>
            <p:nvPr/>
          </p:nvPicPr>
          <p:blipFill>
            <a:blip r:embed="rId2" cstate="print"/>
            <a:stretch>
              <a:fillRect/>
            </a:stretch>
          </p:blipFill>
          <p:spPr>
            <a:xfrm>
              <a:off x="2267744" y="2780928"/>
              <a:ext cx="4648200" cy="3438525"/>
            </a:xfrm>
            <a:prstGeom prst="rect">
              <a:avLst/>
            </a:prstGeom>
          </p:spPr>
        </p:pic>
        <p:sp>
          <p:nvSpPr>
            <p:cNvPr id="13" name="矩形 12"/>
            <p:cNvSpPr/>
            <p:nvPr/>
          </p:nvSpPr>
          <p:spPr>
            <a:xfrm>
              <a:off x="5220072" y="3212976"/>
              <a:ext cx="1728192" cy="266429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3995936" y="3212976"/>
              <a:ext cx="1224136" cy="28803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pic>
        <p:nvPicPr>
          <p:cNvPr id="22" name="圖片 21" descr="2010-09-04_150924.jpg"/>
          <p:cNvPicPr>
            <a:picLocks noChangeAspect="1"/>
          </p:cNvPicPr>
          <p:nvPr/>
        </p:nvPicPr>
        <p:blipFill>
          <a:blip r:embed="rId3" cstate="print"/>
          <a:stretch>
            <a:fillRect/>
          </a:stretch>
        </p:blipFill>
        <p:spPr>
          <a:xfrm>
            <a:off x="3809985" y="3500439"/>
            <a:ext cx="4956059" cy="3034155"/>
          </a:xfrm>
          <a:prstGeom prst="rect">
            <a:avLst/>
          </a:prstGeom>
        </p:spPr>
      </p:pic>
      <p:pic>
        <p:nvPicPr>
          <p:cNvPr id="23" name="圖片 22" descr="monster3.png"/>
          <p:cNvPicPr>
            <a:picLocks noChangeAspect="1"/>
          </p:cNvPicPr>
          <p:nvPr/>
        </p:nvPicPr>
        <p:blipFill>
          <a:blip r:embed="rId4" cstate="print"/>
          <a:stretch>
            <a:fillRect/>
          </a:stretch>
        </p:blipFill>
        <p:spPr>
          <a:xfrm>
            <a:off x="8937651" y="3500439"/>
            <a:ext cx="370963" cy="370963"/>
          </a:xfrm>
          <a:prstGeom prst="rect">
            <a:avLst/>
          </a:prstGeom>
        </p:spPr>
      </p:pic>
      <p:sp>
        <p:nvSpPr>
          <p:cNvPr id="12" name="投影片編號版面配置區 11"/>
          <p:cNvSpPr>
            <a:spLocks noGrp="1"/>
          </p:cNvSpPr>
          <p:nvPr>
            <p:ph type="sldNum" sz="quarter" idx="12"/>
          </p:nvPr>
        </p:nvSpPr>
        <p:spPr/>
        <p:txBody>
          <a:bodyPr/>
          <a:lstStyle/>
          <a:p>
            <a:fld id="{D79AE80F-D542-414A-A89B-A5F94E727C0C}" type="slidenum">
              <a:rPr lang="zh-TW" altLang="en-US" smtClean="0"/>
              <a:pPr/>
              <a:t>20</a:t>
            </a:fld>
            <a:endParaRPr lang="zh-TW" altLang="en-US"/>
          </a:p>
        </p:txBody>
      </p:sp>
    </p:spTree>
    <p:extLst>
      <p:ext uri="{BB962C8B-B14F-4D97-AF65-F5344CB8AC3E}">
        <p14:creationId xmlns:p14="http://schemas.microsoft.com/office/powerpoint/2010/main" val="232883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par>
                                <p:cTn id="9" presetID="2" presetClass="exit" presetSubtype="4" fill="hold" nodeType="withEffect">
                                  <p:stCondLst>
                                    <p:cond delay="0"/>
                                  </p:stCondLst>
                                  <p:childTnLst>
                                    <p:anim calcmode="lin" valueType="num">
                                      <p:cBhvr additive="base">
                                        <p:cTn id="10" dur="500"/>
                                        <p:tgtEl>
                                          <p:spTgt spid="21"/>
                                        </p:tgtEl>
                                        <p:attrNameLst>
                                          <p:attrName>ppt_x</p:attrName>
                                        </p:attrNameLst>
                                      </p:cBhvr>
                                      <p:tavLst>
                                        <p:tav tm="0">
                                          <p:val>
                                            <p:strVal val="ppt_x"/>
                                          </p:val>
                                        </p:tav>
                                        <p:tav tm="100000">
                                          <p:val>
                                            <p:strVal val="ppt_x"/>
                                          </p:val>
                                        </p:tav>
                                      </p:tavLst>
                                    </p:anim>
                                    <p:anim calcmode="lin" valueType="num">
                                      <p:cBhvr additive="base">
                                        <p:cTn id="11" dur="500"/>
                                        <p:tgtEl>
                                          <p:spTgt spid="21"/>
                                        </p:tgtEl>
                                        <p:attrNameLst>
                                          <p:attrName>ppt_y</p:attrName>
                                        </p:attrNameLst>
                                      </p:cBhvr>
                                      <p:tavLst>
                                        <p:tav tm="0">
                                          <p:val>
                                            <p:strVal val="ppt_y"/>
                                          </p:val>
                                        </p:tav>
                                        <p:tav tm="100000">
                                          <p:val>
                                            <p:strVal val="1+ppt_h/2"/>
                                          </p:val>
                                        </p:tav>
                                      </p:tavLst>
                                    </p:anim>
                                    <p:set>
                                      <p:cBhvr>
                                        <p:cTn id="12"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Monsters and Other Challenges </a:t>
            </a:r>
            <a:endParaRPr lang="zh-TW" altLang="en-US" dirty="0"/>
          </a:p>
        </p:txBody>
      </p:sp>
      <p:sp>
        <p:nvSpPr>
          <p:cNvPr id="3" name="內容版面配置區 2"/>
          <p:cNvSpPr>
            <a:spLocks noGrp="1"/>
          </p:cNvSpPr>
          <p:nvPr>
            <p:ph idx="1"/>
          </p:nvPr>
        </p:nvSpPr>
        <p:spPr/>
        <p:txBody>
          <a:bodyPr>
            <a:normAutofit/>
          </a:bodyPr>
          <a:lstStyle/>
          <a:p>
            <a:r>
              <a:rPr lang="en-US" altLang="zh-TW" b="1" dirty="0">
                <a:solidFill>
                  <a:schemeClr val="tx1"/>
                </a:solidFill>
              </a:rPr>
              <a:t>Monsters </a:t>
            </a:r>
          </a:p>
          <a:p>
            <a:pPr lvl="1"/>
            <a:r>
              <a:rPr lang="en-US" altLang="zh-TW" dirty="0"/>
              <a:t>To avoid problems with monsters being slightly too small, </a:t>
            </a:r>
            <a:r>
              <a:rPr lang="en-US" altLang="zh-TW" dirty="0">
                <a:solidFill>
                  <a:srgbClr val="C00000"/>
                </a:solidFill>
              </a:rPr>
              <a:t>we uncheck precise collision checking and modify the mask to set the bounding box to the full image</a:t>
            </a:r>
            <a:r>
              <a:rPr lang="en-US" altLang="zh-TW" dirty="0"/>
              <a:t>.</a:t>
            </a:r>
          </a:p>
          <a:p>
            <a:pPr lvl="1"/>
            <a:r>
              <a:rPr lang="en-US" altLang="zh-TW" dirty="0"/>
              <a:t>When the person collides with a monster, we have to </a:t>
            </a:r>
            <a:r>
              <a:rPr lang="en-US" altLang="zh-TW" dirty="0">
                <a:solidFill>
                  <a:srgbClr val="C00000"/>
                </a:solidFill>
              </a:rPr>
              <a:t>make some awful sound, sleep a while, decrease the number of lives by one, and then restart the room.</a:t>
            </a:r>
          </a:p>
          <a:p>
            <a:pPr lvl="1"/>
            <a:r>
              <a:rPr lang="en-US" altLang="zh-TW" dirty="0"/>
              <a:t>Note that this order is crucial. Once we restart the room, the further actions are no longer executed</a:t>
            </a:r>
          </a:p>
          <a:p>
            <a:pPr lvl="1"/>
            <a:r>
              <a:rPr lang="en-US" altLang="zh-TW" dirty="0"/>
              <a:t>The controller object, in the "no more lives" event, shows the high-score list, and restarts the game.</a:t>
            </a:r>
            <a:endParaRPr lang="en-US" altLang="zh-TW" dirty="0">
              <a:solidFill>
                <a:srgbClr val="C00000"/>
              </a:solidFill>
            </a:endParaRPr>
          </a:p>
        </p:txBody>
      </p:sp>
      <p:sp>
        <p:nvSpPr>
          <p:cNvPr id="5" name="投影片編號版面配置區 4"/>
          <p:cNvSpPr>
            <a:spLocks noGrp="1"/>
          </p:cNvSpPr>
          <p:nvPr>
            <p:ph type="sldNum" sz="quarter" idx="12"/>
          </p:nvPr>
        </p:nvSpPr>
        <p:spPr/>
        <p:txBody>
          <a:bodyPr/>
          <a:lstStyle/>
          <a:p>
            <a:fld id="{D79AE80F-D542-414A-A89B-A5F94E727C0C}" type="slidenum">
              <a:rPr lang="zh-TW" altLang="en-US" smtClean="0"/>
              <a:pPr/>
              <a:t>21</a:t>
            </a:fld>
            <a:endParaRPr lang="zh-TW" altLang="en-US"/>
          </a:p>
        </p:txBody>
      </p:sp>
    </p:spTree>
    <p:extLst>
      <p:ext uri="{BB962C8B-B14F-4D97-AF65-F5344CB8AC3E}">
        <p14:creationId xmlns:p14="http://schemas.microsoft.com/office/powerpoint/2010/main" val="29733800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Monsters and Other Challenges </a:t>
            </a:r>
            <a:endParaRPr lang="zh-TW" altLang="en-US" dirty="0"/>
          </a:p>
        </p:txBody>
      </p:sp>
      <p:sp>
        <p:nvSpPr>
          <p:cNvPr id="3" name="內容版面配置區 2"/>
          <p:cNvSpPr>
            <a:spLocks noGrp="1"/>
          </p:cNvSpPr>
          <p:nvPr>
            <p:ph idx="1"/>
          </p:nvPr>
        </p:nvSpPr>
        <p:spPr/>
        <p:txBody>
          <a:bodyPr>
            <a:normAutofit/>
          </a:bodyPr>
          <a:lstStyle/>
          <a:p>
            <a:pPr>
              <a:lnSpc>
                <a:spcPct val="90000"/>
              </a:lnSpc>
            </a:pPr>
            <a:r>
              <a:rPr lang="en-US" altLang="zh-TW" b="1" dirty="0">
                <a:solidFill>
                  <a:schemeClr val="tx1"/>
                </a:solidFill>
              </a:rPr>
              <a:t>Lives </a:t>
            </a:r>
          </a:p>
          <a:p>
            <a:pPr lvl="1">
              <a:lnSpc>
                <a:spcPct val="90000"/>
              </a:lnSpc>
            </a:pPr>
            <a:r>
              <a:rPr lang="en-US" altLang="zh-TW" dirty="0"/>
              <a:t>We used the lives mechanism of Game Maker to give the player three lives. </a:t>
            </a:r>
          </a:p>
          <a:p>
            <a:pPr lvl="1">
              <a:lnSpc>
                <a:spcPct val="90000"/>
              </a:lnSpc>
            </a:pPr>
            <a:r>
              <a:rPr lang="en-US" altLang="zh-TW" dirty="0"/>
              <a:t>There is an action for this in the score tab. </a:t>
            </a:r>
          </a:p>
          <a:p>
            <a:pPr lvl="1">
              <a:lnSpc>
                <a:spcPct val="90000"/>
              </a:lnSpc>
            </a:pPr>
            <a:r>
              <a:rPr lang="en-US" altLang="zh-TW" dirty="0"/>
              <a:t>Note that we also used a font resource to display the score. </a:t>
            </a:r>
          </a:p>
          <a:p>
            <a:pPr lvl="1">
              <a:lnSpc>
                <a:spcPct val="90000"/>
              </a:lnSpc>
            </a:pPr>
            <a:r>
              <a:rPr lang="en-US" altLang="zh-TW" dirty="0"/>
              <a:t>The drawing event now looks as follows:</a:t>
            </a:r>
          </a:p>
        </p:txBody>
      </p:sp>
      <p:pic>
        <p:nvPicPr>
          <p:cNvPr id="4" name="圖片 3" descr="2010-09-04_151715.jpg"/>
          <p:cNvPicPr>
            <a:picLocks noChangeAspect="1"/>
          </p:cNvPicPr>
          <p:nvPr/>
        </p:nvPicPr>
        <p:blipFill>
          <a:blip r:embed="rId2" cstate="print"/>
          <a:stretch>
            <a:fillRect/>
          </a:stretch>
        </p:blipFill>
        <p:spPr>
          <a:xfrm>
            <a:off x="3837253" y="3860081"/>
            <a:ext cx="4517493" cy="2785165"/>
          </a:xfrm>
          <a:prstGeom prst="rect">
            <a:avLst/>
          </a:prstGeom>
        </p:spPr>
      </p:pic>
      <p:sp>
        <p:nvSpPr>
          <p:cNvPr id="6" name="投影片編號版面配置區 5"/>
          <p:cNvSpPr>
            <a:spLocks noGrp="1"/>
          </p:cNvSpPr>
          <p:nvPr>
            <p:ph type="sldNum" sz="quarter" idx="12"/>
          </p:nvPr>
        </p:nvSpPr>
        <p:spPr/>
        <p:txBody>
          <a:bodyPr/>
          <a:lstStyle/>
          <a:p>
            <a:fld id="{D79AE80F-D542-414A-A89B-A5F94E727C0C}" type="slidenum">
              <a:rPr lang="zh-TW" altLang="en-US" smtClean="0"/>
              <a:pPr/>
              <a:t>22</a:t>
            </a:fld>
            <a:endParaRPr lang="zh-TW" altLang="en-US"/>
          </a:p>
        </p:txBody>
      </p:sp>
    </p:spTree>
    <p:extLst>
      <p:ext uri="{BB962C8B-B14F-4D97-AF65-F5344CB8AC3E}">
        <p14:creationId xmlns:p14="http://schemas.microsoft.com/office/powerpoint/2010/main" val="2712941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Monsters and Other Challenges </a:t>
            </a:r>
            <a:endParaRPr lang="zh-TW" altLang="en-US" dirty="0"/>
          </a:p>
        </p:txBody>
      </p:sp>
      <p:sp>
        <p:nvSpPr>
          <p:cNvPr id="3" name="內容版面配置區 2"/>
          <p:cNvSpPr>
            <a:spLocks noGrp="1"/>
          </p:cNvSpPr>
          <p:nvPr>
            <p:ph idx="1"/>
          </p:nvPr>
        </p:nvSpPr>
        <p:spPr/>
        <p:txBody>
          <a:bodyPr>
            <a:normAutofit lnSpcReduction="10000"/>
          </a:bodyPr>
          <a:lstStyle/>
          <a:p>
            <a:pPr>
              <a:lnSpc>
                <a:spcPct val="90000"/>
              </a:lnSpc>
            </a:pPr>
            <a:r>
              <a:rPr lang="en-US" altLang="zh-TW" b="1" dirty="0">
                <a:solidFill>
                  <a:schemeClr val="tx1"/>
                </a:solidFill>
              </a:rPr>
              <a:t>Bombs </a:t>
            </a:r>
          </a:p>
          <a:p>
            <a:pPr lvl="1">
              <a:lnSpc>
                <a:spcPct val="90000"/>
              </a:lnSpc>
            </a:pPr>
            <a:r>
              <a:rPr lang="en-US" altLang="zh-TW" sz="2800" dirty="0"/>
              <a:t>Let us add bombs and triggers to blow them up. </a:t>
            </a:r>
          </a:p>
          <a:p>
            <a:pPr lvl="1">
              <a:lnSpc>
                <a:spcPct val="90000"/>
              </a:lnSpc>
            </a:pPr>
            <a:r>
              <a:rPr lang="en-US" altLang="zh-TW" sz="2800" dirty="0"/>
              <a:t>This can be used to create holes in walls and to destroy monsters.</a:t>
            </a:r>
          </a:p>
          <a:p>
            <a:pPr lvl="1">
              <a:lnSpc>
                <a:spcPct val="90000"/>
              </a:lnSpc>
            </a:pPr>
            <a:r>
              <a:rPr lang="en-US" altLang="zh-TW" sz="2800" dirty="0"/>
              <a:t>need three new objects</a:t>
            </a:r>
            <a:r>
              <a:rPr lang="en-US" altLang="zh-TW" sz="2800" dirty="0">
                <a:solidFill>
                  <a:srgbClr val="C00000"/>
                </a:solidFill>
              </a:rPr>
              <a:t>: a trigger, a bomb, and an explosion</a:t>
            </a:r>
            <a:r>
              <a:rPr lang="en-US" altLang="zh-TW" sz="2800" dirty="0" smtClean="0"/>
              <a:t>.</a:t>
            </a:r>
          </a:p>
          <a:p>
            <a:pPr marL="457200" lvl="1" indent="0">
              <a:lnSpc>
                <a:spcPct val="90000"/>
              </a:lnSpc>
              <a:buNone/>
            </a:pPr>
            <a:r>
              <a:rPr lang="en-US" altLang="zh-TW" sz="2800" dirty="0" smtClean="0"/>
              <a:t> </a:t>
            </a:r>
            <a:r>
              <a:rPr lang="en-US" altLang="zh-TW" sz="2800" dirty="0"/>
              <a:t>For each we need an appropriate sprite.</a:t>
            </a:r>
          </a:p>
          <a:p>
            <a:pPr lvl="2">
              <a:lnSpc>
                <a:spcPct val="90000"/>
              </a:lnSpc>
            </a:pPr>
            <a:r>
              <a:rPr lang="en-US" altLang="zh-TW" sz="2400" dirty="0">
                <a:solidFill>
                  <a:srgbClr val="C00000"/>
                </a:solidFill>
              </a:rPr>
              <a:t>a bomb:</a:t>
            </a:r>
            <a:r>
              <a:rPr lang="zh-TW" altLang="en-US" sz="2400" dirty="0">
                <a:solidFill>
                  <a:srgbClr val="C00000"/>
                </a:solidFill>
              </a:rPr>
              <a:t> </a:t>
            </a:r>
            <a:r>
              <a:rPr lang="en-US" altLang="zh-TW" sz="2400" dirty="0"/>
              <a:t>we set its </a:t>
            </a:r>
            <a:r>
              <a:rPr lang="en-US" altLang="zh-TW" sz="2400" dirty="0">
                <a:solidFill>
                  <a:srgbClr val="C00000"/>
                </a:solidFill>
              </a:rPr>
              <a:t>depth to 10</a:t>
            </a:r>
            <a:r>
              <a:rPr lang="en-US" altLang="zh-TW" sz="2400" dirty="0"/>
              <a:t>.</a:t>
            </a:r>
          </a:p>
          <a:p>
            <a:pPr lvl="2">
              <a:lnSpc>
                <a:spcPct val="90000"/>
              </a:lnSpc>
            </a:pPr>
            <a:r>
              <a:rPr lang="en-US" altLang="zh-TW" sz="2400" dirty="0"/>
              <a:t>Object instances are drawn in order of depth. The ones with the highest depth are drawn first. So they will lie behind instances with a smaller depth. By setting the depth of the bomb to 10 the other objects, that have a default depth of 0, are drawn on top of it.</a:t>
            </a:r>
          </a:p>
        </p:txBody>
      </p:sp>
      <p:pic>
        <p:nvPicPr>
          <p:cNvPr id="5" name="圖片 4" descr="2010-09-04_152233.jpg"/>
          <p:cNvPicPr>
            <a:picLocks noChangeAspect="1"/>
          </p:cNvPicPr>
          <p:nvPr/>
        </p:nvPicPr>
        <p:blipFill>
          <a:blip r:embed="rId2" cstate="print"/>
          <a:stretch>
            <a:fillRect/>
          </a:stretch>
        </p:blipFill>
        <p:spPr>
          <a:xfrm>
            <a:off x="514752" y="4967277"/>
            <a:ext cx="1571636" cy="1571635"/>
          </a:xfrm>
          <a:prstGeom prst="rect">
            <a:avLst/>
          </a:prstGeom>
        </p:spPr>
      </p:pic>
      <p:sp>
        <p:nvSpPr>
          <p:cNvPr id="7" name="投影片編號版面配置區 6"/>
          <p:cNvSpPr>
            <a:spLocks noGrp="1"/>
          </p:cNvSpPr>
          <p:nvPr>
            <p:ph type="sldNum" sz="quarter" idx="12"/>
          </p:nvPr>
        </p:nvSpPr>
        <p:spPr/>
        <p:txBody>
          <a:bodyPr/>
          <a:lstStyle/>
          <a:p>
            <a:fld id="{D79AE80F-D542-414A-A89B-A5F94E727C0C}" type="slidenum">
              <a:rPr lang="zh-TW" altLang="en-US" smtClean="0"/>
              <a:pPr/>
              <a:t>23</a:t>
            </a:fld>
            <a:endParaRPr lang="zh-TW" altLang="en-US"/>
          </a:p>
        </p:txBody>
      </p:sp>
    </p:spTree>
    <p:extLst>
      <p:ext uri="{BB962C8B-B14F-4D97-AF65-F5344CB8AC3E}">
        <p14:creationId xmlns:p14="http://schemas.microsoft.com/office/powerpoint/2010/main" val="18925030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Monsters and Other Challenges </a:t>
            </a:r>
            <a:endParaRPr lang="zh-TW" altLang="en-US" dirty="0"/>
          </a:p>
        </p:txBody>
      </p:sp>
      <p:sp>
        <p:nvSpPr>
          <p:cNvPr id="3" name="內容版面配置區 2"/>
          <p:cNvSpPr>
            <a:spLocks noGrp="1"/>
          </p:cNvSpPr>
          <p:nvPr>
            <p:ph idx="1"/>
          </p:nvPr>
        </p:nvSpPr>
        <p:spPr/>
        <p:txBody>
          <a:bodyPr>
            <a:normAutofit/>
          </a:bodyPr>
          <a:lstStyle/>
          <a:p>
            <a:pPr>
              <a:lnSpc>
                <a:spcPct val="90000"/>
              </a:lnSpc>
            </a:pPr>
            <a:r>
              <a:rPr lang="en-US" altLang="zh-TW" b="1" dirty="0">
                <a:solidFill>
                  <a:schemeClr val="tx1"/>
                </a:solidFill>
              </a:rPr>
              <a:t>Bombs </a:t>
            </a:r>
          </a:p>
          <a:p>
            <a:pPr lvl="2">
              <a:lnSpc>
                <a:spcPct val="90000"/>
              </a:lnSpc>
            </a:pPr>
            <a:r>
              <a:rPr lang="en-US" altLang="zh-TW" sz="2400" dirty="0">
                <a:solidFill>
                  <a:srgbClr val="C00000"/>
                </a:solidFill>
              </a:rPr>
              <a:t>a trigger :</a:t>
            </a:r>
            <a:r>
              <a:rPr lang="zh-TW" altLang="en-US" sz="2400" dirty="0">
                <a:solidFill>
                  <a:srgbClr val="C00000"/>
                </a:solidFill>
              </a:rPr>
              <a:t> </a:t>
            </a:r>
            <a:r>
              <a:rPr lang="en-US" altLang="zh-TW" sz="2400" dirty="0"/>
              <a:t>When it collides with the person it turns all bombs into explosions. </a:t>
            </a:r>
          </a:p>
          <a:p>
            <a:pPr lvl="3">
              <a:lnSpc>
                <a:spcPct val="90000"/>
              </a:lnSpc>
            </a:pPr>
            <a:r>
              <a:rPr lang="en-US" altLang="zh-TW" sz="2400" dirty="0"/>
              <a:t>This can be achieved by using the action to change an object in another object. At the top we indicate that it should apply to all bombs.</a:t>
            </a:r>
          </a:p>
        </p:txBody>
      </p:sp>
      <p:grpSp>
        <p:nvGrpSpPr>
          <p:cNvPr id="11" name="群組 10"/>
          <p:cNvGrpSpPr/>
          <p:nvPr/>
        </p:nvGrpSpPr>
        <p:grpSpPr>
          <a:xfrm>
            <a:off x="4012457" y="3755304"/>
            <a:ext cx="6429420" cy="2966171"/>
            <a:chOff x="899592" y="3068960"/>
            <a:chExt cx="7515225" cy="3467100"/>
          </a:xfrm>
        </p:grpSpPr>
        <p:pic>
          <p:nvPicPr>
            <p:cNvPr id="6" name="圖片 5" descr="2010-09-04_152611.jpg"/>
            <p:cNvPicPr>
              <a:picLocks noChangeAspect="1"/>
            </p:cNvPicPr>
            <p:nvPr/>
          </p:nvPicPr>
          <p:blipFill>
            <a:blip r:embed="rId2" cstate="print"/>
            <a:stretch>
              <a:fillRect/>
            </a:stretch>
          </p:blipFill>
          <p:spPr>
            <a:xfrm>
              <a:off x="899592" y="3068960"/>
              <a:ext cx="7515225" cy="3467100"/>
            </a:xfrm>
            <a:prstGeom prst="rect">
              <a:avLst/>
            </a:prstGeom>
          </p:spPr>
        </p:pic>
        <p:sp>
          <p:nvSpPr>
            <p:cNvPr id="7" name="矩形 6"/>
            <p:cNvSpPr/>
            <p:nvPr/>
          </p:nvSpPr>
          <p:spPr>
            <a:xfrm>
              <a:off x="5508104" y="3501008"/>
              <a:ext cx="2520280" cy="151216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9" name="投影片編號版面配置區 8"/>
          <p:cNvSpPr>
            <a:spLocks noGrp="1"/>
          </p:cNvSpPr>
          <p:nvPr>
            <p:ph type="sldNum" sz="quarter" idx="12"/>
          </p:nvPr>
        </p:nvSpPr>
        <p:spPr/>
        <p:txBody>
          <a:bodyPr/>
          <a:lstStyle/>
          <a:p>
            <a:fld id="{D79AE80F-D542-414A-A89B-A5F94E727C0C}" type="slidenum">
              <a:rPr lang="zh-TW" altLang="en-US" smtClean="0"/>
              <a:pPr/>
              <a:t>24</a:t>
            </a:fld>
            <a:endParaRPr lang="zh-TW" altLang="en-US"/>
          </a:p>
        </p:txBody>
      </p:sp>
    </p:spTree>
    <p:extLst>
      <p:ext uri="{BB962C8B-B14F-4D97-AF65-F5344CB8AC3E}">
        <p14:creationId xmlns:p14="http://schemas.microsoft.com/office/powerpoint/2010/main" val="24489201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Monsters and Other Challenges </a:t>
            </a:r>
            <a:endParaRPr lang="zh-TW" altLang="en-US" dirty="0"/>
          </a:p>
        </p:txBody>
      </p:sp>
      <p:sp>
        <p:nvSpPr>
          <p:cNvPr id="3" name="內容版面配置區 2"/>
          <p:cNvSpPr>
            <a:spLocks noGrp="1"/>
          </p:cNvSpPr>
          <p:nvPr>
            <p:ph idx="1"/>
          </p:nvPr>
        </p:nvSpPr>
        <p:spPr/>
        <p:txBody>
          <a:bodyPr>
            <a:normAutofit/>
          </a:bodyPr>
          <a:lstStyle/>
          <a:p>
            <a:pPr>
              <a:lnSpc>
                <a:spcPct val="80000"/>
              </a:lnSpc>
            </a:pPr>
            <a:r>
              <a:rPr lang="en-US" altLang="zh-TW" b="1" dirty="0">
                <a:solidFill>
                  <a:schemeClr val="tx1"/>
                </a:solidFill>
              </a:rPr>
              <a:t>Bombs </a:t>
            </a:r>
          </a:p>
          <a:p>
            <a:pPr lvl="2">
              <a:lnSpc>
                <a:spcPct val="80000"/>
              </a:lnSpc>
            </a:pPr>
            <a:r>
              <a:rPr lang="en-US" altLang="zh-TW" sz="2400" dirty="0">
                <a:solidFill>
                  <a:srgbClr val="C00000"/>
                </a:solidFill>
              </a:rPr>
              <a:t>a trigger :</a:t>
            </a:r>
            <a:r>
              <a:rPr lang="zh-TW" altLang="en-US" sz="2400" spc="-80" dirty="0">
                <a:solidFill>
                  <a:srgbClr val="C00000"/>
                </a:solidFill>
              </a:rPr>
              <a:t> </a:t>
            </a:r>
            <a:r>
              <a:rPr lang="en-US" altLang="zh-TW" sz="2400" spc="-80" dirty="0"/>
              <a:t>You have to be careful that the origin of the explosion is at the right place when turning a bomb into it.</a:t>
            </a:r>
          </a:p>
          <a:p>
            <a:pPr lvl="3">
              <a:lnSpc>
                <a:spcPct val="80000"/>
              </a:lnSpc>
            </a:pPr>
            <a:r>
              <a:rPr lang="en-US" altLang="zh-TW" sz="2400" dirty="0"/>
              <a:t> First of all, we do not want the explosion to destroy itself so we move it temporarily out of the way.</a:t>
            </a:r>
          </a:p>
          <a:p>
            <a:pPr lvl="3">
              <a:lnSpc>
                <a:spcPct val="80000"/>
              </a:lnSpc>
            </a:pPr>
            <a:r>
              <a:rPr lang="en-US" altLang="zh-TW" sz="2400" dirty="0"/>
              <a:t> Then we use actions to destroy all instances at positions around the old position of explosion. </a:t>
            </a:r>
          </a:p>
          <a:p>
            <a:pPr lvl="3">
              <a:lnSpc>
                <a:spcPct val="80000"/>
              </a:lnSpc>
            </a:pPr>
            <a:r>
              <a:rPr lang="en-US" altLang="zh-TW" sz="2400" dirty="0"/>
              <a:t>Finally we place the explosion back at the original place.</a:t>
            </a:r>
          </a:p>
        </p:txBody>
      </p:sp>
      <p:pic>
        <p:nvPicPr>
          <p:cNvPr id="8" name="圖片 7" descr="2010-09-04_153044.jpg"/>
          <p:cNvPicPr>
            <a:picLocks noChangeAspect="1"/>
          </p:cNvPicPr>
          <p:nvPr/>
        </p:nvPicPr>
        <p:blipFill>
          <a:blip r:embed="rId2" cstate="print"/>
          <a:stretch>
            <a:fillRect/>
          </a:stretch>
        </p:blipFill>
        <p:spPr>
          <a:xfrm>
            <a:off x="4478182" y="4506197"/>
            <a:ext cx="3820092" cy="2351803"/>
          </a:xfrm>
          <a:prstGeom prst="rect">
            <a:avLst/>
          </a:prstGeom>
        </p:spPr>
      </p:pic>
      <p:sp>
        <p:nvSpPr>
          <p:cNvPr id="6" name="投影片編號版面配置區 5"/>
          <p:cNvSpPr>
            <a:spLocks noGrp="1"/>
          </p:cNvSpPr>
          <p:nvPr>
            <p:ph type="sldNum" sz="quarter" idx="12"/>
          </p:nvPr>
        </p:nvSpPr>
        <p:spPr/>
        <p:txBody>
          <a:bodyPr/>
          <a:lstStyle/>
          <a:p>
            <a:fld id="{D79AE80F-D542-414A-A89B-A5F94E727C0C}" type="slidenum">
              <a:rPr lang="zh-TW" altLang="en-US" smtClean="0"/>
              <a:pPr/>
              <a:t>25</a:t>
            </a:fld>
            <a:endParaRPr lang="zh-TW" altLang="en-US"/>
          </a:p>
        </p:txBody>
      </p:sp>
    </p:spTree>
    <p:extLst>
      <p:ext uri="{BB962C8B-B14F-4D97-AF65-F5344CB8AC3E}">
        <p14:creationId xmlns:p14="http://schemas.microsoft.com/office/powerpoint/2010/main" val="32502241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Monsters and Other Challenges </a:t>
            </a:r>
            <a:endParaRPr lang="zh-TW" altLang="en-US" dirty="0"/>
          </a:p>
        </p:txBody>
      </p:sp>
      <p:sp>
        <p:nvSpPr>
          <p:cNvPr id="3" name="內容版面配置區 2"/>
          <p:cNvSpPr>
            <a:spLocks noGrp="1"/>
          </p:cNvSpPr>
          <p:nvPr>
            <p:ph idx="1"/>
          </p:nvPr>
        </p:nvSpPr>
        <p:spPr/>
        <p:txBody>
          <a:bodyPr>
            <a:normAutofit/>
          </a:bodyPr>
          <a:lstStyle/>
          <a:p>
            <a:r>
              <a:rPr lang="en-US" altLang="zh-TW" b="1" dirty="0">
                <a:solidFill>
                  <a:schemeClr val="tx1"/>
                </a:solidFill>
              </a:rPr>
              <a:t>Blocks and holes </a:t>
            </a:r>
          </a:p>
          <a:p>
            <a:pPr lvl="1"/>
            <a:r>
              <a:rPr lang="en-US" altLang="zh-TW" dirty="0"/>
              <a:t>We create blocks that can be pushed by the player.</a:t>
            </a:r>
          </a:p>
          <a:p>
            <a:pPr lvl="1"/>
            <a:r>
              <a:rPr lang="en-US" altLang="zh-TW" dirty="0"/>
              <a:t>Also we make holes that the player cannot cross but that can be filled with the blocks to create new passages.</a:t>
            </a:r>
          </a:p>
          <a:p>
            <a:pPr lvl="1"/>
            <a:r>
              <a:rPr lang="en-US" altLang="zh-TW" dirty="0"/>
              <a:t>Blocks have to be pushed in a particular way to create passages. </a:t>
            </a:r>
            <a:r>
              <a:rPr lang="en-US" altLang="zh-TW" dirty="0">
                <a:solidFill>
                  <a:srgbClr val="C00000"/>
                </a:solidFill>
              </a:rPr>
              <a:t>And you can catch monsters using the blocks</a:t>
            </a:r>
            <a:r>
              <a:rPr lang="en-US" altLang="zh-TW" dirty="0"/>
              <a:t>.</a:t>
            </a:r>
          </a:p>
          <a:p>
            <a:pPr lvl="1"/>
            <a:r>
              <a:rPr lang="en-US" altLang="zh-TW" dirty="0"/>
              <a:t>We test whether relative position </a:t>
            </a:r>
            <a:r>
              <a:rPr lang="en-US" altLang="zh-TW" dirty="0">
                <a:solidFill>
                  <a:srgbClr val="C00000"/>
                </a:solidFill>
              </a:rPr>
              <a:t>8*</a:t>
            </a:r>
            <a:r>
              <a:rPr lang="en-US" altLang="zh-TW" dirty="0" err="1">
                <a:solidFill>
                  <a:srgbClr val="C00000"/>
                </a:solidFill>
              </a:rPr>
              <a:t>other.hspeed</a:t>
            </a:r>
            <a:r>
              <a:rPr lang="en-US" altLang="zh-TW" dirty="0">
                <a:solidFill>
                  <a:srgbClr val="C00000"/>
                </a:solidFill>
              </a:rPr>
              <a:t>, 8*</a:t>
            </a:r>
            <a:r>
              <a:rPr lang="en-US" altLang="zh-TW" dirty="0" err="1">
                <a:solidFill>
                  <a:srgbClr val="C00000"/>
                </a:solidFill>
              </a:rPr>
              <a:t>other.vspeed</a:t>
            </a:r>
            <a:r>
              <a:rPr lang="en-US" altLang="zh-TW" dirty="0"/>
              <a:t> is empty.</a:t>
            </a:r>
          </a:p>
        </p:txBody>
      </p:sp>
      <p:pic>
        <p:nvPicPr>
          <p:cNvPr id="9" name="圖片 8" descr="2010-09-04_153804.jpg"/>
          <p:cNvPicPr>
            <a:picLocks noChangeAspect="1"/>
          </p:cNvPicPr>
          <p:nvPr/>
        </p:nvPicPr>
        <p:blipFill>
          <a:blip r:embed="rId2" cstate="print"/>
          <a:stretch>
            <a:fillRect/>
          </a:stretch>
        </p:blipFill>
        <p:spPr>
          <a:xfrm>
            <a:off x="5664343" y="4517554"/>
            <a:ext cx="3643338" cy="2203921"/>
          </a:xfrm>
          <a:prstGeom prst="rect">
            <a:avLst/>
          </a:prstGeom>
        </p:spPr>
      </p:pic>
      <p:sp>
        <p:nvSpPr>
          <p:cNvPr id="6" name="投影片編號版面配置區 5"/>
          <p:cNvSpPr>
            <a:spLocks noGrp="1"/>
          </p:cNvSpPr>
          <p:nvPr>
            <p:ph type="sldNum" sz="quarter" idx="12"/>
          </p:nvPr>
        </p:nvSpPr>
        <p:spPr/>
        <p:txBody>
          <a:bodyPr/>
          <a:lstStyle/>
          <a:p>
            <a:fld id="{D79AE80F-D542-414A-A89B-A5F94E727C0C}" type="slidenum">
              <a:rPr lang="zh-TW" altLang="en-US" smtClean="0"/>
              <a:pPr/>
              <a:t>26</a:t>
            </a:fld>
            <a:endParaRPr lang="zh-TW" altLang="en-US"/>
          </a:p>
        </p:txBody>
      </p:sp>
    </p:spTree>
    <p:extLst>
      <p:ext uri="{BB962C8B-B14F-4D97-AF65-F5344CB8AC3E}">
        <p14:creationId xmlns:p14="http://schemas.microsoft.com/office/powerpoint/2010/main" val="27316726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Monsters and Other Challenges </a:t>
            </a:r>
            <a:endParaRPr lang="zh-TW" altLang="en-US" dirty="0"/>
          </a:p>
        </p:txBody>
      </p:sp>
      <p:sp>
        <p:nvSpPr>
          <p:cNvPr id="3" name="內容版面配置區 2"/>
          <p:cNvSpPr>
            <a:spLocks noGrp="1"/>
          </p:cNvSpPr>
          <p:nvPr>
            <p:ph idx="1"/>
          </p:nvPr>
        </p:nvSpPr>
        <p:spPr/>
        <p:txBody>
          <a:bodyPr>
            <a:normAutofit/>
          </a:bodyPr>
          <a:lstStyle/>
          <a:p>
            <a:r>
              <a:rPr lang="en-US" altLang="zh-TW" b="1" dirty="0">
                <a:solidFill>
                  <a:schemeClr val="tx1"/>
                </a:solidFill>
              </a:rPr>
              <a:t>Blocks and holes </a:t>
            </a:r>
          </a:p>
          <a:p>
            <a:pPr lvl="1"/>
            <a:r>
              <a:rPr lang="en-US" altLang="zh-TW" dirty="0"/>
              <a:t>This is the position the block would be pushed to.</a:t>
            </a:r>
          </a:p>
          <a:p>
            <a:pPr lvl="1"/>
            <a:r>
              <a:rPr lang="en-US" altLang="zh-TW" dirty="0"/>
              <a:t> If it is empty we move the block there. We do the same when there is a hole object at that position. </a:t>
            </a:r>
          </a:p>
          <a:p>
            <a:pPr lvl="1"/>
            <a:r>
              <a:rPr lang="en-US" altLang="zh-TW" dirty="0"/>
              <a:t>To avoid monsters running over blocks we make the corner wall the parent of the block. Because a collision event is defined between the person and the corner wall and not between the person and the block, that event is executed, stopping the person. </a:t>
            </a:r>
          </a:p>
        </p:txBody>
      </p:sp>
      <p:sp>
        <p:nvSpPr>
          <p:cNvPr id="5" name="投影片編號版面配置區 4"/>
          <p:cNvSpPr>
            <a:spLocks noGrp="1"/>
          </p:cNvSpPr>
          <p:nvPr>
            <p:ph type="sldNum" sz="quarter" idx="12"/>
          </p:nvPr>
        </p:nvSpPr>
        <p:spPr/>
        <p:txBody>
          <a:bodyPr/>
          <a:lstStyle/>
          <a:p>
            <a:fld id="{D79AE80F-D542-414A-A89B-A5F94E727C0C}" type="slidenum">
              <a:rPr lang="zh-TW" altLang="en-US" smtClean="0"/>
              <a:pPr/>
              <a:t>27</a:t>
            </a:fld>
            <a:endParaRPr lang="zh-TW" altLang="en-US"/>
          </a:p>
        </p:txBody>
      </p:sp>
    </p:spTree>
    <p:extLst>
      <p:ext uri="{BB962C8B-B14F-4D97-AF65-F5344CB8AC3E}">
        <p14:creationId xmlns:p14="http://schemas.microsoft.com/office/powerpoint/2010/main" val="22811884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Monsters and Other Challenges </a:t>
            </a:r>
            <a:endParaRPr lang="zh-TW" altLang="en-US" dirty="0"/>
          </a:p>
        </p:txBody>
      </p:sp>
      <p:sp>
        <p:nvSpPr>
          <p:cNvPr id="3" name="內容版面配置區 2"/>
          <p:cNvSpPr>
            <a:spLocks noGrp="1"/>
          </p:cNvSpPr>
          <p:nvPr>
            <p:ph idx="1"/>
          </p:nvPr>
        </p:nvSpPr>
        <p:spPr/>
        <p:txBody>
          <a:bodyPr>
            <a:normAutofit/>
          </a:bodyPr>
          <a:lstStyle/>
          <a:p>
            <a:r>
              <a:rPr lang="en-US" altLang="zh-TW" b="1" dirty="0">
                <a:solidFill>
                  <a:schemeClr val="tx1"/>
                </a:solidFill>
              </a:rPr>
              <a:t>Blocks and holes </a:t>
            </a:r>
          </a:p>
          <a:p>
            <a:pPr lvl="1"/>
            <a:r>
              <a:rPr lang="en-US" altLang="zh-TW" dirty="0"/>
              <a:t>This is not what we want. To solve this we put a dummy action (just a comment) in the collision event of the person with the block. Now this event is executed instead, which does not stop the person. (To be precise, the new collision event overrides the collision event of the parent. As indicated before, you can use this to give child objects slightly different behavior than their parents.</a:t>
            </a:r>
          </a:p>
          <a:p>
            <a:pPr lvl="1"/>
            <a:r>
              <a:rPr lang="en-US" altLang="zh-TW" dirty="0"/>
              <a:t> To solve this we put a dummy action in the collision event of the person with the block. </a:t>
            </a:r>
          </a:p>
          <a:p>
            <a:pPr lvl="1"/>
            <a:r>
              <a:rPr lang="en-US" altLang="zh-TW" dirty="0"/>
              <a:t>The new collision event overrides the collision event of the parent. As indicated before, you can use this to give child objects slightly different behavior than their parents.</a:t>
            </a:r>
          </a:p>
          <a:p>
            <a:pPr lvl="1"/>
            <a:endParaRPr lang="en-US" altLang="zh-TW" dirty="0"/>
          </a:p>
        </p:txBody>
      </p:sp>
      <p:sp>
        <p:nvSpPr>
          <p:cNvPr id="5" name="投影片編號版面配置區 4"/>
          <p:cNvSpPr>
            <a:spLocks noGrp="1"/>
          </p:cNvSpPr>
          <p:nvPr>
            <p:ph type="sldNum" sz="quarter" idx="12"/>
          </p:nvPr>
        </p:nvSpPr>
        <p:spPr/>
        <p:txBody>
          <a:bodyPr/>
          <a:lstStyle/>
          <a:p>
            <a:fld id="{D79AE80F-D542-414A-A89B-A5F94E727C0C}" type="slidenum">
              <a:rPr lang="zh-TW" altLang="en-US" smtClean="0"/>
              <a:pPr/>
              <a:t>28</a:t>
            </a:fld>
            <a:endParaRPr lang="zh-TW" altLang="en-US"/>
          </a:p>
        </p:txBody>
      </p:sp>
    </p:spTree>
    <p:extLst>
      <p:ext uri="{BB962C8B-B14F-4D97-AF65-F5344CB8AC3E}">
        <p14:creationId xmlns:p14="http://schemas.microsoft.com/office/powerpoint/2010/main" val="41812772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Monsters and Other Challenges </a:t>
            </a:r>
            <a:endParaRPr lang="zh-TW" altLang="en-US" dirty="0"/>
          </a:p>
        </p:txBody>
      </p:sp>
      <p:sp>
        <p:nvSpPr>
          <p:cNvPr id="3" name="內容版面配置區 2"/>
          <p:cNvSpPr>
            <a:spLocks noGrp="1"/>
          </p:cNvSpPr>
          <p:nvPr>
            <p:ph idx="1"/>
          </p:nvPr>
        </p:nvSpPr>
        <p:spPr/>
        <p:txBody>
          <a:bodyPr>
            <a:normAutofit/>
          </a:bodyPr>
          <a:lstStyle/>
          <a:p>
            <a:r>
              <a:rPr lang="en-US" altLang="zh-TW" b="1" dirty="0">
                <a:solidFill>
                  <a:schemeClr val="tx1"/>
                </a:solidFill>
              </a:rPr>
              <a:t>Blocks and holes </a:t>
            </a:r>
          </a:p>
          <a:p>
            <a:pPr lvl="1"/>
            <a:r>
              <a:rPr lang="en-US" altLang="zh-TW" dirty="0"/>
              <a:t>With the blocks and holes you can create many intriguing rooms. </a:t>
            </a:r>
          </a:p>
          <a:p>
            <a:pPr lvl="1"/>
            <a:r>
              <a:rPr lang="en-US" altLang="zh-TW" dirty="0"/>
              <a:t> we need to give the player the possibility to restart the level, at the cost of one life. To this end we use the </a:t>
            </a:r>
            <a:r>
              <a:rPr lang="en-US" altLang="zh-TW" dirty="0">
                <a:solidFill>
                  <a:srgbClr val="C00000"/>
                </a:solidFill>
              </a:rPr>
              <a:t>key R</a:t>
            </a:r>
            <a:r>
              <a:rPr lang="en-US" altLang="zh-TW" dirty="0"/>
              <a:t> for restart.</a:t>
            </a:r>
          </a:p>
          <a:p>
            <a:pPr lvl="1"/>
            <a:r>
              <a:rPr lang="en-US" altLang="zh-TW" dirty="0"/>
              <a:t>In this keyboard event for the controller we simply subtract one from the lives and restart the room. </a:t>
            </a:r>
          </a:p>
          <a:p>
            <a:pPr lvl="1"/>
            <a:endParaRPr lang="en-US" altLang="zh-TW" dirty="0"/>
          </a:p>
        </p:txBody>
      </p:sp>
      <p:sp>
        <p:nvSpPr>
          <p:cNvPr id="5" name="投影片編號版面配置區 4"/>
          <p:cNvSpPr>
            <a:spLocks noGrp="1"/>
          </p:cNvSpPr>
          <p:nvPr>
            <p:ph type="sldNum" sz="quarter" idx="12"/>
          </p:nvPr>
        </p:nvSpPr>
        <p:spPr/>
        <p:txBody>
          <a:bodyPr/>
          <a:lstStyle/>
          <a:p>
            <a:fld id="{D79AE80F-D542-414A-A89B-A5F94E727C0C}" type="slidenum">
              <a:rPr lang="zh-TW" altLang="en-US" smtClean="0"/>
              <a:pPr/>
              <a:t>29</a:t>
            </a:fld>
            <a:endParaRPr lang="zh-TW" altLang="en-US"/>
          </a:p>
        </p:txBody>
      </p:sp>
    </p:spTree>
    <p:extLst>
      <p:ext uri="{BB962C8B-B14F-4D97-AF65-F5344CB8AC3E}">
        <p14:creationId xmlns:p14="http://schemas.microsoft.com/office/powerpoint/2010/main" val="10647971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The Game Idea</a:t>
            </a:r>
            <a:endParaRPr lang="zh-TW" altLang="en-US" dirty="0"/>
          </a:p>
        </p:txBody>
      </p:sp>
      <p:sp>
        <p:nvSpPr>
          <p:cNvPr id="3" name="內容版面配置區 2"/>
          <p:cNvSpPr>
            <a:spLocks noGrp="1"/>
          </p:cNvSpPr>
          <p:nvPr>
            <p:ph idx="1"/>
          </p:nvPr>
        </p:nvSpPr>
        <p:spPr/>
        <p:txBody>
          <a:bodyPr>
            <a:normAutofit/>
          </a:bodyPr>
          <a:lstStyle/>
          <a:p>
            <a:r>
              <a:rPr lang="en-US" altLang="zh-TW" b="1" dirty="0">
                <a:solidFill>
                  <a:schemeClr val="tx1"/>
                </a:solidFill>
              </a:rPr>
              <a:t>maze game</a:t>
            </a:r>
          </a:p>
          <a:p>
            <a:pPr lvl="1"/>
            <a:r>
              <a:rPr lang="en-US" altLang="zh-TW" dirty="0"/>
              <a:t>main object in the game is a person controlled by the player. Each room consists of a maze. </a:t>
            </a:r>
          </a:p>
          <a:p>
            <a:pPr lvl="1"/>
            <a:r>
              <a:rPr lang="en-US" altLang="zh-TW" dirty="0"/>
              <a:t>To escape the maze the player must collect all diamonds and then reach the exit.</a:t>
            </a:r>
          </a:p>
          <a:p>
            <a:pPr lvl="1"/>
            <a:r>
              <a:rPr lang="en-US" altLang="zh-TW" dirty="0"/>
              <a:t>To do so the player must solve puzzles and monsters must be avoided.</a:t>
            </a:r>
          </a:p>
          <a:p>
            <a:pPr lvl="1"/>
            <a:r>
              <a:rPr lang="en-US" altLang="zh-TW" dirty="0"/>
              <a:t>Many puzzles can be created: blocks must be pushed in holes; parts of the room can be blown away using bombs, etc. </a:t>
            </a:r>
          </a:p>
        </p:txBody>
      </p:sp>
      <p:sp>
        <p:nvSpPr>
          <p:cNvPr id="5" name="投影片編號版面配置區 4"/>
          <p:cNvSpPr>
            <a:spLocks noGrp="1"/>
          </p:cNvSpPr>
          <p:nvPr>
            <p:ph type="sldNum" sz="quarter" idx="12"/>
          </p:nvPr>
        </p:nvSpPr>
        <p:spPr/>
        <p:txBody>
          <a:bodyPr/>
          <a:lstStyle/>
          <a:p>
            <a:fld id="{D79AE80F-D542-414A-A89B-A5F94E727C0C}" type="slidenum">
              <a:rPr lang="zh-TW" altLang="en-US" smtClean="0"/>
              <a:pPr/>
              <a:t>3</a:t>
            </a:fld>
            <a:endParaRPr lang="zh-TW" altLang="en-US"/>
          </a:p>
        </p:txBody>
      </p:sp>
    </p:spTree>
    <p:extLst>
      <p:ext uri="{BB962C8B-B14F-4D97-AF65-F5344CB8AC3E}">
        <p14:creationId xmlns:p14="http://schemas.microsoft.com/office/powerpoint/2010/main" val="5773138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Some Final Improvements </a:t>
            </a:r>
            <a:endParaRPr lang="zh-TW" altLang="en-US" dirty="0"/>
          </a:p>
        </p:txBody>
      </p:sp>
      <p:sp>
        <p:nvSpPr>
          <p:cNvPr id="3" name="內容版面配置區 2"/>
          <p:cNvSpPr>
            <a:spLocks noGrp="1"/>
          </p:cNvSpPr>
          <p:nvPr>
            <p:ph idx="1"/>
          </p:nvPr>
        </p:nvSpPr>
        <p:spPr/>
        <p:txBody>
          <a:bodyPr>
            <a:normAutofit/>
          </a:bodyPr>
          <a:lstStyle/>
          <a:p>
            <a:pPr>
              <a:lnSpc>
                <a:spcPct val="90000"/>
              </a:lnSpc>
            </a:pPr>
            <a:r>
              <a:rPr lang="en-US" altLang="zh-TW" dirty="0"/>
              <a:t>We definitely should improve the graphics.</a:t>
            </a:r>
          </a:p>
          <a:p>
            <a:pPr>
              <a:lnSpc>
                <a:spcPct val="90000"/>
              </a:lnSpc>
            </a:pPr>
            <a:r>
              <a:rPr lang="en-US" altLang="zh-TW" dirty="0"/>
              <a:t>Also we need a lot more </a:t>
            </a:r>
            <a:r>
              <a:rPr lang="en-US" altLang="zh-TW" dirty="0">
                <a:solidFill>
                  <a:srgbClr val="C00000"/>
                </a:solidFill>
              </a:rPr>
              <a:t>interesting levels</a:t>
            </a:r>
            <a:r>
              <a:rPr lang="en-US" altLang="zh-TW" dirty="0"/>
              <a:t>. </a:t>
            </a:r>
          </a:p>
          <a:p>
            <a:pPr>
              <a:lnSpc>
                <a:spcPct val="90000"/>
              </a:lnSpc>
            </a:pPr>
            <a:r>
              <a:rPr lang="en-US" altLang="zh-TW" dirty="0"/>
              <a:t>To do this we </a:t>
            </a:r>
            <a:r>
              <a:rPr lang="en-US" altLang="zh-TW" dirty="0">
                <a:solidFill>
                  <a:srgbClr val="C00000"/>
                </a:solidFill>
              </a:rPr>
              <a:t>add some bonuses and add a few more features</a:t>
            </a:r>
            <a:r>
              <a:rPr lang="en-US" altLang="zh-TW" dirty="0"/>
              <a:t>. </a:t>
            </a:r>
          </a:p>
          <a:p>
            <a:pPr>
              <a:lnSpc>
                <a:spcPct val="90000"/>
              </a:lnSpc>
            </a:pPr>
            <a:r>
              <a:rPr lang="en-US" altLang="zh-TW" dirty="0"/>
              <a:t>The final game can be found in the file </a:t>
            </a:r>
            <a:r>
              <a:rPr lang="en-US" altLang="zh-TW" b="1" dirty="0">
                <a:solidFill>
                  <a:schemeClr val="tx1"/>
                </a:solidFill>
              </a:rPr>
              <a:t>maze_4.gmk</a:t>
            </a:r>
            <a:r>
              <a:rPr lang="en-US" altLang="zh-TW" dirty="0"/>
              <a:t>.</a:t>
            </a:r>
            <a:endParaRPr lang="zh-TW" altLang="en-US" dirty="0"/>
          </a:p>
        </p:txBody>
      </p:sp>
      <p:pic>
        <p:nvPicPr>
          <p:cNvPr id="4" name="圖片 3" descr="2010-09-04_155621.jpg"/>
          <p:cNvPicPr>
            <a:picLocks noChangeAspect="1"/>
          </p:cNvPicPr>
          <p:nvPr/>
        </p:nvPicPr>
        <p:blipFill>
          <a:blip r:embed="rId2" cstate="print"/>
          <a:stretch>
            <a:fillRect/>
          </a:stretch>
        </p:blipFill>
        <p:spPr>
          <a:xfrm>
            <a:off x="2722479" y="3899480"/>
            <a:ext cx="3273793" cy="2736304"/>
          </a:xfrm>
          <a:prstGeom prst="rect">
            <a:avLst/>
          </a:prstGeom>
        </p:spPr>
      </p:pic>
      <p:pic>
        <p:nvPicPr>
          <p:cNvPr id="5" name="圖片 4" descr="2010-09-04_155641.jpg"/>
          <p:cNvPicPr>
            <a:picLocks noChangeAspect="1"/>
          </p:cNvPicPr>
          <p:nvPr/>
        </p:nvPicPr>
        <p:blipFill>
          <a:blip r:embed="rId3" cstate="print"/>
          <a:stretch>
            <a:fillRect/>
          </a:stretch>
        </p:blipFill>
        <p:spPr>
          <a:xfrm>
            <a:off x="6236900" y="3899480"/>
            <a:ext cx="3235424" cy="2729889"/>
          </a:xfrm>
          <a:prstGeom prst="rect">
            <a:avLst/>
          </a:prstGeom>
        </p:spPr>
      </p:pic>
      <p:sp>
        <p:nvSpPr>
          <p:cNvPr id="7" name="投影片編號版面配置區 6"/>
          <p:cNvSpPr>
            <a:spLocks noGrp="1"/>
          </p:cNvSpPr>
          <p:nvPr>
            <p:ph type="sldNum" sz="quarter" idx="12"/>
          </p:nvPr>
        </p:nvSpPr>
        <p:spPr/>
        <p:txBody>
          <a:bodyPr/>
          <a:lstStyle/>
          <a:p>
            <a:fld id="{D79AE80F-D542-414A-A89B-A5F94E727C0C}" type="slidenum">
              <a:rPr lang="zh-TW" altLang="en-US" smtClean="0"/>
              <a:pPr/>
              <a:t>30</a:t>
            </a:fld>
            <a:endParaRPr lang="zh-TW" altLang="en-US"/>
          </a:p>
        </p:txBody>
      </p:sp>
    </p:spTree>
    <p:extLst>
      <p:ext uri="{BB962C8B-B14F-4D97-AF65-F5344CB8AC3E}">
        <p14:creationId xmlns:p14="http://schemas.microsoft.com/office/powerpoint/2010/main" val="5011161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Some Final Improvements </a:t>
            </a:r>
            <a:endParaRPr lang="zh-TW" altLang="en-US" dirty="0"/>
          </a:p>
        </p:txBody>
      </p:sp>
      <p:sp>
        <p:nvSpPr>
          <p:cNvPr id="3" name="內容版面配置區 2"/>
          <p:cNvSpPr>
            <a:spLocks noGrp="1"/>
          </p:cNvSpPr>
          <p:nvPr>
            <p:ph idx="1"/>
          </p:nvPr>
        </p:nvSpPr>
        <p:spPr/>
        <p:txBody>
          <a:bodyPr>
            <a:normAutofit/>
          </a:bodyPr>
          <a:lstStyle/>
          <a:p>
            <a:r>
              <a:rPr lang="en-US" altLang="zh-TW" b="1" dirty="0">
                <a:solidFill>
                  <a:schemeClr val="tx1"/>
                </a:solidFill>
              </a:rPr>
              <a:t>Better graphics </a:t>
            </a:r>
          </a:p>
          <a:p>
            <a:pPr lvl="1"/>
            <a:r>
              <a:rPr lang="en-US" altLang="zh-TW" dirty="0"/>
              <a:t>The easiest way to achieve this is to use a new image that consists of 4 </a:t>
            </a:r>
            <a:r>
              <a:rPr lang="en-US" altLang="zh-TW" dirty="0" err="1"/>
              <a:t>subimages</a:t>
            </a:r>
            <a:r>
              <a:rPr lang="en-US" altLang="zh-TW" dirty="0"/>
              <a:t>, one for each direction.</a:t>
            </a:r>
          </a:p>
          <a:p>
            <a:pPr lvl="1"/>
            <a:r>
              <a:rPr lang="en-US" altLang="zh-TW" dirty="0"/>
              <a:t>Normally Game Maker cycles through these </a:t>
            </a:r>
            <a:r>
              <a:rPr lang="en-US" altLang="zh-TW" dirty="0" err="1"/>
              <a:t>subimages</a:t>
            </a:r>
            <a:r>
              <a:rPr lang="en-US" altLang="zh-TW" dirty="0"/>
              <a:t>. </a:t>
            </a:r>
          </a:p>
          <a:p>
            <a:pPr lvl="2"/>
            <a:r>
              <a:rPr lang="en-US" altLang="zh-TW" sz="2400" dirty="0"/>
              <a:t>setting the variable </a:t>
            </a:r>
            <a:r>
              <a:rPr lang="en-US" altLang="zh-TW" sz="2400" dirty="0" err="1">
                <a:solidFill>
                  <a:srgbClr val="C00000"/>
                </a:solidFill>
              </a:rPr>
              <a:t>image_speed</a:t>
            </a:r>
            <a:r>
              <a:rPr lang="en-US" altLang="zh-TW" sz="2400" dirty="0">
                <a:solidFill>
                  <a:srgbClr val="C00000"/>
                </a:solidFill>
              </a:rPr>
              <a:t> </a:t>
            </a:r>
            <a:r>
              <a:rPr lang="en-US" altLang="zh-TW" sz="2400" dirty="0"/>
              <a:t>to 0. When we change the direction of the character, we can change the </a:t>
            </a:r>
            <a:r>
              <a:rPr lang="en-US" altLang="zh-TW" sz="2400" dirty="0" err="1"/>
              <a:t>subimage</a:t>
            </a:r>
            <a:r>
              <a:rPr lang="en-US" altLang="zh-TW" sz="2400" dirty="0"/>
              <a:t> shown by the action to change the sprite: </a:t>
            </a:r>
            <a:endParaRPr lang="zh-TW" altLang="en-US" sz="2400" dirty="0">
              <a:solidFill>
                <a:srgbClr val="00B0F0"/>
              </a:solidFill>
            </a:endParaRPr>
          </a:p>
        </p:txBody>
      </p:sp>
      <p:pic>
        <p:nvPicPr>
          <p:cNvPr id="6" name="圖片 5" descr="2010-09-04_161237.jpg"/>
          <p:cNvPicPr>
            <a:picLocks noChangeAspect="1"/>
          </p:cNvPicPr>
          <p:nvPr/>
        </p:nvPicPr>
        <p:blipFill>
          <a:blip r:embed="rId2" cstate="print"/>
          <a:stretch>
            <a:fillRect/>
          </a:stretch>
        </p:blipFill>
        <p:spPr>
          <a:xfrm>
            <a:off x="7453322" y="4357694"/>
            <a:ext cx="1991714" cy="2238112"/>
          </a:xfrm>
          <a:prstGeom prst="rect">
            <a:avLst/>
          </a:prstGeom>
        </p:spPr>
      </p:pic>
      <p:sp>
        <p:nvSpPr>
          <p:cNvPr id="7" name="投影片編號版面配置區 6"/>
          <p:cNvSpPr>
            <a:spLocks noGrp="1"/>
          </p:cNvSpPr>
          <p:nvPr>
            <p:ph type="sldNum" sz="quarter" idx="12"/>
          </p:nvPr>
        </p:nvSpPr>
        <p:spPr/>
        <p:txBody>
          <a:bodyPr/>
          <a:lstStyle/>
          <a:p>
            <a:fld id="{D79AE80F-D542-414A-A89B-A5F94E727C0C}" type="slidenum">
              <a:rPr lang="zh-TW" altLang="en-US" smtClean="0"/>
              <a:pPr/>
              <a:t>31</a:t>
            </a:fld>
            <a:endParaRPr lang="zh-TW" altLang="en-US"/>
          </a:p>
        </p:txBody>
      </p:sp>
    </p:spTree>
    <p:extLst>
      <p:ext uri="{BB962C8B-B14F-4D97-AF65-F5344CB8AC3E}">
        <p14:creationId xmlns:p14="http://schemas.microsoft.com/office/powerpoint/2010/main" val="32697936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Some Final Improvements </a:t>
            </a:r>
            <a:endParaRPr lang="zh-TW" altLang="en-US" dirty="0"/>
          </a:p>
        </p:txBody>
      </p:sp>
      <p:sp>
        <p:nvSpPr>
          <p:cNvPr id="3" name="內容版面配置區 2"/>
          <p:cNvSpPr>
            <a:spLocks noGrp="1"/>
          </p:cNvSpPr>
          <p:nvPr>
            <p:ph idx="1"/>
          </p:nvPr>
        </p:nvSpPr>
        <p:spPr/>
        <p:txBody>
          <a:bodyPr>
            <a:noAutofit/>
          </a:bodyPr>
          <a:lstStyle/>
          <a:p>
            <a:pPr>
              <a:lnSpc>
                <a:spcPct val="90000"/>
              </a:lnSpc>
            </a:pPr>
            <a:r>
              <a:rPr lang="en-US" altLang="zh-TW" b="1" dirty="0">
                <a:solidFill>
                  <a:schemeClr val="tx1"/>
                </a:solidFill>
              </a:rPr>
              <a:t>Bonuses</a:t>
            </a:r>
            <a:r>
              <a:rPr lang="en-US" altLang="zh-TW" b="1" dirty="0">
                <a:solidFill>
                  <a:srgbClr val="00B0F0"/>
                </a:solidFill>
              </a:rPr>
              <a:t>  </a:t>
            </a:r>
          </a:p>
          <a:p>
            <a:pPr lvl="1">
              <a:lnSpc>
                <a:spcPct val="90000"/>
              </a:lnSpc>
            </a:pPr>
            <a:r>
              <a:rPr lang="en-US" altLang="zh-TW" dirty="0"/>
              <a:t>add two bonuses: one to give you 100 points and the other to give you an extra life. </a:t>
            </a:r>
          </a:p>
          <a:p>
            <a:pPr lvl="1">
              <a:lnSpc>
                <a:spcPct val="90000"/>
              </a:lnSpc>
            </a:pPr>
            <a:r>
              <a:rPr lang="en-US" altLang="zh-TW" dirty="0"/>
              <a:t>When they meet the person they play a sound, they destroy themselves, and they either add some points to the score or 1 to the number of lives. </a:t>
            </a:r>
          </a:p>
          <a:p>
            <a:pPr>
              <a:lnSpc>
                <a:spcPct val="90000"/>
              </a:lnSpc>
            </a:pPr>
            <a:r>
              <a:rPr lang="en-US" altLang="zh-TW" b="1" dirty="0">
                <a:solidFill>
                  <a:schemeClr val="tx1"/>
                </a:solidFill>
              </a:rPr>
              <a:t>One way streets </a:t>
            </a:r>
          </a:p>
          <a:p>
            <a:pPr lvl="1">
              <a:lnSpc>
                <a:spcPct val="90000"/>
              </a:lnSpc>
            </a:pPr>
            <a:r>
              <a:rPr lang="en-US" altLang="zh-TW" dirty="0"/>
              <a:t>we make four objects, each in the form of an arrow, pointing in the directions of motion. </a:t>
            </a:r>
          </a:p>
          <a:p>
            <a:pPr lvl="1">
              <a:lnSpc>
                <a:spcPct val="90000"/>
              </a:lnSpc>
            </a:pPr>
            <a:r>
              <a:rPr lang="en-US" altLang="zh-TW" dirty="0"/>
              <a:t>We check whether the person is aligned to the grid in the right way and whether in meets the particular arrow. If so, we set the motion in the right direction. (We set it to a </a:t>
            </a:r>
            <a:r>
              <a:rPr lang="en-US" altLang="zh-TW" dirty="0">
                <a:solidFill>
                  <a:srgbClr val="C00000"/>
                </a:solidFill>
              </a:rPr>
              <a:t>speed of 8</a:t>
            </a:r>
            <a:r>
              <a:rPr lang="en-US" altLang="zh-TW" dirty="0"/>
              <a:t>.)</a:t>
            </a:r>
            <a:endParaRPr lang="zh-TW" altLang="en-US" dirty="0"/>
          </a:p>
        </p:txBody>
      </p:sp>
      <p:sp>
        <p:nvSpPr>
          <p:cNvPr id="5" name="投影片編號版面配置區 4"/>
          <p:cNvSpPr>
            <a:spLocks noGrp="1"/>
          </p:cNvSpPr>
          <p:nvPr>
            <p:ph type="sldNum" sz="quarter" idx="12"/>
          </p:nvPr>
        </p:nvSpPr>
        <p:spPr/>
        <p:txBody>
          <a:bodyPr/>
          <a:lstStyle/>
          <a:p>
            <a:fld id="{D79AE80F-D542-414A-A89B-A5F94E727C0C}" type="slidenum">
              <a:rPr lang="zh-TW" altLang="en-US" smtClean="0"/>
              <a:pPr/>
              <a:t>32</a:t>
            </a:fld>
            <a:endParaRPr lang="zh-TW" altLang="en-US"/>
          </a:p>
        </p:txBody>
      </p:sp>
    </p:spTree>
    <p:extLst>
      <p:ext uri="{BB962C8B-B14F-4D97-AF65-F5344CB8AC3E}">
        <p14:creationId xmlns:p14="http://schemas.microsoft.com/office/powerpoint/2010/main" val="3696790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Some Final Improvements </a:t>
            </a:r>
            <a:endParaRPr lang="zh-TW" altLang="en-US" dirty="0"/>
          </a:p>
        </p:txBody>
      </p:sp>
      <p:sp>
        <p:nvSpPr>
          <p:cNvPr id="3" name="內容版面配置區 2"/>
          <p:cNvSpPr>
            <a:spLocks noGrp="1"/>
          </p:cNvSpPr>
          <p:nvPr>
            <p:ph idx="1"/>
          </p:nvPr>
        </p:nvSpPr>
        <p:spPr/>
        <p:txBody>
          <a:bodyPr>
            <a:normAutofit/>
          </a:bodyPr>
          <a:lstStyle/>
          <a:p>
            <a:r>
              <a:rPr lang="en-US" altLang="zh-TW" b="1" dirty="0">
                <a:solidFill>
                  <a:schemeClr val="tx1"/>
                </a:solidFill>
              </a:rPr>
              <a:t>Frightened monsters   </a:t>
            </a:r>
          </a:p>
          <a:p>
            <a:pPr lvl="1"/>
            <a:r>
              <a:rPr lang="en-US" altLang="zh-TW" dirty="0"/>
              <a:t>give every monster a variable called afraid.</a:t>
            </a:r>
          </a:p>
          <a:p>
            <a:pPr lvl="1"/>
            <a:r>
              <a:rPr lang="en-US" altLang="zh-TW" dirty="0"/>
              <a:t> we set it to </a:t>
            </a:r>
            <a:r>
              <a:rPr lang="en-US" altLang="zh-TW" dirty="0" smtClean="0">
                <a:solidFill>
                  <a:srgbClr val="C00000"/>
                </a:solidFill>
              </a:rPr>
              <a:t>0 </a:t>
            </a:r>
            <a:r>
              <a:rPr lang="en-US" altLang="zh-TW" dirty="0">
                <a:solidFill>
                  <a:srgbClr val="C00000"/>
                </a:solidFill>
              </a:rPr>
              <a:t>(false)</a:t>
            </a:r>
            <a:r>
              <a:rPr lang="en-US" altLang="zh-TW" dirty="0"/>
              <a:t>. When the person meets a new ring object we set the variable to true for all monsters and </a:t>
            </a:r>
            <a:r>
              <a:rPr lang="en-US" altLang="zh-TW" dirty="0">
                <a:solidFill>
                  <a:srgbClr val="C00000"/>
                </a:solidFill>
              </a:rPr>
              <a:t>we change the sprite to show that the monster is indeed afraid</a:t>
            </a:r>
            <a:r>
              <a:rPr lang="en-US" altLang="zh-TW" dirty="0"/>
              <a:t>. </a:t>
            </a:r>
          </a:p>
          <a:p>
            <a:pPr lvl="1"/>
            <a:r>
              <a:rPr lang="en-US" altLang="zh-TW" dirty="0"/>
              <a:t>Now when the person meets the monster we first check whether it is afraid or not. </a:t>
            </a:r>
          </a:p>
          <a:p>
            <a:pPr lvl="2"/>
            <a:r>
              <a:rPr lang="en-US" altLang="zh-TW" sz="2400" dirty="0"/>
              <a:t>If it is afraid the monster is moved to its initial position. </a:t>
            </a:r>
          </a:p>
          <a:p>
            <a:pPr lvl="2"/>
            <a:r>
              <a:rPr lang="en-US" altLang="zh-TW" sz="2400" dirty="0"/>
              <a:t>Otherwise, the player looses a life. See the game for details.</a:t>
            </a:r>
          </a:p>
        </p:txBody>
      </p:sp>
      <p:sp>
        <p:nvSpPr>
          <p:cNvPr id="5" name="投影片編號版面配置區 4"/>
          <p:cNvSpPr>
            <a:spLocks noGrp="1"/>
          </p:cNvSpPr>
          <p:nvPr>
            <p:ph type="sldNum" sz="quarter" idx="12"/>
          </p:nvPr>
        </p:nvSpPr>
        <p:spPr/>
        <p:txBody>
          <a:bodyPr/>
          <a:lstStyle/>
          <a:p>
            <a:fld id="{D79AE80F-D542-414A-A89B-A5F94E727C0C}" type="slidenum">
              <a:rPr lang="zh-TW" altLang="en-US" smtClean="0"/>
              <a:pPr/>
              <a:t>33</a:t>
            </a:fld>
            <a:endParaRPr lang="zh-TW" altLang="en-US"/>
          </a:p>
        </p:txBody>
      </p:sp>
    </p:spTree>
    <p:extLst>
      <p:ext uri="{BB962C8B-B14F-4D97-AF65-F5344CB8AC3E}">
        <p14:creationId xmlns:p14="http://schemas.microsoft.com/office/powerpoint/2010/main" val="26420107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Some Final Improvements </a:t>
            </a:r>
            <a:endParaRPr lang="zh-TW" altLang="en-US" dirty="0"/>
          </a:p>
        </p:txBody>
      </p:sp>
      <p:sp>
        <p:nvSpPr>
          <p:cNvPr id="3" name="內容版面配置區 2"/>
          <p:cNvSpPr>
            <a:spLocks noGrp="1"/>
          </p:cNvSpPr>
          <p:nvPr>
            <p:ph idx="1"/>
          </p:nvPr>
        </p:nvSpPr>
        <p:spPr/>
        <p:txBody>
          <a:bodyPr>
            <a:noAutofit/>
          </a:bodyPr>
          <a:lstStyle/>
          <a:p>
            <a:pPr>
              <a:lnSpc>
                <a:spcPct val="90000"/>
              </a:lnSpc>
            </a:pPr>
            <a:r>
              <a:rPr lang="en-US" altLang="zh-TW" b="1" dirty="0">
                <a:solidFill>
                  <a:schemeClr val="tx1"/>
                </a:solidFill>
              </a:rPr>
              <a:t>Now let’s make a game out of it   </a:t>
            </a:r>
          </a:p>
          <a:p>
            <a:pPr lvl="1">
              <a:lnSpc>
                <a:spcPct val="90000"/>
              </a:lnSpc>
            </a:pPr>
            <a:r>
              <a:rPr lang="en-US" altLang="zh-TW" dirty="0"/>
              <a:t>Game Maker has a built-in load and save mechanism</a:t>
            </a:r>
          </a:p>
          <a:p>
            <a:pPr lvl="1">
              <a:lnSpc>
                <a:spcPct val="90000"/>
              </a:lnSpc>
            </a:pPr>
            <a:r>
              <a:rPr lang="en-US" altLang="zh-TW" dirty="0">
                <a:solidFill>
                  <a:srgbClr val="C00000"/>
                </a:solidFill>
              </a:rPr>
              <a:t>F5 </a:t>
            </a:r>
            <a:r>
              <a:rPr lang="en-US" altLang="zh-TW" dirty="0"/>
              <a:t>saves the current game.</a:t>
            </a:r>
          </a:p>
          <a:p>
            <a:pPr lvl="1">
              <a:lnSpc>
                <a:spcPct val="90000"/>
              </a:lnSpc>
            </a:pPr>
            <a:r>
              <a:rPr lang="en-US" altLang="zh-TW" dirty="0">
                <a:solidFill>
                  <a:srgbClr val="C00000"/>
                </a:solidFill>
              </a:rPr>
              <a:t>F6</a:t>
            </a:r>
            <a:r>
              <a:rPr lang="en-US" altLang="zh-TW" dirty="0"/>
              <a:t> loads the last saved game.</a:t>
            </a:r>
          </a:p>
          <a:p>
            <a:pPr lvl="1">
              <a:lnSpc>
                <a:spcPct val="90000"/>
              </a:lnSpc>
            </a:pPr>
            <a:r>
              <a:rPr lang="en-US" altLang="zh-TW" dirty="0"/>
              <a:t>Please load</a:t>
            </a:r>
            <a:r>
              <a:rPr lang="en-US" altLang="zh-TW" dirty="0">
                <a:solidFill>
                  <a:schemeClr val="tx1"/>
                </a:solidFill>
              </a:rPr>
              <a:t> </a:t>
            </a:r>
            <a:r>
              <a:rPr lang="en-US" altLang="zh-TW" b="1" dirty="0">
                <a:solidFill>
                  <a:schemeClr val="tx1"/>
                </a:solidFill>
              </a:rPr>
              <a:t>maze_4.gmk</a:t>
            </a:r>
            <a:r>
              <a:rPr lang="en-US" altLang="zh-TW" dirty="0"/>
              <a:t>. Play it, check it out, and change it as much as you like. </a:t>
            </a:r>
          </a:p>
          <a:p>
            <a:pPr lvl="2">
              <a:lnSpc>
                <a:spcPct val="90000"/>
              </a:lnSpc>
            </a:pPr>
            <a:r>
              <a:rPr lang="en-US" altLang="zh-TW" sz="2400" dirty="0"/>
              <a:t> You should add many more levels.</a:t>
            </a:r>
          </a:p>
          <a:p>
            <a:pPr lvl="2">
              <a:lnSpc>
                <a:spcPct val="90000"/>
              </a:lnSpc>
            </a:pPr>
            <a:r>
              <a:rPr lang="en-US" altLang="zh-TW" sz="2400" dirty="0"/>
              <a:t>Also you can add some other objects, like e.g. keys that open certain doors, transporters that move you from one place in the maze to another, bullets that the person can shoot to kill monsters, doors that open and close from time to time, ice on which the person keeps moving in the same directions, shooting traps, etc.</a:t>
            </a:r>
          </a:p>
        </p:txBody>
      </p:sp>
      <p:sp>
        <p:nvSpPr>
          <p:cNvPr id="5" name="投影片編號版面配置區 4"/>
          <p:cNvSpPr>
            <a:spLocks noGrp="1"/>
          </p:cNvSpPr>
          <p:nvPr>
            <p:ph type="sldNum" sz="quarter" idx="12"/>
          </p:nvPr>
        </p:nvSpPr>
        <p:spPr/>
        <p:txBody>
          <a:bodyPr/>
          <a:lstStyle/>
          <a:p>
            <a:fld id="{D79AE80F-D542-414A-A89B-A5F94E727C0C}" type="slidenum">
              <a:rPr lang="zh-TW" altLang="en-US" smtClean="0"/>
              <a:pPr/>
              <a:t>34</a:t>
            </a:fld>
            <a:endParaRPr lang="zh-TW" altLang="en-US"/>
          </a:p>
        </p:txBody>
      </p:sp>
    </p:spTree>
    <p:extLst>
      <p:ext uri="{BB962C8B-B14F-4D97-AF65-F5344CB8AC3E}">
        <p14:creationId xmlns:p14="http://schemas.microsoft.com/office/powerpoint/2010/main" val="8806851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A Simple Start </a:t>
            </a:r>
            <a:endParaRPr lang="zh-TW" altLang="en-US" dirty="0"/>
          </a:p>
        </p:txBody>
      </p:sp>
      <p:sp>
        <p:nvSpPr>
          <p:cNvPr id="3" name="內容版面配置區 2"/>
          <p:cNvSpPr>
            <a:spLocks noGrp="1"/>
          </p:cNvSpPr>
          <p:nvPr>
            <p:ph idx="1"/>
          </p:nvPr>
        </p:nvSpPr>
        <p:spPr/>
        <p:txBody>
          <a:bodyPr/>
          <a:lstStyle/>
          <a:p>
            <a:pPr>
              <a:lnSpc>
                <a:spcPct val="90000"/>
              </a:lnSpc>
            </a:pPr>
            <a:r>
              <a:rPr lang="en-US" altLang="zh-TW" b="1" dirty="0" smtClean="0">
                <a:solidFill>
                  <a:schemeClr val="tx1"/>
                </a:solidFill>
              </a:rPr>
              <a:t>The objects</a:t>
            </a:r>
          </a:p>
          <a:p>
            <a:pPr lvl="1">
              <a:lnSpc>
                <a:spcPct val="90000"/>
              </a:lnSpc>
            </a:pPr>
            <a:r>
              <a:rPr lang="en-US" altLang="zh-TW" dirty="0" smtClean="0"/>
              <a:t>There are three crucial ingredients in the game: </a:t>
            </a:r>
            <a:r>
              <a:rPr lang="en-US" altLang="zh-TW" dirty="0" smtClean="0">
                <a:solidFill>
                  <a:srgbClr val="C00000"/>
                </a:solidFill>
              </a:rPr>
              <a:t>the player, the wall, and the exit</a:t>
            </a:r>
            <a:r>
              <a:rPr lang="en-US" altLang="zh-TW" dirty="0" smtClean="0"/>
              <a:t>. We will need a sprite for each of them and make an object for each of them.</a:t>
            </a:r>
          </a:p>
          <a:p>
            <a:pPr lvl="1">
              <a:lnSpc>
                <a:spcPct val="90000"/>
              </a:lnSpc>
            </a:pPr>
            <a:r>
              <a:rPr lang="en-US" altLang="zh-TW" dirty="0" smtClean="0"/>
              <a:t> load </a:t>
            </a:r>
            <a:r>
              <a:rPr lang="en-US" altLang="zh-TW" b="1" dirty="0" smtClean="0">
                <a:solidFill>
                  <a:schemeClr val="tx1"/>
                </a:solidFill>
              </a:rPr>
              <a:t>maze_1.gmk.</a:t>
            </a:r>
            <a:endParaRPr lang="en-US" altLang="zh-TW" dirty="0" smtClean="0">
              <a:solidFill>
                <a:schemeClr val="tx1"/>
              </a:solidFill>
            </a:endParaRPr>
          </a:p>
          <a:p>
            <a:pPr lvl="1">
              <a:lnSpc>
                <a:spcPct val="90000"/>
              </a:lnSpc>
            </a:pPr>
            <a:r>
              <a:rPr lang="en-US" altLang="zh-TW" dirty="0" smtClean="0"/>
              <a:t>Create these three sprites in the usual way and name them </a:t>
            </a:r>
            <a:r>
              <a:rPr lang="en-US" altLang="zh-TW" dirty="0" err="1" smtClean="0">
                <a:solidFill>
                  <a:srgbClr val="C00000"/>
                </a:solidFill>
              </a:rPr>
              <a:t>spr_person</a:t>
            </a:r>
            <a:r>
              <a:rPr lang="en-US" altLang="zh-TW" dirty="0" smtClean="0">
                <a:solidFill>
                  <a:srgbClr val="C00000"/>
                </a:solidFill>
              </a:rPr>
              <a:t>, </a:t>
            </a:r>
            <a:r>
              <a:rPr lang="en-US" altLang="zh-TW" dirty="0" err="1" smtClean="0">
                <a:solidFill>
                  <a:srgbClr val="C00000"/>
                </a:solidFill>
              </a:rPr>
              <a:t>spr_wall</a:t>
            </a:r>
            <a:r>
              <a:rPr lang="en-US" altLang="zh-TW" dirty="0" smtClean="0">
                <a:solidFill>
                  <a:srgbClr val="C00000"/>
                </a:solidFill>
              </a:rPr>
              <a:t>, and </a:t>
            </a:r>
            <a:r>
              <a:rPr lang="en-US" altLang="zh-TW" dirty="0" err="1" smtClean="0">
                <a:solidFill>
                  <a:srgbClr val="C00000"/>
                </a:solidFill>
              </a:rPr>
              <a:t>spr_goal</a:t>
            </a:r>
            <a:r>
              <a:rPr lang="en-US" altLang="zh-TW" dirty="0" smtClean="0"/>
              <a:t>.</a:t>
            </a:r>
          </a:p>
          <a:p>
            <a:pPr lvl="1">
              <a:lnSpc>
                <a:spcPct val="90000"/>
              </a:lnSpc>
            </a:pPr>
            <a:endParaRPr lang="en-US" altLang="zh-TW" dirty="0" smtClean="0"/>
          </a:p>
          <a:p>
            <a:pPr lvl="1">
              <a:lnSpc>
                <a:spcPct val="90000"/>
              </a:lnSpc>
            </a:pPr>
            <a:endParaRPr lang="zh-TW" altLang="en-US" dirty="0"/>
          </a:p>
        </p:txBody>
      </p:sp>
      <p:grpSp>
        <p:nvGrpSpPr>
          <p:cNvPr id="30" name="群組 29"/>
          <p:cNvGrpSpPr/>
          <p:nvPr/>
        </p:nvGrpSpPr>
        <p:grpSpPr>
          <a:xfrm>
            <a:off x="4559808" y="4122933"/>
            <a:ext cx="6602505" cy="2663194"/>
            <a:chOff x="395536" y="3212976"/>
            <a:chExt cx="8568952" cy="3456384"/>
          </a:xfrm>
        </p:grpSpPr>
        <p:pic>
          <p:nvPicPr>
            <p:cNvPr id="8" name="圖片 7" descr="2010-08-29_130342.png"/>
            <p:cNvPicPr>
              <a:picLocks noChangeAspect="1"/>
            </p:cNvPicPr>
            <p:nvPr/>
          </p:nvPicPr>
          <p:blipFill>
            <a:blip r:embed="rId3" cstate="print"/>
            <a:srcRect l="4840" r="26537"/>
            <a:stretch>
              <a:fillRect/>
            </a:stretch>
          </p:blipFill>
          <p:spPr>
            <a:xfrm>
              <a:off x="6922547" y="3212976"/>
              <a:ext cx="2041941" cy="1224136"/>
            </a:xfrm>
            <a:prstGeom prst="rect">
              <a:avLst/>
            </a:prstGeom>
          </p:spPr>
        </p:pic>
        <p:grpSp>
          <p:nvGrpSpPr>
            <p:cNvPr id="29" name="群組 28"/>
            <p:cNvGrpSpPr/>
            <p:nvPr/>
          </p:nvGrpSpPr>
          <p:grpSpPr>
            <a:xfrm>
              <a:off x="3203848" y="3259836"/>
              <a:ext cx="3609524" cy="3409524"/>
              <a:chOff x="3203848" y="3259836"/>
              <a:chExt cx="3609524" cy="3409524"/>
            </a:xfrm>
          </p:grpSpPr>
          <p:pic>
            <p:nvPicPr>
              <p:cNvPr id="7" name="圖片 6" descr="2010-08-29_130121.png"/>
              <p:cNvPicPr>
                <a:picLocks noChangeAspect="1"/>
              </p:cNvPicPr>
              <p:nvPr/>
            </p:nvPicPr>
            <p:blipFill>
              <a:blip r:embed="rId4" cstate="print"/>
              <a:stretch>
                <a:fillRect/>
              </a:stretch>
            </p:blipFill>
            <p:spPr>
              <a:xfrm>
                <a:off x="3203848" y="3259836"/>
                <a:ext cx="3609524" cy="3409524"/>
              </a:xfrm>
              <a:prstGeom prst="rect">
                <a:avLst/>
              </a:prstGeom>
            </p:spPr>
          </p:pic>
          <p:sp>
            <p:nvSpPr>
              <p:cNvPr id="10" name="矩形 9"/>
              <p:cNvSpPr/>
              <p:nvPr/>
            </p:nvSpPr>
            <p:spPr>
              <a:xfrm>
                <a:off x="3275856" y="3573016"/>
                <a:ext cx="1368152" cy="21602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3635896" y="6309320"/>
                <a:ext cx="720080" cy="21602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3491880" y="3861048"/>
                <a:ext cx="1080120" cy="21602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4860031" y="4797151"/>
                <a:ext cx="1440160" cy="758941"/>
              </a:xfrm>
              <a:prstGeom prst="rect">
                <a:avLst/>
              </a:prstGeom>
              <a:solidFill>
                <a:schemeClr val="bg1"/>
              </a:solidFill>
              <a:ln w="28575">
                <a:solidFill>
                  <a:srgbClr val="C00000"/>
                </a:solidFill>
              </a:ln>
            </p:spPr>
            <p:txBody>
              <a:bodyPr wrap="square" rtlCol="0">
                <a:spAutoFit/>
              </a:bodyPr>
              <a:lstStyle/>
              <a:p>
                <a:r>
                  <a:rPr lang="en-US" altLang="zh-TW" sz="1600" dirty="0">
                    <a:solidFill>
                      <a:srgbClr val="C00000"/>
                    </a:solidFill>
                  </a:rPr>
                  <a:t>Load Sprite</a:t>
                </a:r>
                <a:endParaRPr lang="zh-TW" altLang="en-US" sz="1600" dirty="0">
                  <a:solidFill>
                    <a:srgbClr val="C00000"/>
                  </a:solidFill>
                </a:endParaRPr>
              </a:p>
            </p:txBody>
          </p:sp>
          <p:cxnSp>
            <p:nvCxnSpPr>
              <p:cNvPr id="19" name="直線單箭頭接點 18"/>
              <p:cNvCxnSpPr/>
              <p:nvPr/>
            </p:nvCxnSpPr>
            <p:spPr>
              <a:xfrm rot="16200000" flipH="1">
                <a:off x="4391980" y="4185084"/>
                <a:ext cx="720080" cy="50405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8" name="群組 27"/>
            <p:cNvGrpSpPr/>
            <p:nvPr/>
          </p:nvGrpSpPr>
          <p:grpSpPr>
            <a:xfrm>
              <a:off x="395536" y="3212976"/>
              <a:ext cx="2664296" cy="2383603"/>
              <a:chOff x="395536" y="3212976"/>
              <a:chExt cx="2664296" cy="2383603"/>
            </a:xfrm>
          </p:grpSpPr>
          <p:pic>
            <p:nvPicPr>
              <p:cNvPr id="6" name="圖片 5" descr="1.png"/>
              <p:cNvPicPr>
                <a:picLocks noChangeAspect="1"/>
              </p:cNvPicPr>
              <p:nvPr/>
            </p:nvPicPr>
            <p:blipFill>
              <a:blip r:embed="rId5" cstate="print"/>
              <a:srcRect r="6196"/>
              <a:stretch>
                <a:fillRect/>
              </a:stretch>
            </p:blipFill>
            <p:spPr>
              <a:xfrm>
                <a:off x="827584" y="3212976"/>
                <a:ext cx="2170240" cy="1687441"/>
              </a:xfrm>
              <a:prstGeom prst="rect">
                <a:avLst/>
              </a:prstGeom>
            </p:spPr>
          </p:pic>
          <p:sp>
            <p:nvSpPr>
              <p:cNvPr id="9" name="矩形 8"/>
              <p:cNvSpPr/>
              <p:nvPr/>
            </p:nvSpPr>
            <p:spPr>
              <a:xfrm>
                <a:off x="827584" y="3717032"/>
                <a:ext cx="2160240" cy="64807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2" name="直線單箭頭接點 21"/>
              <p:cNvCxnSpPr/>
              <p:nvPr/>
            </p:nvCxnSpPr>
            <p:spPr>
              <a:xfrm rot="5400000">
                <a:off x="863588" y="4761148"/>
                <a:ext cx="792088"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5" name="群組 24"/>
              <p:cNvGrpSpPr/>
              <p:nvPr/>
            </p:nvGrpSpPr>
            <p:grpSpPr>
              <a:xfrm>
                <a:off x="395536" y="5157192"/>
                <a:ext cx="2664296" cy="439387"/>
                <a:chOff x="395536" y="5373216"/>
                <a:chExt cx="2664296" cy="439387"/>
              </a:xfrm>
            </p:grpSpPr>
            <p:sp>
              <p:nvSpPr>
                <p:cNvPr id="12" name="文字方塊 11"/>
                <p:cNvSpPr txBox="1"/>
                <p:nvPr/>
              </p:nvSpPr>
              <p:spPr>
                <a:xfrm>
                  <a:off x="395536" y="5373216"/>
                  <a:ext cx="2664296" cy="439387"/>
                </a:xfrm>
                <a:prstGeom prst="rect">
                  <a:avLst/>
                </a:prstGeom>
                <a:noFill/>
                <a:ln w="28575">
                  <a:solidFill>
                    <a:srgbClr val="C00000"/>
                  </a:solidFill>
                </a:ln>
              </p:spPr>
              <p:txBody>
                <a:bodyPr wrap="square" rtlCol="0">
                  <a:spAutoFit/>
                </a:bodyPr>
                <a:lstStyle/>
                <a:p>
                  <a:pPr marL="342900" indent="-342900"/>
                  <a:r>
                    <a:rPr lang="en-US" altLang="zh-TW" sz="1600" dirty="0">
                      <a:solidFill>
                        <a:srgbClr val="C00000"/>
                      </a:solidFill>
                    </a:rPr>
                    <a:t>Sprites&gt;</a:t>
                  </a:r>
                  <a:r>
                    <a:rPr lang="en-US" altLang="zh-TW" sz="1600" dirty="0" err="1">
                      <a:solidFill>
                        <a:srgbClr val="C00000"/>
                      </a:solidFill>
                    </a:rPr>
                    <a:t>Creat</a:t>
                  </a:r>
                  <a:r>
                    <a:rPr lang="zh-TW" altLang="en-US" sz="1600" dirty="0">
                      <a:solidFill>
                        <a:srgbClr val="C00000"/>
                      </a:solidFill>
                    </a:rPr>
                    <a:t> </a:t>
                  </a:r>
                  <a:r>
                    <a:rPr lang="en-US" altLang="zh-TW" sz="1600" dirty="0">
                      <a:solidFill>
                        <a:srgbClr val="C00000"/>
                      </a:solidFill>
                    </a:rPr>
                    <a:t>Sprite</a:t>
                  </a:r>
                </a:p>
              </p:txBody>
            </p:sp>
            <p:pic>
              <p:nvPicPr>
                <p:cNvPr id="24" name="圖片 23" descr="2010-08-29_132140.png"/>
                <p:cNvPicPr>
                  <a:picLocks noChangeAspect="1"/>
                </p:cNvPicPr>
                <p:nvPr/>
              </p:nvPicPr>
              <p:blipFill>
                <a:blip r:embed="rId6" cstate="print"/>
                <a:stretch>
                  <a:fillRect/>
                </a:stretch>
              </p:blipFill>
              <p:spPr>
                <a:xfrm>
                  <a:off x="2709731" y="5445224"/>
                  <a:ext cx="314096" cy="314094"/>
                </a:xfrm>
                <a:prstGeom prst="rect">
                  <a:avLst/>
                </a:prstGeom>
              </p:spPr>
            </p:pic>
          </p:grpSp>
        </p:grpSp>
        <p:cxnSp>
          <p:nvCxnSpPr>
            <p:cNvPr id="26" name="直線單箭頭接點 25"/>
            <p:cNvCxnSpPr/>
            <p:nvPr/>
          </p:nvCxnSpPr>
          <p:spPr>
            <a:xfrm>
              <a:off x="2915816" y="4941168"/>
              <a:ext cx="576064" cy="1588"/>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a:off x="6660232" y="3933056"/>
              <a:ext cx="576064" cy="1588"/>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31" name="投影片編號版面配置區 30"/>
          <p:cNvSpPr>
            <a:spLocks noGrp="1"/>
          </p:cNvSpPr>
          <p:nvPr>
            <p:ph type="sldNum" sz="quarter" idx="12"/>
          </p:nvPr>
        </p:nvSpPr>
        <p:spPr/>
        <p:txBody>
          <a:bodyPr/>
          <a:lstStyle/>
          <a:p>
            <a:fld id="{D79AE80F-D542-414A-A89B-A5F94E727C0C}" type="slidenum">
              <a:rPr lang="zh-TW" altLang="en-US" smtClean="0"/>
              <a:pPr/>
              <a:t>4</a:t>
            </a:fld>
            <a:endParaRPr lang="zh-TW" altLang="en-US"/>
          </a:p>
        </p:txBody>
      </p:sp>
    </p:spTree>
    <p:extLst>
      <p:ext uri="{BB962C8B-B14F-4D97-AF65-F5344CB8AC3E}">
        <p14:creationId xmlns:p14="http://schemas.microsoft.com/office/powerpoint/2010/main" val="1915798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A Simple Start </a:t>
            </a:r>
            <a:endParaRPr lang="zh-TW" altLang="en-US" dirty="0"/>
          </a:p>
        </p:txBody>
      </p:sp>
      <p:sp>
        <p:nvSpPr>
          <p:cNvPr id="3" name="內容版面配置區 2"/>
          <p:cNvSpPr>
            <a:spLocks noGrp="1"/>
          </p:cNvSpPr>
          <p:nvPr>
            <p:ph idx="1"/>
          </p:nvPr>
        </p:nvSpPr>
        <p:spPr/>
        <p:txBody>
          <a:bodyPr/>
          <a:lstStyle/>
          <a:p>
            <a:pPr lvl="1">
              <a:lnSpc>
                <a:spcPct val="90000"/>
              </a:lnSpc>
            </a:pPr>
            <a:r>
              <a:rPr lang="en-US" altLang="zh-TW" dirty="0" smtClean="0"/>
              <a:t>Next we create three objects: </a:t>
            </a:r>
          </a:p>
          <a:p>
            <a:pPr lvl="2">
              <a:lnSpc>
                <a:spcPct val="90000"/>
              </a:lnSpc>
            </a:pPr>
            <a:r>
              <a:rPr lang="en-US" altLang="zh-TW" dirty="0" smtClean="0"/>
              <a:t>wall object:</a:t>
            </a:r>
            <a:r>
              <a:rPr lang="zh-TW" altLang="en-US" dirty="0" smtClean="0"/>
              <a:t> </a:t>
            </a:r>
            <a:r>
              <a:rPr lang="en-US" altLang="zh-TW" dirty="0" err="1" smtClean="0"/>
              <a:t>Creat</a:t>
            </a:r>
            <a:r>
              <a:rPr lang="en-US" altLang="zh-TW" dirty="0" smtClean="0"/>
              <a:t> Object&gt;Name: </a:t>
            </a:r>
            <a:r>
              <a:rPr lang="en-US" altLang="zh-TW" dirty="0" err="1" smtClean="0"/>
              <a:t>obj_wall</a:t>
            </a:r>
            <a:r>
              <a:rPr lang="en-US" altLang="zh-TW" dirty="0" smtClean="0"/>
              <a:t>&gt; Sprite: </a:t>
            </a:r>
            <a:r>
              <a:rPr lang="en-US" altLang="zh-TW" dirty="0" err="1" smtClean="0"/>
              <a:t>spr_wall</a:t>
            </a:r>
            <a:r>
              <a:rPr lang="zh-TW" altLang="en-US" dirty="0" smtClean="0"/>
              <a:t> 。</a:t>
            </a:r>
            <a:endParaRPr lang="en-US" altLang="zh-TW" dirty="0" smtClean="0"/>
          </a:p>
          <a:p>
            <a:pPr lvl="1">
              <a:lnSpc>
                <a:spcPct val="90000"/>
              </a:lnSpc>
            </a:pPr>
            <a:endParaRPr lang="en-US" altLang="zh-TW" dirty="0" smtClean="0"/>
          </a:p>
          <a:p>
            <a:pPr lvl="2">
              <a:lnSpc>
                <a:spcPct val="90000"/>
              </a:lnSpc>
              <a:buNone/>
            </a:pPr>
            <a:endParaRPr lang="en-US" altLang="zh-TW" dirty="0" smtClean="0"/>
          </a:p>
          <a:p>
            <a:pPr lvl="2">
              <a:lnSpc>
                <a:spcPct val="90000"/>
              </a:lnSpc>
            </a:pPr>
            <a:endParaRPr lang="en-US" altLang="zh-TW" dirty="0" smtClean="0"/>
          </a:p>
          <a:p>
            <a:pPr lvl="2">
              <a:lnSpc>
                <a:spcPct val="90000"/>
              </a:lnSpc>
            </a:pPr>
            <a:r>
              <a:rPr lang="en-US" altLang="zh-TW" dirty="0" smtClean="0"/>
              <a:t>goal object:</a:t>
            </a:r>
            <a:r>
              <a:rPr lang="zh-TW" altLang="en-US" dirty="0" smtClean="0"/>
              <a:t> </a:t>
            </a:r>
            <a:r>
              <a:rPr lang="en-US" altLang="zh-TW" dirty="0" smtClean="0"/>
              <a:t>We decided to give it a picture of a </a:t>
            </a:r>
            <a:r>
              <a:rPr lang="en-US" altLang="zh-TW" dirty="0" smtClean="0">
                <a:solidFill>
                  <a:srgbClr val="C00000"/>
                </a:solidFill>
              </a:rPr>
              <a:t>finish flag</a:t>
            </a:r>
            <a:r>
              <a:rPr lang="en-US" altLang="zh-TW" dirty="0" smtClean="0"/>
              <a:t>. When the person collides with it we need to go to the next room. </a:t>
            </a:r>
          </a:p>
          <a:p>
            <a:pPr lvl="3">
              <a:lnSpc>
                <a:spcPct val="90000"/>
              </a:lnSpc>
            </a:pPr>
            <a:r>
              <a:rPr lang="en-US" altLang="zh-TW" dirty="0" smtClean="0"/>
              <a:t>we put this action in this collision event. </a:t>
            </a:r>
          </a:p>
        </p:txBody>
      </p:sp>
      <p:grpSp>
        <p:nvGrpSpPr>
          <p:cNvPr id="15" name="群組 14"/>
          <p:cNvGrpSpPr/>
          <p:nvPr/>
        </p:nvGrpSpPr>
        <p:grpSpPr>
          <a:xfrm>
            <a:off x="3237011" y="2576913"/>
            <a:ext cx="6876023" cy="1019447"/>
            <a:chOff x="328135" y="3094865"/>
            <a:chExt cx="7945447" cy="1178000"/>
          </a:xfrm>
        </p:grpSpPr>
        <p:pic>
          <p:nvPicPr>
            <p:cNvPr id="4" name="圖片 3" descr="2010-08-29_133537.png"/>
            <p:cNvPicPr>
              <a:picLocks noChangeAspect="1"/>
            </p:cNvPicPr>
            <p:nvPr/>
          </p:nvPicPr>
          <p:blipFill>
            <a:blip r:embed="rId3" cstate="print"/>
            <a:srcRect r="5252"/>
            <a:stretch>
              <a:fillRect/>
            </a:stretch>
          </p:blipFill>
          <p:spPr>
            <a:xfrm>
              <a:off x="328135" y="3189333"/>
              <a:ext cx="2736304" cy="1057207"/>
            </a:xfrm>
            <a:prstGeom prst="rect">
              <a:avLst/>
            </a:prstGeom>
          </p:spPr>
        </p:pic>
        <p:sp>
          <p:nvSpPr>
            <p:cNvPr id="6" name="矩形 5"/>
            <p:cNvSpPr/>
            <p:nvPr/>
          </p:nvSpPr>
          <p:spPr>
            <a:xfrm>
              <a:off x="472151" y="3117327"/>
              <a:ext cx="2611928" cy="49751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單箭頭接點 9"/>
            <p:cNvCxnSpPr/>
            <p:nvPr/>
          </p:nvCxnSpPr>
          <p:spPr>
            <a:xfrm>
              <a:off x="3104255" y="3723499"/>
              <a:ext cx="576063" cy="1589"/>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2" name="圖片 11" descr="2010-08-29_134053.png"/>
            <p:cNvPicPr>
              <a:picLocks noChangeAspect="1"/>
            </p:cNvPicPr>
            <p:nvPr/>
          </p:nvPicPr>
          <p:blipFill>
            <a:blip r:embed="rId4" cstate="print"/>
            <a:srcRect t="5177"/>
            <a:stretch>
              <a:fillRect/>
            </a:stretch>
          </p:blipFill>
          <p:spPr>
            <a:xfrm>
              <a:off x="6741930" y="3094865"/>
              <a:ext cx="1531652" cy="1168975"/>
            </a:xfrm>
            <a:prstGeom prst="rect">
              <a:avLst/>
            </a:prstGeom>
          </p:spPr>
        </p:pic>
        <p:pic>
          <p:nvPicPr>
            <p:cNvPr id="14" name="圖片 13" descr="2010-08-29_134827.png"/>
            <p:cNvPicPr>
              <a:picLocks noChangeAspect="1"/>
            </p:cNvPicPr>
            <p:nvPr/>
          </p:nvPicPr>
          <p:blipFill>
            <a:blip r:embed="rId5" cstate="print"/>
            <a:stretch>
              <a:fillRect/>
            </a:stretch>
          </p:blipFill>
          <p:spPr>
            <a:xfrm>
              <a:off x="3736233" y="3113654"/>
              <a:ext cx="2335600" cy="1159211"/>
            </a:xfrm>
            <a:prstGeom prst="rect">
              <a:avLst/>
            </a:prstGeom>
          </p:spPr>
        </p:pic>
        <p:cxnSp>
          <p:nvCxnSpPr>
            <p:cNvPr id="13" name="直線單箭頭接點 12"/>
            <p:cNvCxnSpPr/>
            <p:nvPr/>
          </p:nvCxnSpPr>
          <p:spPr>
            <a:xfrm>
              <a:off x="6071833" y="3723499"/>
              <a:ext cx="576063" cy="1589"/>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群組 30"/>
          <p:cNvGrpSpPr/>
          <p:nvPr/>
        </p:nvGrpSpPr>
        <p:grpSpPr>
          <a:xfrm>
            <a:off x="2948728" y="4490105"/>
            <a:ext cx="5750801" cy="2406898"/>
            <a:chOff x="323528" y="3861048"/>
            <a:chExt cx="6984776" cy="2923357"/>
          </a:xfrm>
        </p:grpSpPr>
        <p:grpSp>
          <p:nvGrpSpPr>
            <p:cNvPr id="26" name="群組 25"/>
            <p:cNvGrpSpPr/>
            <p:nvPr/>
          </p:nvGrpSpPr>
          <p:grpSpPr>
            <a:xfrm>
              <a:off x="323528" y="3861048"/>
              <a:ext cx="5043360" cy="2923357"/>
              <a:chOff x="323528" y="3861048"/>
              <a:chExt cx="5043360" cy="2923357"/>
            </a:xfrm>
          </p:grpSpPr>
          <p:pic>
            <p:nvPicPr>
              <p:cNvPr id="25" name="圖片 24" descr="11.png"/>
              <p:cNvPicPr>
                <a:picLocks noChangeAspect="1"/>
              </p:cNvPicPr>
              <p:nvPr/>
            </p:nvPicPr>
            <p:blipFill>
              <a:blip r:embed="rId6" cstate="print"/>
              <a:stretch>
                <a:fillRect/>
              </a:stretch>
            </p:blipFill>
            <p:spPr>
              <a:xfrm>
                <a:off x="611560" y="3861048"/>
                <a:ext cx="4755328" cy="2923357"/>
              </a:xfrm>
              <a:prstGeom prst="rect">
                <a:avLst/>
              </a:prstGeom>
            </p:spPr>
          </p:pic>
          <p:sp>
            <p:nvSpPr>
              <p:cNvPr id="22" name="矩形 21"/>
              <p:cNvSpPr/>
              <p:nvPr/>
            </p:nvSpPr>
            <p:spPr>
              <a:xfrm>
                <a:off x="611560" y="4077072"/>
                <a:ext cx="1368152" cy="57606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文字方塊 22"/>
              <p:cNvSpPr txBox="1"/>
              <p:nvPr/>
            </p:nvSpPr>
            <p:spPr>
              <a:xfrm>
                <a:off x="323528" y="3933056"/>
                <a:ext cx="432048" cy="411199"/>
              </a:xfrm>
              <a:prstGeom prst="rect">
                <a:avLst/>
              </a:prstGeom>
              <a:noFill/>
              <a:ln w="28575">
                <a:noFill/>
              </a:ln>
            </p:spPr>
            <p:txBody>
              <a:bodyPr wrap="square" rtlCol="0">
                <a:spAutoFit/>
              </a:bodyPr>
              <a:lstStyle/>
              <a:p>
                <a:r>
                  <a:rPr lang="en-US" altLang="zh-TW" sz="1600" b="1" dirty="0">
                    <a:solidFill>
                      <a:srgbClr val="C00000"/>
                    </a:solidFill>
                  </a:rPr>
                  <a:t>1.</a:t>
                </a:r>
                <a:endParaRPr lang="zh-TW" altLang="en-US" sz="1600" b="1" dirty="0">
                  <a:solidFill>
                    <a:srgbClr val="C00000"/>
                  </a:solidFill>
                </a:endParaRPr>
              </a:p>
            </p:txBody>
          </p:sp>
        </p:grpSp>
        <p:sp>
          <p:nvSpPr>
            <p:cNvPr id="30" name="文字方塊 29"/>
            <p:cNvSpPr txBox="1"/>
            <p:nvPr/>
          </p:nvSpPr>
          <p:spPr>
            <a:xfrm>
              <a:off x="5508104" y="4221088"/>
              <a:ext cx="1800200" cy="1669718"/>
            </a:xfrm>
            <a:prstGeom prst="rect">
              <a:avLst/>
            </a:prstGeom>
            <a:solidFill>
              <a:schemeClr val="bg1"/>
            </a:solidFill>
            <a:ln w="28575">
              <a:solidFill>
                <a:srgbClr val="C00000"/>
              </a:solidFill>
            </a:ln>
          </p:spPr>
          <p:txBody>
            <a:bodyPr wrap="square" rtlCol="0">
              <a:spAutoFit/>
            </a:bodyPr>
            <a:lstStyle/>
            <a:p>
              <a:pPr marL="342900" indent="-342900">
                <a:lnSpc>
                  <a:spcPts val="2500"/>
                </a:lnSpc>
              </a:pPr>
              <a:r>
                <a:rPr lang="en-US" altLang="zh-TW" sz="1600" dirty="0">
                  <a:solidFill>
                    <a:srgbClr val="C00000"/>
                  </a:solidFill>
                </a:rPr>
                <a:t>Name: </a:t>
              </a:r>
              <a:r>
                <a:rPr lang="en-US" altLang="zh-TW" sz="1600" dirty="0" err="1">
                  <a:solidFill>
                    <a:srgbClr val="C00000"/>
                  </a:solidFill>
                </a:rPr>
                <a:t>obj_goal</a:t>
              </a:r>
              <a:r>
                <a:rPr lang="en-US" altLang="zh-TW" sz="1600" dirty="0">
                  <a:solidFill>
                    <a:srgbClr val="C00000"/>
                  </a:solidFill>
                </a:rPr>
                <a:t>, </a:t>
              </a:r>
            </a:p>
            <a:p>
              <a:pPr marL="342900" indent="-342900">
                <a:lnSpc>
                  <a:spcPts val="2500"/>
                </a:lnSpc>
              </a:pPr>
              <a:r>
                <a:rPr lang="en-US" altLang="zh-TW" sz="1600" dirty="0">
                  <a:solidFill>
                    <a:srgbClr val="C00000"/>
                  </a:solidFill>
                </a:rPr>
                <a:t>Sprite: </a:t>
              </a:r>
              <a:r>
                <a:rPr lang="en-US" altLang="zh-TW" sz="1600" dirty="0" err="1">
                  <a:solidFill>
                    <a:srgbClr val="C00000"/>
                  </a:solidFill>
                </a:rPr>
                <a:t>spr_goal</a:t>
              </a:r>
              <a:endParaRPr lang="en-US" altLang="zh-TW" sz="1600" dirty="0">
                <a:solidFill>
                  <a:srgbClr val="C00000"/>
                </a:solidFill>
              </a:endParaRPr>
            </a:p>
          </p:txBody>
        </p:sp>
      </p:grpSp>
      <p:grpSp>
        <p:nvGrpSpPr>
          <p:cNvPr id="44" name="群組 43"/>
          <p:cNvGrpSpPr/>
          <p:nvPr/>
        </p:nvGrpSpPr>
        <p:grpSpPr>
          <a:xfrm>
            <a:off x="3164240" y="4477265"/>
            <a:ext cx="6580814" cy="2397101"/>
            <a:chOff x="611560" y="3849494"/>
            <a:chExt cx="7992888" cy="2911458"/>
          </a:xfrm>
        </p:grpSpPr>
        <p:grpSp>
          <p:nvGrpSpPr>
            <p:cNvPr id="40" name="群組 39"/>
            <p:cNvGrpSpPr/>
            <p:nvPr/>
          </p:nvGrpSpPr>
          <p:grpSpPr>
            <a:xfrm>
              <a:off x="611560" y="3849494"/>
              <a:ext cx="4320480" cy="2911458"/>
              <a:chOff x="611560" y="3849494"/>
              <a:chExt cx="4320480" cy="2911458"/>
            </a:xfrm>
          </p:grpSpPr>
          <p:pic>
            <p:nvPicPr>
              <p:cNvPr id="33" name="圖片 32" descr="12.png"/>
              <p:cNvPicPr>
                <a:picLocks noChangeAspect="1"/>
              </p:cNvPicPr>
              <p:nvPr/>
            </p:nvPicPr>
            <p:blipFill>
              <a:blip r:embed="rId7" cstate="print"/>
              <a:stretch>
                <a:fillRect/>
              </a:stretch>
            </p:blipFill>
            <p:spPr>
              <a:xfrm>
                <a:off x="611560" y="3849494"/>
                <a:ext cx="4320480" cy="2911458"/>
              </a:xfrm>
              <a:prstGeom prst="rect">
                <a:avLst/>
              </a:prstGeom>
            </p:spPr>
          </p:pic>
          <p:grpSp>
            <p:nvGrpSpPr>
              <p:cNvPr id="39" name="群組 38"/>
              <p:cNvGrpSpPr/>
              <p:nvPr/>
            </p:nvGrpSpPr>
            <p:grpSpPr>
              <a:xfrm>
                <a:off x="1907704" y="5877272"/>
                <a:ext cx="2736304" cy="648072"/>
                <a:chOff x="1907704" y="5877272"/>
                <a:chExt cx="2736304" cy="648072"/>
              </a:xfrm>
            </p:grpSpPr>
            <p:sp>
              <p:nvSpPr>
                <p:cNvPr id="34" name="矩形 33"/>
                <p:cNvSpPr/>
                <p:nvPr/>
              </p:nvSpPr>
              <p:spPr>
                <a:xfrm>
                  <a:off x="1979712" y="6209928"/>
                  <a:ext cx="936104" cy="1714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5" name="直線單箭頭接點 34"/>
                <p:cNvCxnSpPr>
                  <a:stCxn id="34" idx="3"/>
                </p:cNvCxnSpPr>
                <p:nvPr/>
              </p:nvCxnSpPr>
              <p:spPr>
                <a:xfrm>
                  <a:off x="2915816" y="6295628"/>
                  <a:ext cx="720080" cy="15770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3635896" y="6381328"/>
                  <a:ext cx="1008112" cy="14401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文字方塊 37"/>
                <p:cNvSpPr txBox="1"/>
                <p:nvPr/>
              </p:nvSpPr>
              <p:spPr>
                <a:xfrm>
                  <a:off x="1907704" y="5877272"/>
                  <a:ext cx="432048" cy="411199"/>
                </a:xfrm>
                <a:prstGeom prst="rect">
                  <a:avLst/>
                </a:prstGeom>
                <a:noFill/>
                <a:ln w="28575">
                  <a:noFill/>
                </a:ln>
              </p:spPr>
              <p:txBody>
                <a:bodyPr wrap="square" rtlCol="0">
                  <a:spAutoFit/>
                </a:bodyPr>
                <a:lstStyle/>
                <a:p>
                  <a:r>
                    <a:rPr lang="en-US" altLang="zh-TW" sz="1600" b="1" dirty="0">
                      <a:solidFill>
                        <a:srgbClr val="C00000"/>
                      </a:solidFill>
                    </a:rPr>
                    <a:t>2.</a:t>
                  </a:r>
                  <a:endParaRPr lang="zh-TW" altLang="en-US" sz="1600" b="1" dirty="0">
                    <a:solidFill>
                      <a:srgbClr val="C00000"/>
                    </a:solidFill>
                  </a:endParaRPr>
                </a:p>
              </p:txBody>
            </p:sp>
          </p:grpSp>
        </p:grpSp>
        <p:sp>
          <p:nvSpPr>
            <p:cNvPr id="43" name="文字方塊 42"/>
            <p:cNvSpPr txBox="1"/>
            <p:nvPr/>
          </p:nvSpPr>
          <p:spPr>
            <a:xfrm>
              <a:off x="5508104" y="4221088"/>
              <a:ext cx="3096344" cy="501539"/>
            </a:xfrm>
            <a:prstGeom prst="rect">
              <a:avLst/>
            </a:prstGeom>
            <a:solidFill>
              <a:schemeClr val="bg1"/>
            </a:solidFill>
            <a:ln w="28575">
              <a:solidFill>
                <a:srgbClr val="C00000"/>
              </a:solidFill>
            </a:ln>
          </p:spPr>
          <p:txBody>
            <a:bodyPr wrap="square" rtlCol="0">
              <a:spAutoFit/>
            </a:bodyPr>
            <a:lstStyle/>
            <a:p>
              <a:pPr marL="342900" indent="-342900">
                <a:lnSpc>
                  <a:spcPts val="2500"/>
                </a:lnSpc>
              </a:pPr>
              <a:r>
                <a:rPr lang="en-US" altLang="zh-TW" sz="1600" dirty="0">
                  <a:solidFill>
                    <a:srgbClr val="C00000"/>
                  </a:solidFill>
                </a:rPr>
                <a:t>Add Event&gt; </a:t>
              </a:r>
              <a:r>
                <a:rPr lang="en-US" altLang="zh-TW" sz="1600" dirty="0" err="1">
                  <a:solidFill>
                    <a:srgbClr val="C00000"/>
                  </a:solidFill>
                </a:rPr>
                <a:t>obj_person</a:t>
              </a:r>
              <a:endParaRPr lang="zh-TW" altLang="en-US" sz="1600" dirty="0">
                <a:solidFill>
                  <a:srgbClr val="C00000"/>
                </a:solidFill>
              </a:endParaRPr>
            </a:p>
          </p:txBody>
        </p:sp>
      </p:grpSp>
      <p:grpSp>
        <p:nvGrpSpPr>
          <p:cNvPr id="50" name="群組 49"/>
          <p:cNvGrpSpPr/>
          <p:nvPr/>
        </p:nvGrpSpPr>
        <p:grpSpPr>
          <a:xfrm>
            <a:off x="3164240" y="4468846"/>
            <a:ext cx="6817960" cy="2430751"/>
            <a:chOff x="611560" y="3789040"/>
            <a:chExt cx="8280920" cy="2952328"/>
          </a:xfrm>
        </p:grpSpPr>
        <p:grpSp>
          <p:nvGrpSpPr>
            <p:cNvPr id="48" name="群組 47"/>
            <p:cNvGrpSpPr/>
            <p:nvPr/>
          </p:nvGrpSpPr>
          <p:grpSpPr>
            <a:xfrm>
              <a:off x="611560" y="3789040"/>
              <a:ext cx="4720308" cy="2952328"/>
              <a:chOff x="611560" y="3789040"/>
              <a:chExt cx="4720308" cy="2952328"/>
            </a:xfrm>
          </p:grpSpPr>
          <p:pic>
            <p:nvPicPr>
              <p:cNvPr id="45" name="圖片 44" descr="13.png"/>
              <p:cNvPicPr>
                <a:picLocks noChangeAspect="1"/>
              </p:cNvPicPr>
              <p:nvPr/>
            </p:nvPicPr>
            <p:blipFill>
              <a:blip r:embed="rId8" cstate="print"/>
              <a:stretch>
                <a:fillRect/>
              </a:stretch>
            </p:blipFill>
            <p:spPr>
              <a:xfrm>
                <a:off x="611560" y="3861048"/>
                <a:ext cx="4720308" cy="2880320"/>
              </a:xfrm>
              <a:prstGeom prst="rect">
                <a:avLst/>
              </a:prstGeom>
            </p:spPr>
          </p:pic>
          <p:sp>
            <p:nvSpPr>
              <p:cNvPr id="46" name="矩形 45"/>
              <p:cNvSpPr/>
              <p:nvPr/>
            </p:nvSpPr>
            <p:spPr>
              <a:xfrm>
                <a:off x="4283968" y="4077072"/>
                <a:ext cx="1008112" cy="259228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文字方塊 46"/>
              <p:cNvSpPr txBox="1"/>
              <p:nvPr/>
            </p:nvSpPr>
            <p:spPr>
              <a:xfrm>
                <a:off x="4139953" y="3789040"/>
                <a:ext cx="432048" cy="411199"/>
              </a:xfrm>
              <a:prstGeom prst="rect">
                <a:avLst/>
              </a:prstGeom>
              <a:noFill/>
              <a:ln w="28575">
                <a:noFill/>
              </a:ln>
            </p:spPr>
            <p:txBody>
              <a:bodyPr wrap="square" rtlCol="0">
                <a:spAutoFit/>
              </a:bodyPr>
              <a:lstStyle/>
              <a:p>
                <a:r>
                  <a:rPr lang="en-US" altLang="zh-TW" sz="1600" b="1" dirty="0">
                    <a:solidFill>
                      <a:srgbClr val="C00000"/>
                    </a:solidFill>
                  </a:rPr>
                  <a:t>3.</a:t>
                </a:r>
                <a:endParaRPr lang="zh-TW" altLang="en-US" sz="1600" b="1" dirty="0">
                  <a:solidFill>
                    <a:srgbClr val="C00000"/>
                  </a:solidFill>
                </a:endParaRPr>
              </a:p>
            </p:txBody>
          </p:sp>
        </p:grpSp>
        <p:sp>
          <p:nvSpPr>
            <p:cNvPr id="49" name="文字方塊 48"/>
            <p:cNvSpPr txBox="1"/>
            <p:nvPr/>
          </p:nvSpPr>
          <p:spPr>
            <a:xfrm>
              <a:off x="5508104" y="4221088"/>
              <a:ext cx="3384376" cy="1669718"/>
            </a:xfrm>
            <a:prstGeom prst="rect">
              <a:avLst/>
            </a:prstGeom>
            <a:solidFill>
              <a:schemeClr val="bg1"/>
            </a:solidFill>
            <a:ln w="28575">
              <a:solidFill>
                <a:srgbClr val="C00000"/>
              </a:solidFill>
            </a:ln>
          </p:spPr>
          <p:txBody>
            <a:bodyPr wrap="square" rtlCol="0">
              <a:spAutoFit/>
            </a:bodyPr>
            <a:lstStyle/>
            <a:p>
              <a:pPr marL="342900" indent="-342900">
                <a:lnSpc>
                  <a:spcPts val="2500"/>
                </a:lnSpc>
                <a:buAutoNum type="arabicPeriod"/>
              </a:pPr>
              <a:r>
                <a:rPr lang="en-US" altLang="zh-TW" sz="1600" dirty="0">
                  <a:solidFill>
                    <a:srgbClr val="C00000"/>
                  </a:solidFill>
                </a:rPr>
                <a:t>main1&gt;check next\ Go to next room</a:t>
              </a:r>
            </a:p>
            <a:p>
              <a:pPr marL="342900" indent="-342900">
                <a:lnSpc>
                  <a:spcPts val="2500"/>
                </a:lnSpc>
                <a:buAutoNum type="arabicPeriod"/>
              </a:pPr>
              <a:r>
                <a:rPr lang="en-US" altLang="zh-TW" sz="1600" dirty="0">
                  <a:solidFill>
                    <a:srgbClr val="C00000"/>
                  </a:solidFill>
                </a:rPr>
                <a:t>Control&gt;ELSE</a:t>
              </a:r>
            </a:p>
            <a:p>
              <a:pPr marL="342900" indent="-342900">
                <a:lnSpc>
                  <a:spcPts val="2500"/>
                </a:lnSpc>
                <a:buAutoNum type="arabicPeriod"/>
              </a:pPr>
              <a:r>
                <a:rPr lang="en-US" altLang="zh-TW" sz="1600" dirty="0">
                  <a:solidFill>
                    <a:srgbClr val="C00000"/>
                  </a:solidFill>
                </a:rPr>
                <a:t>main2&gt;Restart the game</a:t>
              </a:r>
            </a:p>
          </p:txBody>
        </p:sp>
      </p:grpSp>
      <p:pic>
        <p:nvPicPr>
          <p:cNvPr id="51" name="圖片 50" descr="2010-08-29_112316.png"/>
          <p:cNvPicPr>
            <a:picLocks noChangeAspect="1"/>
          </p:cNvPicPr>
          <p:nvPr/>
        </p:nvPicPr>
        <p:blipFill>
          <a:blip r:embed="rId9" cstate="print"/>
          <a:stretch>
            <a:fillRect/>
          </a:stretch>
        </p:blipFill>
        <p:spPr>
          <a:xfrm>
            <a:off x="3164240" y="4468846"/>
            <a:ext cx="3972203" cy="2449417"/>
          </a:xfrm>
          <a:prstGeom prst="rect">
            <a:avLst/>
          </a:prstGeom>
        </p:spPr>
      </p:pic>
      <p:sp>
        <p:nvSpPr>
          <p:cNvPr id="53" name="投影片編號版面配置區 52"/>
          <p:cNvSpPr>
            <a:spLocks noGrp="1"/>
          </p:cNvSpPr>
          <p:nvPr>
            <p:ph type="sldNum" sz="quarter" idx="12"/>
          </p:nvPr>
        </p:nvSpPr>
        <p:spPr/>
        <p:txBody>
          <a:bodyPr/>
          <a:lstStyle/>
          <a:p>
            <a:fld id="{D79AE80F-D542-414A-A89B-A5F94E727C0C}" type="slidenum">
              <a:rPr lang="zh-TW" altLang="en-US" smtClean="0"/>
              <a:pPr/>
              <a:t>5</a:t>
            </a:fld>
            <a:endParaRPr lang="zh-TW" altLang="en-US"/>
          </a:p>
        </p:txBody>
      </p:sp>
    </p:spTree>
    <p:extLst>
      <p:ext uri="{BB962C8B-B14F-4D97-AF65-F5344CB8AC3E}">
        <p14:creationId xmlns:p14="http://schemas.microsoft.com/office/powerpoint/2010/main" val="3099132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fill="hold"/>
                                        <p:tgtEl>
                                          <p:spTgt spid="44"/>
                                        </p:tgtEl>
                                        <p:attrNameLst>
                                          <p:attrName>ppt_x</p:attrName>
                                        </p:attrNameLst>
                                      </p:cBhvr>
                                      <p:tavLst>
                                        <p:tav tm="0">
                                          <p:val>
                                            <p:strVal val="#ppt_x"/>
                                          </p:val>
                                        </p:tav>
                                        <p:tav tm="100000">
                                          <p:val>
                                            <p:strVal val="#ppt_x"/>
                                          </p:val>
                                        </p:tav>
                                      </p:tavLst>
                                    </p:anim>
                                    <p:anim calcmode="lin" valueType="num">
                                      <p:cBhvr additive="base">
                                        <p:cTn id="14" dur="500" fill="hold"/>
                                        <p:tgtEl>
                                          <p:spTgt spid="44"/>
                                        </p:tgtEl>
                                        <p:attrNameLst>
                                          <p:attrName>ppt_y</p:attrName>
                                        </p:attrNameLst>
                                      </p:cBhvr>
                                      <p:tavLst>
                                        <p:tav tm="0">
                                          <p:val>
                                            <p:strVal val="0-#ppt_h/2"/>
                                          </p:val>
                                        </p:tav>
                                        <p:tav tm="100000">
                                          <p:val>
                                            <p:strVal val="#ppt_y"/>
                                          </p:val>
                                        </p:tav>
                                      </p:tavLst>
                                    </p:anim>
                                  </p:childTnLst>
                                </p:cTn>
                              </p:par>
                              <p:par>
                                <p:cTn id="15" presetID="2" presetClass="exit" presetSubtype="4" fill="hold" nodeType="withEffect">
                                  <p:stCondLst>
                                    <p:cond delay="0"/>
                                  </p:stCondLst>
                                  <p:childTnLst>
                                    <p:anim calcmode="lin" valueType="num">
                                      <p:cBhvr additive="base">
                                        <p:cTn id="16" dur="500"/>
                                        <p:tgtEl>
                                          <p:spTgt spid="31"/>
                                        </p:tgtEl>
                                        <p:attrNameLst>
                                          <p:attrName>ppt_x</p:attrName>
                                        </p:attrNameLst>
                                      </p:cBhvr>
                                      <p:tavLst>
                                        <p:tav tm="0">
                                          <p:val>
                                            <p:strVal val="ppt_x"/>
                                          </p:val>
                                        </p:tav>
                                        <p:tav tm="100000">
                                          <p:val>
                                            <p:strVal val="ppt_x"/>
                                          </p:val>
                                        </p:tav>
                                      </p:tavLst>
                                    </p:anim>
                                    <p:anim calcmode="lin" valueType="num">
                                      <p:cBhvr additive="base">
                                        <p:cTn id="17" dur="500"/>
                                        <p:tgtEl>
                                          <p:spTgt spid="31"/>
                                        </p:tgtEl>
                                        <p:attrNameLst>
                                          <p:attrName>ppt_y</p:attrName>
                                        </p:attrNameLst>
                                      </p:cBhvr>
                                      <p:tavLst>
                                        <p:tav tm="0">
                                          <p:val>
                                            <p:strVal val="ppt_y"/>
                                          </p:val>
                                        </p:tav>
                                        <p:tav tm="100000">
                                          <p:val>
                                            <p:strVal val="1+ppt_h/2"/>
                                          </p:val>
                                        </p:tav>
                                      </p:tavLst>
                                    </p:anim>
                                    <p:set>
                                      <p:cBhvr>
                                        <p:cTn id="18" dur="1" fill="hold">
                                          <p:stCondLst>
                                            <p:cond delay="499"/>
                                          </p:stCondLst>
                                        </p:cTn>
                                        <p:tgtEl>
                                          <p:spTgt spid="3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fill="hold"/>
                                        <p:tgtEl>
                                          <p:spTgt spid="50"/>
                                        </p:tgtEl>
                                        <p:attrNameLst>
                                          <p:attrName>ppt_x</p:attrName>
                                        </p:attrNameLst>
                                      </p:cBhvr>
                                      <p:tavLst>
                                        <p:tav tm="0">
                                          <p:val>
                                            <p:strVal val="#ppt_x"/>
                                          </p:val>
                                        </p:tav>
                                        <p:tav tm="100000">
                                          <p:val>
                                            <p:strVal val="#ppt_x"/>
                                          </p:val>
                                        </p:tav>
                                      </p:tavLst>
                                    </p:anim>
                                    <p:anim calcmode="lin" valueType="num">
                                      <p:cBhvr additive="base">
                                        <p:cTn id="24" dur="500" fill="hold"/>
                                        <p:tgtEl>
                                          <p:spTgt spid="50"/>
                                        </p:tgtEl>
                                        <p:attrNameLst>
                                          <p:attrName>ppt_y</p:attrName>
                                        </p:attrNameLst>
                                      </p:cBhvr>
                                      <p:tavLst>
                                        <p:tav tm="0">
                                          <p:val>
                                            <p:strVal val="0-#ppt_h/2"/>
                                          </p:val>
                                        </p:tav>
                                        <p:tav tm="100000">
                                          <p:val>
                                            <p:strVal val="#ppt_y"/>
                                          </p:val>
                                        </p:tav>
                                      </p:tavLst>
                                    </p:anim>
                                  </p:childTnLst>
                                </p:cTn>
                              </p:par>
                              <p:par>
                                <p:cTn id="25" presetID="2" presetClass="exit" presetSubtype="4" fill="hold" nodeType="withEffect">
                                  <p:stCondLst>
                                    <p:cond delay="0"/>
                                  </p:stCondLst>
                                  <p:childTnLst>
                                    <p:anim calcmode="lin" valueType="num">
                                      <p:cBhvr additive="base">
                                        <p:cTn id="26" dur="500"/>
                                        <p:tgtEl>
                                          <p:spTgt spid="44"/>
                                        </p:tgtEl>
                                        <p:attrNameLst>
                                          <p:attrName>ppt_x</p:attrName>
                                        </p:attrNameLst>
                                      </p:cBhvr>
                                      <p:tavLst>
                                        <p:tav tm="0">
                                          <p:val>
                                            <p:strVal val="ppt_x"/>
                                          </p:val>
                                        </p:tav>
                                        <p:tav tm="100000">
                                          <p:val>
                                            <p:strVal val="ppt_x"/>
                                          </p:val>
                                        </p:tav>
                                      </p:tavLst>
                                    </p:anim>
                                    <p:anim calcmode="lin" valueType="num">
                                      <p:cBhvr additive="base">
                                        <p:cTn id="27" dur="500"/>
                                        <p:tgtEl>
                                          <p:spTgt spid="44"/>
                                        </p:tgtEl>
                                        <p:attrNameLst>
                                          <p:attrName>ppt_y</p:attrName>
                                        </p:attrNameLst>
                                      </p:cBhvr>
                                      <p:tavLst>
                                        <p:tav tm="0">
                                          <p:val>
                                            <p:strVal val="ppt_y"/>
                                          </p:val>
                                        </p:tav>
                                        <p:tav tm="100000">
                                          <p:val>
                                            <p:strVal val="1+ppt_h/2"/>
                                          </p:val>
                                        </p:tav>
                                      </p:tavLst>
                                    </p:anim>
                                    <p:set>
                                      <p:cBhvr>
                                        <p:cTn id="28" dur="1" fill="hold">
                                          <p:stCondLst>
                                            <p:cond delay="499"/>
                                          </p:stCondLst>
                                        </p:cTn>
                                        <p:tgtEl>
                                          <p:spTgt spid="4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1" fill="hold" nodeType="clickEffect">
                                  <p:stCondLst>
                                    <p:cond delay="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500" fill="hold"/>
                                        <p:tgtEl>
                                          <p:spTgt spid="51"/>
                                        </p:tgtEl>
                                        <p:attrNameLst>
                                          <p:attrName>ppt_x</p:attrName>
                                        </p:attrNameLst>
                                      </p:cBhvr>
                                      <p:tavLst>
                                        <p:tav tm="0">
                                          <p:val>
                                            <p:strVal val="#ppt_x"/>
                                          </p:val>
                                        </p:tav>
                                        <p:tav tm="100000">
                                          <p:val>
                                            <p:strVal val="#ppt_x"/>
                                          </p:val>
                                        </p:tav>
                                      </p:tavLst>
                                    </p:anim>
                                    <p:anim calcmode="lin" valueType="num">
                                      <p:cBhvr additive="base">
                                        <p:cTn id="34" dur="500" fill="hold"/>
                                        <p:tgtEl>
                                          <p:spTgt spid="51"/>
                                        </p:tgtEl>
                                        <p:attrNameLst>
                                          <p:attrName>ppt_y</p:attrName>
                                        </p:attrNameLst>
                                      </p:cBhvr>
                                      <p:tavLst>
                                        <p:tav tm="0">
                                          <p:val>
                                            <p:strVal val="0-#ppt_h/2"/>
                                          </p:val>
                                        </p:tav>
                                        <p:tav tm="100000">
                                          <p:val>
                                            <p:strVal val="#ppt_y"/>
                                          </p:val>
                                        </p:tav>
                                      </p:tavLst>
                                    </p:anim>
                                  </p:childTnLst>
                                </p:cTn>
                              </p:par>
                              <p:par>
                                <p:cTn id="35" presetID="2" presetClass="exit" presetSubtype="4" fill="hold" nodeType="withEffect">
                                  <p:stCondLst>
                                    <p:cond delay="0"/>
                                  </p:stCondLst>
                                  <p:childTnLst>
                                    <p:anim calcmode="lin" valueType="num">
                                      <p:cBhvr additive="base">
                                        <p:cTn id="36" dur="500"/>
                                        <p:tgtEl>
                                          <p:spTgt spid="50"/>
                                        </p:tgtEl>
                                        <p:attrNameLst>
                                          <p:attrName>ppt_x</p:attrName>
                                        </p:attrNameLst>
                                      </p:cBhvr>
                                      <p:tavLst>
                                        <p:tav tm="0">
                                          <p:val>
                                            <p:strVal val="ppt_x"/>
                                          </p:val>
                                        </p:tav>
                                        <p:tav tm="100000">
                                          <p:val>
                                            <p:strVal val="ppt_x"/>
                                          </p:val>
                                        </p:tav>
                                      </p:tavLst>
                                    </p:anim>
                                    <p:anim calcmode="lin" valueType="num">
                                      <p:cBhvr additive="base">
                                        <p:cTn id="37" dur="500"/>
                                        <p:tgtEl>
                                          <p:spTgt spid="50"/>
                                        </p:tgtEl>
                                        <p:attrNameLst>
                                          <p:attrName>ppt_y</p:attrName>
                                        </p:attrNameLst>
                                      </p:cBhvr>
                                      <p:tavLst>
                                        <p:tav tm="0">
                                          <p:val>
                                            <p:strVal val="ppt_y"/>
                                          </p:val>
                                        </p:tav>
                                        <p:tav tm="100000">
                                          <p:val>
                                            <p:strVal val="1+ppt_h/2"/>
                                          </p:val>
                                        </p:tav>
                                      </p:tavLst>
                                    </p:anim>
                                    <p:set>
                                      <p:cBhvr>
                                        <p:cTn id="38" dur="1" fill="hold">
                                          <p:stCondLst>
                                            <p:cond delay="49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A Simple Start</a:t>
            </a:r>
            <a:endParaRPr lang="zh-TW" altLang="en-US" dirty="0"/>
          </a:p>
        </p:txBody>
      </p:sp>
      <p:sp>
        <p:nvSpPr>
          <p:cNvPr id="3" name="內容版面配置區 2"/>
          <p:cNvSpPr>
            <a:spLocks noGrp="1"/>
          </p:cNvSpPr>
          <p:nvPr>
            <p:ph idx="1"/>
          </p:nvPr>
        </p:nvSpPr>
        <p:spPr/>
        <p:txBody>
          <a:bodyPr/>
          <a:lstStyle/>
          <a:p>
            <a:pPr lvl="1">
              <a:lnSpc>
                <a:spcPct val="90000"/>
              </a:lnSpc>
            </a:pPr>
            <a:r>
              <a:rPr lang="en-US" altLang="zh-TW" dirty="0" smtClean="0"/>
              <a:t>person object:</a:t>
            </a:r>
            <a:r>
              <a:rPr lang="zh-TW" altLang="en-US" dirty="0" smtClean="0"/>
              <a:t> </a:t>
            </a:r>
            <a:r>
              <a:rPr lang="en-US" altLang="zh-TW" dirty="0" smtClean="0"/>
              <a:t>we need to create the person that is controlled by the player. </a:t>
            </a:r>
          </a:p>
          <a:p>
            <a:pPr lvl="2">
              <a:lnSpc>
                <a:spcPct val="90000"/>
              </a:lnSpc>
            </a:pPr>
            <a:r>
              <a:rPr lang="en-US" altLang="zh-TW" dirty="0" err="1" smtClean="0"/>
              <a:t>Creat</a:t>
            </a:r>
            <a:r>
              <a:rPr lang="en-US" altLang="zh-TW" dirty="0" smtClean="0"/>
              <a:t> Object&gt;Name: </a:t>
            </a:r>
            <a:r>
              <a:rPr lang="en-US" altLang="zh-TW" dirty="0" err="1" smtClean="0"/>
              <a:t>obj_person</a:t>
            </a:r>
            <a:r>
              <a:rPr lang="en-US" altLang="zh-TW" dirty="0" smtClean="0"/>
              <a:t>&gt; Sprite: </a:t>
            </a:r>
            <a:r>
              <a:rPr lang="en-US" altLang="zh-TW" dirty="0" err="1" smtClean="0"/>
              <a:t>spr_person</a:t>
            </a:r>
            <a:endParaRPr lang="en-US" altLang="zh-TW" dirty="0" smtClean="0"/>
          </a:p>
          <a:p>
            <a:pPr lvl="2">
              <a:lnSpc>
                <a:spcPct val="90000"/>
              </a:lnSpc>
            </a:pPr>
            <a:r>
              <a:rPr lang="en-US" altLang="zh-TW" dirty="0" smtClean="0"/>
              <a:t>We will use the arrow keys for movement. There are different ways in which we can make a person move. </a:t>
            </a:r>
          </a:p>
        </p:txBody>
      </p:sp>
      <p:grpSp>
        <p:nvGrpSpPr>
          <p:cNvPr id="19" name="群組 18"/>
          <p:cNvGrpSpPr/>
          <p:nvPr/>
        </p:nvGrpSpPr>
        <p:grpSpPr>
          <a:xfrm>
            <a:off x="2332218" y="3248492"/>
            <a:ext cx="7520471" cy="3342626"/>
            <a:chOff x="216024" y="2564904"/>
            <a:chExt cx="8748464" cy="3888432"/>
          </a:xfrm>
        </p:grpSpPr>
        <p:grpSp>
          <p:nvGrpSpPr>
            <p:cNvPr id="18" name="群組 17"/>
            <p:cNvGrpSpPr/>
            <p:nvPr/>
          </p:nvGrpSpPr>
          <p:grpSpPr>
            <a:xfrm>
              <a:off x="216024" y="2564904"/>
              <a:ext cx="8748464" cy="3888432"/>
              <a:chOff x="216024" y="2564904"/>
              <a:chExt cx="8748464" cy="3888432"/>
            </a:xfrm>
          </p:grpSpPr>
          <p:grpSp>
            <p:nvGrpSpPr>
              <p:cNvPr id="11" name="群組 10"/>
              <p:cNvGrpSpPr/>
              <p:nvPr/>
            </p:nvGrpSpPr>
            <p:grpSpPr>
              <a:xfrm>
                <a:off x="216024" y="2564904"/>
                <a:ext cx="8748464" cy="3148133"/>
                <a:chOff x="216024" y="2708920"/>
                <a:chExt cx="8748464" cy="3148133"/>
              </a:xfrm>
            </p:grpSpPr>
            <p:pic>
              <p:nvPicPr>
                <p:cNvPr id="4" name="圖片 3" descr="21.png"/>
                <p:cNvPicPr>
                  <a:picLocks noChangeAspect="1"/>
                </p:cNvPicPr>
                <p:nvPr/>
              </p:nvPicPr>
              <p:blipFill>
                <a:blip r:embed="rId3" cstate="print"/>
                <a:stretch>
                  <a:fillRect/>
                </a:stretch>
              </p:blipFill>
              <p:spPr>
                <a:xfrm>
                  <a:off x="504056" y="2708920"/>
                  <a:ext cx="5112568" cy="3148133"/>
                </a:xfrm>
                <a:prstGeom prst="rect">
                  <a:avLst/>
                </a:prstGeom>
              </p:spPr>
            </p:pic>
            <p:sp>
              <p:nvSpPr>
                <p:cNvPr id="5" name="矩形 4"/>
                <p:cNvSpPr/>
                <p:nvPr/>
              </p:nvSpPr>
              <p:spPr>
                <a:xfrm>
                  <a:off x="576064" y="2924944"/>
                  <a:ext cx="1368152" cy="64807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5616624" y="2708920"/>
                  <a:ext cx="3347864" cy="2345112"/>
                </a:xfrm>
                <a:prstGeom prst="rect">
                  <a:avLst/>
                </a:prstGeom>
                <a:solidFill>
                  <a:schemeClr val="bg1"/>
                </a:solidFill>
                <a:ln w="28575">
                  <a:solidFill>
                    <a:srgbClr val="C00000"/>
                  </a:solidFill>
                </a:ln>
              </p:spPr>
              <p:txBody>
                <a:bodyPr wrap="square" rtlCol="0">
                  <a:spAutoFit/>
                </a:bodyPr>
                <a:lstStyle/>
                <a:p>
                  <a:pPr marL="342900" indent="-342900">
                    <a:lnSpc>
                      <a:spcPts val="2500"/>
                    </a:lnSpc>
                    <a:buFont typeface="+mj-lt"/>
                    <a:buAutoNum type="arabicPeriod"/>
                  </a:pPr>
                  <a:r>
                    <a:rPr lang="en-US" altLang="zh-TW" sz="1600" dirty="0">
                      <a:solidFill>
                        <a:srgbClr val="C00000"/>
                      </a:solidFill>
                    </a:rPr>
                    <a:t>Name: </a:t>
                  </a:r>
                  <a:r>
                    <a:rPr lang="en-US" altLang="zh-TW" sz="1600" dirty="0" err="1">
                      <a:solidFill>
                        <a:srgbClr val="C00000"/>
                      </a:solidFill>
                    </a:rPr>
                    <a:t>obj_person</a:t>
                  </a:r>
                  <a:r>
                    <a:rPr lang="en-US" altLang="zh-TW" sz="1600" dirty="0">
                      <a:solidFill>
                        <a:srgbClr val="C00000"/>
                      </a:solidFill>
                    </a:rPr>
                    <a:t>, Sprite: </a:t>
                  </a:r>
                  <a:r>
                    <a:rPr lang="en-US" altLang="zh-TW" sz="1600" dirty="0" err="1">
                      <a:solidFill>
                        <a:srgbClr val="C00000"/>
                      </a:solidFill>
                    </a:rPr>
                    <a:t>spr_person</a:t>
                  </a:r>
                  <a:endParaRPr lang="en-US" altLang="zh-TW" sz="1600" dirty="0">
                    <a:solidFill>
                      <a:srgbClr val="C00000"/>
                    </a:solidFill>
                  </a:endParaRPr>
                </a:p>
                <a:p>
                  <a:pPr marL="342900" indent="-342900">
                    <a:lnSpc>
                      <a:spcPts val="2500"/>
                    </a:lnSpc>
                    <a:buFont typeface="+mj-lt"/>
                    <a:buAutoNum type="arabicPeriod"/>
                  </a:pPr>
                  <a:r>
                    <a:rPr lang="en-US" altLang="zh-TW" sz="1600" dirty="0">
                      <a:solidFill>
                        <a:srgbClr val="C00000"/>
                      </a:solidFill>
                    </a:rPr>
                    <a:t>Add Event&gt;Collision&gt;</a:t>
                  </a:r>
                  <a:r>
                    <a:rPr lang="en-US" altLang="zh-TW" sz="1600" dirty="0" err="1">
                      <a:solidFill>
                        <a:srgbClr val="C00000"/>
                      </a:solidFill>
                    </a:rPr>
                    <a:t>obj_wall</a:t>
                  </a:r>
                  <a:r>
                    <a:rPr lang="en-US" altLang="zh-TW" sz="1600" dirty="0">
                      <a:solidFill>
                        <a:srgbClr val="C00000"/>
                      </a:solidFill>
                    </a:rPr>
                    <a:t>&gt; Move Fixed</a:t>
                  </a:r>
                </a:p>
                <a:p>
                  <a:pPr marL="342900" indent="-342900">
                    <a:lnSpc>
                      <a:spcPts val="2500"/>
                    </a:lnSpc>
                  </a:pPr>
                  <a:endParaRPr lang="zh-TW" altLang="en-US" sz="1600" dirty="0">
                    <a:solidFill>
                      <a:srgbClr val="C00000"/>
                    </a:solidFill>
                  </a:endParaRPr>
                </a:p>
              </p:txBody>
            </p:sp>
            <p:sp>
              <p:nvSpPr>
                <p:cNvPr id="8" name="文字方塊 7"/>
                <p:cNvSpPr txBox="1"/>
                <p:nvPr/>
              </p:nvSpPr>
              <p:spPr>
                <a:xfrm>
                  <a:off x="216024" y="2843644"/>
                  <a:ext cx="425537" cy="429639"/>
                </a:xfrm>
                <a:prstGeom prst="rect">
                  <a:avLst/>
                </a:prstGeom>
                <a:noFill/>
              </p:spPr>
              <p:txBody>
                <a:bodyPr wrap="none" rtlCol="0">
                  <a:spAutoFit/>
                </a:bodyPr>
                <a:lstStyle/>
                <a:p>
                  <a:r>
                    <a:rPr lang="en-US" altLang="zh-TW" b="1" dirty="0">
                      <a:solidFill>
                        <a:srgbClr val="C00000"/>
                      </a:solidFill>
                    </a:rPr>
                    <a:t>1.</a:t>
                  </a:r>
                  <a:endParaRPr lang="zh-TW" altLang="en-US" b="1" dirty="0">
                    <a:solidFill>
                      <a:srgbClr val="C00000"/>
                    </a:solidFill>
                  </a:endParaRPr>
                </a:p>
              </p:txBody>
            </p:sp>
            <p:sp>
              <p:nvSpPr>
                <p:cNvPr id="9" name="矩形 8"/>
                <p:cNvSpPr/>
                <p:nvPr/>
              </p:nvSpPr>
              <p:spPr>
                <a:xfrm>
                  <a:off x="2016224" y="5301208"/>
                  <a:ext cx="1008112" cy="21602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3168352" y="4941168"/>
                  <a:ext cx="1296144" cy="28803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pic>
            <p:nvPicPr>
              <p:cNvPr id="15" name="圖片 14" descr="3.png"/>
              <p:cNvPicPr>
                <a:picLocks noChangeAspect="1"/>
              </p:cNvPicPr>
              <p:nvPr/>
            </p:nvPicPr>
            <p:blipFill>
              <a:blip r:embed="rId4" cstate="print"/>
              <a:srcRect r="31753" b="6011"/>
              <a:stretch>
                <a:fillRect/>
              </a:stretch>
            </p:blipFill>
            <p:spPr>
              <a:xfrm>
                <a:off x="6732240" y="4005064"/>
                <a:ext cx="2088232" cy="2448272"/>
              </a:xfrm>
              <a:prstGeom prst="rect">
                <a:avLst/>
              </a:prstGeom>
            </p:spPr>
          </p:pic>
          <p:sp>
            <p:nvSpPr>
              <p:cNvPr id="17" name="矩形 16"/>
              <p:cNvSpPr/>
              <p:nvPr/>
            </p:nvSpPr>
            <p:spPr>
              <a:xfrm>
                <a:off x="7092280" y="5085184"/>
                <a:ext cx="1656184" cy="136815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pic>
          <p:nvPicPr>
            <p:cNvPr id="14" name="圖片 13" descr="3.png"/>
            <p:cNvPicPr>
              <a:picLocks noChangeAspect="1"/>
            </p:cNvPicPr>
            <p:nvPr/>
          </p:nvPicPr>
          <p:blipFill>
            <a:blip r:embed="rId4" cstate="print"/>
            <a:srcRect t="3302" r="88758" b="83492"/>
            <a:stretch>
              <a:fillRect/>
            </a:stretch>
          </p:blipFill>
          <p:spPr>
            <a:xfrm>
              <a:off x="7020272" y="3573016"/>
              <a:ext cx="288032" cy="288032"/>
            </a:xfrm>
            <a:prstGeom prst="rect">
              <a:avLst/>
            </a:prstGeom>
          </p:spPr>
        </p:pic>
      </p:grpSp>
      <p:grpSp>
        <p:nvGrpSpPr>
          <p:cNvPr id="29" name="群組 28"/>
          <p:cNvGrpSpPr/>
          <p:nvPr/>
        </p:nvGrpSpPr>
        <p:grpSpPr>
          <a:xfrm>
            <a:off x="2564128" y="3265013"/>
            <a:ext cx="7180454" cy="3528327"/>
            <a:chOff x="539552" y="2564904"/>
            <a:chExt cx="8352928" cy="4104456"/>
          </a:xfrm>
        </p:grpSpPr>
        <p:pic>
          <p:nvPicPr>
            <p:cNvPr id="20" name="圖片 19" descr="22.png"/>
            <p:cNvPicPr>
              <a:picLocks noChangeAspect="1"/>
            </p:cNvPicPr>
            <p:nvPr/>
          </p:nvPicPr>
          <p:blipFill>
            <a:blip r:embed="rId5" cstate="print"/>
            <a:stretch>
              <a:fillRect/>
            </a:stretch>
          </p:blipFill>
          <p:spPr>
            <a:xfrm>
              <a:off x="539552" y="2564904"/>
              <a:ext cx="5057640" cy="3096344"/>
            </a:xfrm>
            <a:prstGeom prst="rect">
              <a:avLst/>
            </a:prstGeom>
          </p:spPr>
        </p:pic>
        <p:sp>
          <p:nvSpPr>
            <p:cNvPr id="21" name="矩形 20"/>
            <p:cNvSpPr/>
            <p:nvPr/>
          </p:nvSpPr>
          <p:spPr>
            <a:xfrm>
              <a:off x="2915816" y="4509120"/>
              <a:ext cx="1728192" cy="50405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p:cNvSpPr txBox="1"/>
            <p:nvPr/>
          </p:nvSpPr>
          <p:spPr>
            <a:xfrm>
              <a:off x="2483769" y="4427820"/>
              <a:ext cx="360040" cy="429639"/>
            </a:xfrm>
            <a:prstGeom prst="rect">
              <a:avLst/>
            </a:prstGeom>
            <a:noFill/>
          </p:spPr>
          <p:txBody>
            <a:bodyPr wrap="square" rtlCol="0">
              <a:spAutoFit/>
            </a:bodyPr>
            <a:lstStyle/>
            <a:p>
              <a:r>
                <a:rPr lang="en-US" altLang="zh-TW" b="1" dirty="0">
                  <a:solidFill>
                    <a:srgbClr val="C00000"/>
                  </a:solidFill>
                </a:rPr>
                <a:t>2.</a:t>
              </a:r>
              <a:endParaRPr lang="zh-TW" altLang="en-US" b="1" dirty="0">
                <a:solidFill>
                  <a:srgbClr val="C00000"/>
                </a:solidFill>
              </a:endParaRPr>
            </a:p>
          </p:txBody>
        </p:sp>
        <p:sp>
          <p:nvSpPr>
            <p:cNvPr id="24" name="文字方塊 23"/>
            <p:cNvSpPr txBox="1"/>
            <p:nvPr/>
          </p:nvSpPr>
          <p:spPr>
            <a:xfrm>
              <a:off x="5580112" y="2564904"/>
              <a:ext cx="2952328" cy="3463963"/>
            </a:xfrm>
            <a:prstGeom prst="rect">
              <a:avLst/>
            </a:prstGeom>
            <a:solidFill>
              <a:schemeClr val="bg1"/>
            </a:solidFill>
            <a:ln w="28575">
              <a:solidFill>
                <a:srgbClr val="C00000"/>
              </a:solidFill>
            </a:ln>
          </p:spPr>
          <p:txBody>
            <a:bodyPr wrap="square" rtlCol="0">
              <a:spAutoFit/>
            </a:bodyPr>
            <a:lstStyle/>
            <a:p>
              <a:pPr marL="342900" indent="-342900">
                <a:lnSpc>
                  <a:spcPts val="2500"/>
                </a:lnSpc>
                <a:buFont typeface="+mj-lt"/>
                <a:buAutoNum type="arabicPeriod"/>
              </a:pPr>
              <a:r>
                <a:rPr lang="en-US" altLang="zh-TW" sz="1600" dirty="0">
                  <a:solidFill>
                    <a:srgbClr val="C00000"/>
                  </a:solidFill>
                </a:rPr>
                <a:t>Add Event&gt;</a:t>
              </a:r>
              <a:r>
                <a:rPr lang="zh-TW" altLang="en-US" sz="1600" dirty="0">
                  <a:solidFill>
                    <a:srgbClr val="C00000"/>
                  </a:solidFill>
                </a:rPr>
                <a:t> </a:t>
              </a:r>
              <a:r>
                <a:rPr lang="en-US" altLang="zh-TW" sz="1600" dirty="0">
                  <a:solidFill>
                    <a:srgbClr val="C00000"/>
                  </a:solidFill>
                </a:rPr>
                <a:t>keyboard event for &lt;no key&gt;</a:t>
              </a:r>
            </a:p>
            <a:p>
              <a:pPr marL="342900" indent="-342900">
                <a:lnSpc>
                  <a:spcPts val="2500"/>
                </a:lnSpc>
                <a:buFont typeface="+mj-lt"/>
                <a:buAutoNum type="arabicPeriod"/>
              </a:pPr>
              <a:r>
                <a:rPr lang="en-US" altLang="zh-TW" sz="1600" dirty="0">
                  <a:solidFill>
                    <a:srgbClr val="C00000"/>
                  </a:solidFill>
                </a:rPr>
                <a:t>Action&gt;Check Grid       , set the parameters to 32 </a:t>
              </a:r>
            </a:p>
            <a:p>
              <a:pPr marL="342900" indent="-342900">
                <a:lnSpc>
                  <a:spcPts val="2500"/>
                </a:lnSpc>
              </a:pPr>
              <a:r>
                <a:rPr lang="en-US" altLang="zh-TW" sz="1600" dirty="0">
                  <a:solidFill>
                    <a:srgbClr val="C00000"/>
                  </a:solidFill>
                </a:rPr>
                <a:t>	and Move Fixed</a:t>
              </a:r>
              <a:r>
                <a:rPr lang="zh-TW" altLang="en-US" sz="1600" dirty="0">
                  <a:solidFill>
                    <a:srgbClr val="C00000"/>
                  </a:solidFill>
                </a:rPr>
                <a:t>       </a:t>
              </a:r>
              <a:r>
                <a:rPr lang="en-US" altLang="zh-TW" sz="1600" dirty="0">
                  <a:solidFill>
                    <a:srgbClr val="C00000"/>
                  </a:solidFill>
                </a:rPr>
                <a:t>direction of motion :speed use 8</a:t>
              </a:r>
            </a:p>
            <a:p>
              <a:pPr marL="342900" indent="-342900">
                <a:lnSpc>
                  <a:spcPts val="2500"/>
                </a:lnSpc>
                <a:buFont typeface="+mj-lt"/>
                <a:buAutoNum type="arabicPeriod"/>
              </a:pPr>
              <a:endParaRPr lang="zh-TW" altLang="en-US" sz="1600" dirty="0">
                <a:solidFill>
                  <a:srgbClr val="C00000"/>
                </a:solidFill>
              </a:endParaRPr>
            </a:p>
          </p:txBody>
        </p:sp>
        <p:pic>
          <p:nvPicPr>
            <p:cNvPr id="25" name="圖片 24" descr="4.png"/>
            <p:cNvPicPr>
              <a:picLocks noChangeAspect="1"/>
            </p:cNvPicPr>
            <p:nvPr/>
          </p:nvPicPr>
          <p:blipFill>
            <a:blip r:embed="rId6" cstate="print"/>
            <a:stretch>
              <a:fillRect/>
            </a:stretch>
          </p:blipFill>
          <p:spPr>
            <a:xfrm>
              <a:off x="7598654" y="3287302"/>
              <a:ext cx="285714" cy="285714"/>
            </a:xfrm>
            <a:prstGeom prst="rect">
              <a:avLst/>
            </a:prstGeom>
          </p:spPr>
        </p:pic>
        <p:pic>
          <p:nvPicPr>
            <p:cNvPr id="26" name="圖片 25" descr="5.png"/>
            <p:cNvPicPr>
              <a:picLocks noChangeAspect="1"/>
            </p:cNvPicPr>
            <p:nvPr/>
          </p:nvPicPr>
          <p:blipFill>
            <a:blip r:embed="rId7" cstate="print"/>
            <a:stretch>
              <a:fillRect/>
            </a:stretch>
          </p:blipFill>
          <p:spPr>
            <a:xfrm>
              <a:off x="7308304" y="3933056"/>
              <a:ext cx="266667" cy="266667"/>
            </a:xfrm>
            <a:prstGeom prst="rect">
              <a:avLst/>
            </a:prstGeom>
          </p:spPr>
        </p:pic>
        <p:pic>
          <p:nvPicPr>
            <p:cNvPr id="27" name="圖片 26" descr="24.png"/>
            <p:cNvPicPr>
              <a:picLocks noChangeAspect="1"/>
            </p:cNvPicPr>
            <p:nvPr/>
          </p:nvPicPr>
          <p:blipFill>
            <a:blip r:embed="rId8" cstate="print"/>
            <a:srcRect l="2487" t="8767" r="45283" b="47403"/>
            <a:stretch>
              <a:fillRect/>
            </a:stretch>
          </p:blipFill>
          <p:spPr>
            <a:xfrm>
              <a:off x="5724128" y="4653136"/>
              <a:ext cx="1512168" cy="1440160"/>
            </a:xfrm>
            <a:prstGeom prst="rect">
              <a:avLst/>
            </a:prstGeom>
          </p:spPr>
        </p:pic>
        <p:pic>
          <p:nvPicPr>
            <p:cNvPr id="28" name="圖片 27" descr="25.png"/>
            <p:cNvPicPr>
              <a:picLocks noChangeAspect="1"/>
            </p:cNvPicPr>
            <p:nvPr/>
          </p:nvPicPr>
          <p:blipFill>
            <a:blip r:embed="rId9" cstate="print"/>
            <a:srcRect l="2471" t="8766" r="40699" b="29871"/>
            <a:stretch>
              <a:fillRect/>
            </a:stretch>
          </p:blipFill>
          <p:spPr>
            <a:xfrm>
              <a:off x="7236296" y="4653136"/>
              <a:ext cx="1656184" cy="2016224"/>
            </a:xfrm>
            <a:prstGeom prst="rect">
              <a:avLst/>
            </a:prstGeom>
          </p:spPr>
        </p:pic>
      </p:grpSp>
      <p:grpSp>
        <p:nvGrpSpPr>
          <p:cNvPr id="51" name="群組 50"/>
          <p:cNvGrpSpPr/>
          <p:nvPr/>
        </p:nvGrpSpPr>
        <p:grpSpPr>
          <a:xfrm>
            <a:off x="2580892" y="3258458"/>
            <a:ext cx="7312016" cy="3652127"/>
            <a:chOff x="467544" y="2420888"/>
            <a:chExt cx="8505973" cy="4248472"/>
          </a:xfrm>
        </p:grpSpPr>
        <p:pic>
          <p:nvPicPr>
            <p:cNvPr id="32" name="圖片 31" descr="26.png"/>
            <p:cNvPicPr>
              <a:picLocks noChangeAspect="1"/>
            </p:cNvPicPr>
            <p:nvPr/>
          </p:nvPicPr>
          <p:blipFill>
            <a:blip r:embed="rId10" cstate="print"/>
            <a:srcRect b="8068"/>
            <a:stretch>
              <a:fillRect/>
            </a:stretch>
          </p:blipFill>
          <p:spPr>
            <a:xfrm>
              <a:off x="467544" y="2435858"/>
              <a:ext cx="5400600" cy="4161493"/>
            </a:xfrm>
            <a:prstGeom prst="rect">
              <a:avLst/>
            </a:prstGeom>
          </p:spPr>
        </p:pic>
        <p:sp>
          <p:nvSpPr>
            <p:cNvPr id="33" name="矩形 32"/>
            <p:cNvSpPr/>
            <p:nvPr/>
          </p:nvSpPr>
          <p:spPr>
            <a:xfrm>
              <a:off x="2123728" y="6381328"/>
              <a:ext cx="1008112" cy="21602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矩形 39"/>
            <p:cNvSpPr/>
            <p:nvPr/>
          </p:nvSpPr>
          <p:spPr>
            <a:xfrm>
              <a:off x="4644008" y="2420888"/>
              <a:ext cx="1152128" cy="79208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文字方塊 40"/>
            <p:cNvSpPr txBox="1"/>
            <p:nvPr/>
          </p:nvSpPr>
          <p:spPr>
            <a:xfrm>
              <a:off x="2051720" y="6011996"/>
              <a:ext cx="423671" cy="429639"/>
            </a:xfrm>
            <a:prstGeom prst="rect">
              <a:avLst/>
            </a:prstGeom>
            <a:noFill/>
          </p:spPr>
          <p:txBody>
            <a:bodyPr wrap="none" rtlCol="0">
              <a:spAutoFit/>
            </a:bodyPr>
            <a:lstStyle/>
            <a:p>
              <a:r>
                <a:rPr lang="en-US" altLang="zh-TW" b="1" dirty="0">
                  <a:solidFill>
                    <a:srgbClr val="C00000"/>
                  </a:solidFill>
                </a:rPr>
                <a:t>3.</a:t>
              </a:r>
              <a:endParaRPr lang="zh-TW" altLang="en-US" b="1" dirty="0">
                <a:solidFill>
                  <a:srgbClr val="C00000"/>
                </a:solidFill>
              </a:endParaRPr>
            </a:p>
          </p:txBody>
        </p:sp>
        <p:cxnSp>
          <p:nvCxnSpPr>
            <p:cNvPr id="43" name="直線單箭頭接點 42"/>
            <p:cNvCxnSpPr/>
            <p:nvPr/>
          </p:nvCxnSpPr>
          <p:spPr>
            <a:xfrm rot="5400000" flipH="1" flipV="1">
              <a:off x="2087724" y="3753036"/>
              <a:ext cx="3096344" cy="172819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4" name="文字方塊 43"/>
            <p:cNvSpPr txBox="1"/>
            <p:nvPr/>
          </p:nvSpPr>
          <p:spPr>
            <a:xfrm>
              <a:off x="5868145" y="2420888"/>
              <a:ext cx="3096344" cy="2345112"/>
            </a:xfrm>
            <a:prstGeom prst="rect">
              <a:avLst/>
            </a:prstGeom>
            <a:solidFill>
              <a:schemeClr val="bg1"/>
            </a:solidFill>
            <a:ln w="28575">
              <a:solidFill>
                <a:srgbClr val="C00000"/>
              </a:solidFill>
            </a:ln>
          </p:spPr>
          <p:txBody>
            <a:bodyPr wrap="square" rtlCol="0">
              <a:spAutoFit/>
            </a:bodyPr>
            <a:lstStyle/>
            <a:p>
              <a:pPr marL="342900" indent="-342900">
                <a:lnSpc>
                  <a:spcPts val="2500"/>
                </a:lnSpc>
              </a:pPr>
              <a:r>
                <a:rPr lang="en-US" altLang="zh-TW" sz="1600" dirty="0">
                  <a:solidFill>
                    <a:srgbClr val="C00000"/>
                  </a:solidFill>
                </a:rPr>
                <a:t>Actions for all for arrow keys</a:t>
              </a:r>
            </a:p>
            <a:p>
              <a:pPr marL="342900" indent="-342900">
                <a:lnSpc>
                  <a:spcPts val="2500"/>
                </a:lnSpc>
                <a:buFont typeface="+mj-lt"/>
                <a:buAutoNum type="arabicPeriod"/>
              </a:pPr>
              <a:r>
                <a:rPr lang="en-US" altLang="zh-TW" sz="1600" dirty="0">
                  <a:solidFill>
                    <a:srgbClr val="C00000"/>
                  </a:solidFill>
                </a:rPr>
                <a:t>Left\Right\Up\Down</a:t>
              </a:r>
            </a:p>
            <a:p>
              <a:pPr marL="342900" indent="-342900">
                <a:lnSpc>
                  <a:spcPts val="2500"/>
                </a:lnSpc>
                <a:buFont typeface="+mj-lt"/>
                <a:buAutoNum type="arabicPeriod"/>
              </a:pPr>
              <a:r>
                <a:rPr lang="en-US" altLang="zh-TW" sz="1600" dirty="0">
                  <a:solidFill>
                    <a:srgbClr val="C00000"/>
                  </a:solidFill>
                </a:rPr>
                <a:t>Action&gt;Check Grid         :</a:t>
              </a:r>
              <a:r>
                <a:rPr lang="zh-TW" altLang="en-US" sz="1600" dirty="0">
                  <a:solidFill>
                    <a:srgbClr val="C00000"/>
                  </a:solidFill>
                </a:rPr>
                <a:t> </a:t>
              </a:r>
              <a:r>
                <a:rPr lang="en-US" altLang="zh-TW" sz="1600" dirty="0">
                  <a:solidFill>
                    <a:srgbClr val="C00000"/>
                  </a:solidFill>
                </a:rPr>
                <a:t>use 32</a:t>
              </a:r>
              <a:r>
                <a:rPr lang="zh-TW" altLang="en-US" sz="1600" dirty="0">
                  <a:solidFill>
                    <a:srgbClr val="C00000"/>
                  </a:solidFill>
                </a:rPr>
                <a:t> </a:t>
              </a:r>
              <a:r>
                <a:rPr lang="en-US" altLang="zh-TW" sz="1600" dirty="0">
                  <a:solidFill>
                    <a:srgbClr val="C00000"/>
                  </a:solidFill>
                </a:rPr>
                <a:t>and Move Fixed</a:t>
              </a:r>
              <a:r>
                <a:rPr lang="zh-TW" altLang="en-US" sz="1600" dirty="0">
                  <a:solidFill>
                    <a:srgbClr val="C00000"/>
                  </a:solidFill>
                </a:rPr>
                <a:t>        </a:t>
              </a:r>
              <a:r>
                <a:rPr lang="en-US" altLang="zh-TW" sz="1600" dirty="0">
                  <a:solidFill>
                    <a:srgbClr val="C00000"/>
                  </a:solidFill>
                </a:rPr>
                <a:t>direction of motion :speed use 4</a:t>
              </a:r>
            </a:p>
          </p:txBody>
        </p:sp>
        <p:pic>
          <p:nvPicPr>
            <p:cNvPr id="46" name="圖片 45" descr="4.png"/>
            <p:cNvPicPr>
              <a:picLocks noChangeAspect="1"/>
            </p:cNvPicPr>
            <p:nvPr/>
          </p:nvPicPr>
          <p:blipFill>
            <a:blip r:embed="rId6" cstate="print"/>
            <a:stretch>
              <a:fillRect/>
            </a:stretch>
          </p:blipFill>
          <p:spPr>
            <a:xfrm>
              <a:off x="7884368" y="3140968"/>
              <a:ext cx="285714" cy="285714"/>
            </a:xfrm>
            <a:prstGeom prst="rect">
              <a:avLst/>
            </a:prstGeom>
          </p:spPr>
        </p:pic>
        <p:pic>
          <p:nvPicPr>
            <p:cNvPr id="47" name="圖片 46" descr="5.png"/>
            <p:cNvPicPr>
              <a:picLocks noChangeAspect="1"/>
            </p:cNvPicPr>
            <p:nvPr/>
          </p:nvPicPr>
          <p:blipFill>
            <a:blip r:embed="rId7" cstate="print"/>
            <a:stretch>
              <a:fillRect/>
            </a:stretch>
          </p:blipFill>
          <p:spPr>
            <a:xfrm>
              <a:off x="7884368" y="3501008"/>
              <a:ext cx="266667" cy="266667"/>
            </a:xfrm>
            <a:prstGeom prst="rect">
              <a:avLst/>
            </a:prstGeom>
          </p:spPr>
        </p:pic>
        <p:pic>
          <p:nvPicPr>
            <p:cNvPr id="48" name="圖片 47" descr="28.png"/>
            <p:cNvPicPr>
              <a:picLocks noChangeAspect="1"/>
            </p:cNvPicPr>
            <p:nvPr/>
          </p:nvPicPr>
          <p:blipFill>
            <a:blip r:embed="rId11" cstate="print"/>
            <a:srcRect t="5785" r="37686" b="30103"/>
            <a:stretch>
              <a:fillRect/>
            </a:stretch>
          </p:blipFill>
          <p:spPr>
            <a:xfrm>
              <a:off x="5868144" y="5013176"/>
              <a:ext cx="1440160" cy="1650647"/>
            </a:xfrm>
            <a:prstGeom prst="rect">
              <a:avLst/>
            </a:prstGeom>
          </p:spPr>
        </p:pic>
        <p:pic>
          <p:nvPicPr>
            <p:cNvPr id="49" name="圖片 48" descr="24.png"/>
            <p:cNvPicPr>
              <a:picLocks noChangeAspect="1"/>
            </p:cNvPicPr>
            <p:nvPr/>
          </p:nvPicPr>
          <p:blipFill>
            <a:blip r:embed="rId8" cstate="print"/>
            <a:srcRect t="8361" r="52487" b="50000"/>
            <a:stretch>
              <a:fillRect/>
            </a:stretch>
          </p:blipFill>
          <p:spPr>
            <a:xfrm>
              <a:off x="7308304" y="5013176"/>
              <a:ext cx="1665213" cy="1656184"/>
            </a:xfrm>
            <a:prstGeom prst="rect">
              <a:avLst/>
            </a:prstGeom>
          </p:spPr>
        </p:pic>
        <p:sp>
          <p:nvSpPr>
            <p:cNvPr id="50" name="矩形 49"/>
            <p:cNvSpPr/>
            <p:nvPr/>
          </p:nvSpPr>
          <p:spPr>
            <a:xfrm>
              <a:off x="6156176" y="5733256"/>
              <a:ext cx="1080120" cy="93610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54" name="投影片編號版面配置區 53"/>
          <p:cNvSpPr>
            <a:spLocks noGrp="1"/>
          </p:cNvSpPr>
          <p:nvPr>
            <p:ph type="sldNum" sz="quarter" idx="12"/>
          </p:nvPr>
        </p:nvSpPr>
        <p:spPr/>
        <p:txBody>
          <a:bodyPr/>
          <a:lstStyle/>
          <a:p>
            <a:fld id="{D79AE80F-D542-414A-A89B-A5F94E727C0C}" type="slidenum">
              <a:rPr lang="zh-TW" altLang="en-US" smtClean="0"/>
              <a:pPr/>
              <a:t>6</a:t>
            </a:fld>
            <a:endParaRPr lang="zh-TW" altLang="en-US"/>
          </a:p>
        </p:txBody>
      </p:sp>
    </p:spTree>
    <p:extLst>
      <p:ext uri="{BB962C8B-B14F-4D97-AF65-F5344CB8AC3E}">
        <p14:creationId xmlns:p14="http://schemas.microsoft.com/office/powerpoint/2010/main" val="367261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fill="hold"/>
                                        <p:tgtEl>
                                          <p:spTgt spid="29"/>
                                        </p:tgtEl>
                                        <p:attrNameLst>
                                          <p:attrName>ppt_x</p:attrName>
                                        </p:attrNameLst>
                                      </p:cBhvr>
                                      <p:tavLst>
                                        <p:tav tm="0">
                                          <p:val>
                                            <p:strVal val="#ppt_x"/>
                                          </p:val>
                                        </p:tav>
                                        <p:tav tm="100000">
                                          <p:val>
                                            <p:strVal val="#ppt_x"/>
                                          </p:val>
                                        </p:tav>
                                      </p:tavLst>
                                    </p:anim>
                                    <p:anim calcmode="lin" valueType="num">
                                      <p:cBhvr additive="base">
                                        <p:cTn id="14" dur="500" fill="hold"/>
                                        <p:tgtEl>
                                          <p:spTgt spid="29"/>
                                        </p:tgtEl>
                                        <p:attrNameLst>
                                          <p:attrName>ppt_y</p:attrName>
                                        </p:attrNameLst>
                                      </p:cBhvr>
                                      <p:tavLst>
                                        <p:tav tm="0">
                                          <p:val>
                                            <p:strVal val="0-#ppt_h/2"/>
                                          </p:val>
                                        </p:tav>
                                        <p:tav tm="100000">
                                          <p:val>
                                            <p:strVal val="#ppt_y"/>
                                          </p:val>
                                        </p:tav>
                                      </p:tavLst>
                                    </p:anim>
                                  </p:childTnLst>
                                </p:cTn>
                              </p:par>
                              <p:par>
                                <p:cTn id="15" presetID="2" presetClass="exit" presetSubtype="4" fill="hold" nodeType="withEffect">
                                  <p:stCondLst>
                                    <p:cond delay="0"/>
                                  </p:stCondLst>
                                  <p:childTnLst>
                                    <p:anim calcmode="lin" valueType="num">
                                      <p:cBhvr additive="base">
                                        <p:cTn id="16" dur="500"/>
                                        <p:tgtEl>
                                          <p:spTgt spid="19"/>
                                        </p:tgtEl>
                                        <p:attrNameLst>
                                          <p:attrName>ppt_x</p:attrName>
                                        </p:attrNameLst>
                                      </p:cBhvr>
                                      <p:tavLst>
                                        <p:tav tm="0">
                                          <p:val>
                                            <p:strVal val="ppt_x"/>
                                          </p:val>
                                        </p:tav>
                                        <p:tav tm="100000">
                                          <p:val>
                                            <p:strVal val="ppt_x"/>
                                          </p:val>
                                        </p:tav>
                                      </p:tavLst>
                                    </p:anim>
                                    <p:anim calcmode="lin" valueType="num">
                                      <p:cBhvr additive="base">
                                        <p:cTn id="17" dur="500"/>
                                        <p:tgtEl>
                                          <p:spTgt spid="19"/>
                                        </p:tgtEl>
                                        <p:attrNameLst>
                                          <p:attrName>ppt_y</p:attrName>
                                        </p:attrNameLst>
                                      </p:cBhvr>
                                      <p:tavLst>
                                        <p:tav tm="0">
                                          <p:val>
                                            <p:strVal val="ppt_y"/>
                                          </p:val>
                                        </p:tav>
                                        <p:tav tm="100000">
                                          <p:val>
                                            <p:strVal val="1+ppt_h/2"/>
                                          </p:val>
                                        </p:tav>
                                      </p:tavLst>
                                    </p:anim>
                                    <p:set>
                                      <p:cBhvr>
                                        <p:cTn id="18" dur="1" fill="hold">
                                          <p:stCondLst>
                                            <p:cond delay="499"/>
                                          </p:stCondLst>
                                        </p:cTn>
                                        <p:tgtEl>
                                          <p:spTgt spid="1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nodeType="clickEffect">
                                  <p:stCondLst>
                                    <p:cond delay="0"/>
                                  </p:stCondLst>
                                  <p:childTnLst>
                                    <p:set>
                                      <p:cBhvr>
                                        <p:cTn id="22" dur="1" fill="hold">
                                          <p:stCondLst>
                                            <p:cond delay="0"/>
                                          </p:stCondLst>
                                        </p:cTn>
                                        <p:tgtEl>
                                          <p:spTgt spid="51"/>
                                        </p:tgtEl>
                                        <p:attrNameLst>
                                          <p:attrName>style.visibility</p:attrName>
                                        </p:attrNameLst>
                                      </p:cBhvr>
                                      <p:to>
                                        <p:strVal val="visible"/>
                                      </p:to>
                                    </p:set>
                                    <p:anim calcmode="lin" valueType="num">
                                      <p:cBhvr additive="base">
                                        <p:cTn id="23" dur="500" fill="hold"/>
                                        <p:tgtEl>
                                          <p:spTgt spid="51"/>
                                        </p:tgtEl>
                                        <p:attrNameLst>
                                          <p:attrName>ppt_x</p:attrName>
                                        </p:attrNameLst>
                                      </p:cBhvr>
                                      <p:tavLst>
                                        <p:tav tm="0">
                                          <p:val>
                                            <p:strVal val="#ppt_x"/>
                                          </p:val>
                                        </p:tav>
                                        <p:tav tm="100000">
                                          <p:val>
                                            <p:strVal val="#ppt_x"/>
                                          </p:val>
                                        </p:tav>
                                      </p:tavLst>
                                    </p:anim>
                                    <p:anim calcmode="lin" valueType="num">
                                      <p:cBhvr additive="base">
                                        <p:cTn id="24" dur="500" fill="hold"/>
                                        <p:tgtEl>
                                          <p:spTgt spid="51"/>
                                        </p:tgtEl>
                                        <p:attrNameLst>
                                          <p:attrName>ppt_y</p:attrName>
                                        </p:attrNameLst>
                                      </p:cBhvr>
                                      <p:tavLst>
                                        <p:tav tm="0">
                                          <p:val>
                                            <p:strVal val="0-#ppt_h/2"/>
                                          </p:val>
                                        </p:tav>
                                        <p:tav tm="100000">
                                          <p:val>
                                            <p:strVal val="#ppt_y"/>
                                          </p:val>
                                        </p:tav>
                                      </p:tavLst>
                                    </p:anim>
                                  </p:childTnLst>
                                </p:cTn>
                              </p:par>
                              <p:par>
                                <p:cTn id="25" presetID="2" presetClass="exit" presetSubtype="4" fill="hold" nodeType="withEffect">
                                  <p:stCondLst>
                                    <p:cond delay="0"/>
                                  </p:stCondLst>
                                  <p:childTnLst>
                                    <p:anim calcmode="lin" valueType="num">
                                      <p:cBhvr additive="base">
                                        <p:cTn id="26" dur="500"/>
                                        <p:tgtEl>
                                          <p:spTgt spid="29"/>
                                        </p:tgtEl>
                                        <p:attrNameLst>
                                          <p:attrName>ppt_x</p:attrName>
                                        </p:attrNameLst>
                                      </p:cBhvr>
                                      <p:tavLst>
                                        <p:tav tm="0">
                                          <p:val>
                                            <p:strVal val="ppt_x"/>
                                          </p:val>
                                        </p:tav>
                                        <p:tav tm="100000">
                                          <p:val>
                                            <p:strVal val="ppt_x"/>
                                          </p:val>
                                        </p:tav>
                                      </p:tavLst>
                                    </p:anim>
                                    <p:anim calcmode="lin" valueType="num">
                                      <p:cBhvr additive="base">
                                        <p:cTn id="27" dur="500"/>
                                        <p:tgtEl>
                                          <p:spTgt spid="29"/>
                                        </p:tgtEl>
                                        <p:attrNameLst>
                                          <p:attrName>ppt_y</p:attrName>
                                        </p:attrNameLst>
                                      </p:cBhvr>
                                      <p:tavLst>
                                        <p:tav tm="0">
                                          <p:val>
                                            <p:strVal val="ppt_y"/>
                                          </p:val>
                                        </p:tav>
                                        <p:tav tm="100000">
                                          <p:val>
                                            <p:strVal val="1+ppt_h/2"/>
                                          </p:val>
                                        </p:tav>
                                      </p:tavLst>
                                    </p:anim>
                                    <p:set>
                                      <p:cBhvr>
                                        <p:cTn id="28"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A Simple Start</a:t>
            </a:r>
            <a:endParaRPr lang="zh-TW" altLang="en-US" dirty="0"/>
          </a:p>
        </p:txBody>
      </p:sp>
      <p:sp>
        <p:nvSpPr>
          <p:cNvPr id="3" name="內容版面配置區 2"/>
          <p:cNvSpPr>
            <a:spLocks noGrp="1"/>
          </p:cNvSpPr>
          <p:nvPr>
            <p:ph idx="1"/>
          </p:nvPr>
        </p:nvSpPr>
        <p:spPr/>
        <p:txBody>
          <a:bodyPr/>
          <a:lstStyle/>
          <a:p>
            <a:r>
              <a:rPr lang="en-US" altLang="zh-TW" dirty="0" smtClean="0"/>
              <a:t>There is one thing you have to be careful about here. If your person's sprite does not completely fill the cell, which is normally the case, it might happen that your character is not aligned with a grid cell when it collides with the wall. </a:t>
            </a:r>
          </a:p>
          <a:p>
            <a:r>
              <a:rPr lang="en-US" altLang="zh-TW" dirty="0" smtClean="0"/>
              <a:t>In this case the person will get stuck because it won't react to the keys (because it is not aligned with the grid) but it can also not move further (because the wall is there). </a:t>
            </a:r>
          </a:p>
          <a:p>
            <a:r>
              <a:rPr lang="en-US" altLang="zh-TW" dirty="0" smtClean="0"/>
              <a:t>The solution is to either make the sprite larger, or to switch off precise collision checking and as bounding box indicate the full image. </a:t>
            </a:r>
            <a:endParaRPr lang="zh-TW" altLang="en-US" dirty="0"/>
          </a:p>
        </p:txBody>
      </p:sp>
      <p:sp>
        <p:nvSpPr>
          <p:cNvPr id="5" name="投影片編號版面配置區 4"/>
          <p:cNvSpPr>
            <a:spLocks noGrp="1"/>
          </p:cNvSpPr>
          <p:nvPr>
            <p:ph type="sldNum" sz="quarter" idx="12"/>
          </p:nvPr>
        </p:nvSpPr>
        <p:spPr/>
        <p:txBody>
          <a:bodyPr/>
          <a:lstStyle/>
          <a:p>
            <a:fld id="{D79AE80F-D542-414A-A89B-A5F94E727C0C}" type="slidenum">
              <a:rPr lang="zh-TW" altLang="en-US" smtClean="0"/>
              <a:pPr/>
              <a:t>7</a:t>
            </a:fld>
            <a:endParaRPr lang="zh-TW" altLang="en-US"/>
          </a:p>
        </p:txBody>
      </p:sp>
    </p:spTree>
    <p:extLst>
      <p:ext uri="{BB962C8B-B14F-4D97-AF65-F5344CB8AC3E}">
        <p14:creationId xmlns:p14="http://schemas.microsoft.com/office/powerpoint/2010/main" val="4996728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A Simple Start</a:t>
            </a:r>
            <a:endParaRPr lang="zh-TW" altLang="en-US" b="1" dirty="0"/>
          </a:p>
        </p:txBody>
      </p:sp>
      <p:sp>
        <p:nvSpPr>
          <p:cNvPr id="3" name="內容版面配置區 2"/>
          <p:cNvSpPr>
            <a:spLocks noGrp="1"/>
          </p:cNvSpPr>
          <p:nvPr>
            <p:ph idx="1"/>
          </p:nvPr>
        </p:nvSpPr>
        <p:spPr/>
        <p:txBody>
          <a:bodyPr/>
          <a:lstStyle/>
          <a:p>
            <a:r>
              <a:rPr lang="en-US" altLang="zh-TW" b="1" dirty="0" smtClean="0">
                <a:solidFill>
                  <a:schemeClr val="tx1"/>
                </a:solidFill>
              </a:rPr>
              <a:t>Creating rooms</a:t>
            </a:r>
          </a:p>
          <a:p>
            <a:pPr lvl="1"/>
            <a:r>
              <a:rPr lang="en-US" altLang="zh-TW" dirty="0" smtClean="0"/>
              <a:t>Create one or two rooms that look like a maze. </a:t>
            </a:r>
          </a:p>
          <a:p>
            <a:pPr lvl="1"/>
            <a:r>
              <a:rPr lang="en-US" altLang="zh-TW" dirty="0" smtClean="0"/>
              <a:t>In each room place the goal object at the destination and place the person object at the starting position. </a:t>
            </a:r>
          </a:p>
          <a:p>
            <a:pPr lvl="1"/>
            <a:r>
              <a:rPr lang="en-US" altLang="zh-TW" dirty="0" smtClean="0">
                <a:solidFill>
                  <a:srgbClr val="C00000"/>
                </a:solidFill>
              </a:rPr>
              <a:t>Room&gt;</a:t>
            </a:r>
            <a:r>
              <a:rPr lang="en-US" altLang="zh-TW" dirty="0" err="1" smtClean="0">
                <a:solidFill>
                  <a:srgbClr val="C00000"/>
                </a:solidFill>
              </a:rPr>
              <a:t>Creat</a:t>
            </a:r>
            <a:r>
              <a:rPr lang="en-US" altLang="zh-TW" dirty="0" smtClean="0">
                <a:solidFill>
                  <a:srgbClr val="C00000"/>
                </a:solidFill>
              </a:rPr>
              <a:t> Room</a:t>
            </a:r>
          </a:p>
          <a:p>
            <a:pPr lvl="2"/>
            <a:endParaRPr lang="en-US" altLang="zh-TW" dirty="0" smtClean="0"/>
          </a:p>
          <a:p>
            <a:pPr lvl="2"/>
            <a:endParaRPr lang="en-US" altLang="zh-TW" dirty="0" smtClean="0"/>
          </a:p>
          <a:p>
            <a:pPr lvl="2"/>
            <a:endParaRPr lang="en-US" altLang="zh-TW" dirty="0" smtClean="0"/>
          </a:p>
          <a:p>
            <a:pPr lvl="2"/>
            <a:endParaRPr lang="en-US" altLang="zh-TW" dirty="0" smtClean="0"/>
          </a:p>
          <a:p>
            <a:pPr lvl="2"/>
            <a:endParaRPr lang="en-US" altLang="zh-TW" dirty="0" smtClean="0"/>
          </a:p>
          <a:p>
            <a:pPr lvl="2"/>
            <a:endParaRPr lang="zh-TW" altLang="en-US" dirty="0"/>
          </a:p>
        </p:txBody>
      </p:sp>
      <p:pic>
        <p:nvPicPr>
          <p:cNvPr id="4" name="圖片 3" descr="56.png"/>
          <p:cNvPicPr>
            <a:picLocks noChangeAspect="1"/>
          </p:cNvPicPr>
          <p:nvPr/>
        </p:nvPicPr>
        <p:blipFill>
          <a:blip r:embed="rId2" cstate="print"/>
          <a:stretch>
            <a:fillRect/>
          </a:stretch>
        </p:blipFill>
        <p:spPr>
          <a:xfrm>
            <a:off x="3309083" y="3880544"/>
            <a:ext cx="1950497" cy="1457090"/>
          </a:xfrm>
          <a:prstGeom prst="rect">
            <a:avLst/>
          </a:prstGeom>
        </p:spPr>
      </p:pic>
      <p:grpSp>
        <p:nvGrpSpPr>
          <p:cNvPr id="10" name="群組 9"/>
          <p:cNvGrpSpPr/>
          <p:nvPr/>
        </p:nvGrpSpPr>
        <p:grpSpPr>
          <a:xfrm>
            <a:off x="6623427" y="3388127"/>
            <a:ext cx="2097890" cy="3176305"/>
            <a:chOff x="5292080" y="1268760"/>
            <a:chExt cx="2592288" cy="3924848"/>
          </a:xfrm>
        </p:grpSpPr>
        <p:grpSp>
          <p:nvGrpSpPr>
            <p:cNvPr id="7" name="群組 6"/>
            <p:cNvGrpSpPr/>
            <p:nvPr/>
          </p:nvGrpSpPr>
          <p:grpSpPr>
            <a:xfrm>
              <a:off x="5292080" y="1268760"/>
              <a:ext cx="2592288" cy="3924848"/>
              <a:chOff x="5220072" y="1196752"/>
              <a:chExt cx="2592288" cy="3924848"/>
            </a:xfrm>
          </p:grpSpPr>
          <p:pic>
            <p:nvPicPr>
              <p:cNvPr id="5" name="圖片 4" descr="55.png"/>
              <p:cNvPicPr>
                <a:picLocks noChangeAspect="1"/>
              </p:cNvPicPr>
              <p:nvPr/>
            </p:nvPicPr>
            <p:blipFill>
              <a:blip r:embed="rId3" cstate="print"/>
              <a:stretch>
                <a:fillRect/>
              </a:stretch>
            </p:blipFill>
            <p:spPr>
              <a:xfrm>
                <a:off x="5220072" y="1196752"/>
                <a:ext cx="2581635" cy="3924848"/>
              </a:xfrm>
              <a:prstGeom prst="rect">
                <a:avLst/>
              </a:prstGeom>
            </p:spPr>
          </p:pic>
          <p:sp>
            <p:nvSpPr>
              <p:cNvPr id="6" name="矩形 5"/>
              <p:cNvSpPr/>
              <p:nvPr/>
            </p:nvSpPr>
            <p:spPr>
              <a:xfrm>
                <a:off x="5508104" y="4221088"/>
                <a:ext cx="2304256" cy="86409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9" name="矩形 8"/>
            <p:cNvSpPr/>
            <p:nvPr/>
          </p:nvSpPr>
          <p:spPr>
            <a:xfrm>
              <a:off x="6732240" y="4437112"/>
              <a:ext cx="1080120" cy="21602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11" name="直線單箭頭接點 10"/>
          <p:cNvCxnSpPr/>
          <p:nvPr/>
        </p:nvCxnSpPr>
        <p:spPr>
          <a:xfrm>
            <a:off x="5831338" y="4077073"/>
            <a:ext cx="465450" cy="187"/>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15" name="群組 14"/>
          <p:cNvGrpSpPr/>
          <p:nvPr/>
        </p:nvGrpSpPr>
        <p:grpSpPr>
          <a:xfrm>
            <a:off x="6364361" y="3087177"/>
            <a:ext cx="2738911" cy="3740101"/>
            <a:chOff x="5148064" y="1268760"/>
            <a:chExt cx="3384376" cy="4621511"/>
          </a:xfrm>
        </p:grpSpPr>
        <p:pic>
          <p:nvPicPr>
            <p:cNvPr id="12" name="圖片 11" descr="2010-08-29_205641.png"/>
            <p:cNvPicPr>
              <a:picLocks noChangeAspect="1"/>
            </p:cNvPicPr>
            <p:nvPr/>
          </p:nvPicPr>
          <p:blipFill>
            <a:blip r:embed="rId4" cstate="print"/>
            <a:srcRect r="43861"/>
            <a:stretch>
              <a:fillRect/>
            </a:stretch>
          </p:blipFill>
          <p:spPr>
            <a:xfrm>
              <a:off x="5148064" y="1268760"/>
              <a:ext cx="3384376" cy="4504762"/>
            </a:xfrm>
            <a:prstGeom prst="rect">
              <a:avLst/>
            </a:prstGeom>
          </p:spPr>
        </p:pic>
        <p:sp>
          <p:nvSpPr>
            <p:cNvPr id="14" name="文字方塊 13"/>
            <p:cNvSpPr txBox="1"/>
            <p:nvPr/>
          </p:nvSpPr>
          <p:spPr>
            <a:xfrm>
              <a:off x="5364088" y="4587713"/>
              <a:ext cx="2376264" cy="1302558"/>
            </a:xfrm>
            <a:prstGeom prst="rect">
              <a:avLst/>
            </a:prstGeom>
            <a:solidFill>
              <a:schemeClr val="bg1"/>
            </a:solidFill>
            <a:ln w="28575">
              <a:solidFill>
                <a:srgbClr val="C00000"/>
              </a:solidFill>
            </a:ln>
          </p:spPr>
          <p:txBody>
            <a:bodyPr wrap="square" rtlCol="0">
              <a:spAutoFit/>
            </a:bodyPr>
            <a:lstStyle/>
            <a:p>
              <a:pPr marL="342900" indent="-342900">
                <a:lnSpc>
                  <a:spcPts val="2500"/>
                </a:lnSpc>
                <a:buFont typeface="+mj-lt"/>
                <a:buAutoNum type="arabicPeriod"/>
              </a:pPr>
              <a:r>
                <a:rPr lang="en-US" altLang="zh-TW" sz="1600" dirty="0">
                  <a:solidFill>
                    <a:srgbClr val="C00000"/>
                  </a:solidFill>
                </a:rPr>
                <a:t>Add wall</a:t>
              </a:r>
            </a:p>
            <a:p>
              <a:pPr marL="342900" indent="-342900">
                <a:lnSpc>
                  <a:spcPts val="2500"/>
                </a:lnSpc>
                <a:buFont typeface="+mj-lt"/>
                <a:buAutoNum type="arabicPeriod"/>
              </a:pPr>
              <a:r>
                <a:rPr lang="en-US" altLang="zh-TW" sz="1600" dirty="0">
                  <a:solidFill>
                    <a:srgbClr val="C00000"/>
                  </a:solidFill>
                </a:rPr>
                <a:t>Add goal and person</a:t>
              </a:r>
              <a:endParaRPr lang="zh-TW" altLang="en-US" sz="1600" dirty="0">
                <a:solidFill>
                  <a:srgbClr val="C00000"/>
                </a:solidFill>
              </a:endParaRPr>
            </a:p>
          </p:txBody>
        </p:sp>
      </p:grpSp>
      <p:grpSp>
        <p:nvGrpSpPr>
          <p:cNvPr id="19" name="群組 18"/>
          <p:cNvGrpSpPr/>
          <p:nvPr/>
        </p:nvGrpSpPr>
        <p:grpSpPr>
          <a:xfrm>
            <a:off x="3062064" y="3733294"/>
            <a:ext cx="5736941" cy="3208679"/>
            <a:chOff x="1475656" y="1916832"/>
            <a:chExt cx="7088936" cy="3964852"/>
          </a:xfrm>
        </p:grpSpPr>
        <p:pic>
          <p:nvPicPr>
            <p:cNvPr id="16" name="圖片 15" descr="57.png"/>
            <p:cNvPicPr>
              <a:picLocks noChangeAspect="1"/>
            </p:cNvPicPr>
            <p:nvPr/>
          </p:nvPicPr>
          <p:blipFill>
            <a:blip r:embed="rId5" cstate="print"/>
            <a:stretch>
              <a:fillRect/>
            </a:stretch>
          </p:blipFill>
          <p:spPr>
            <a:xfrm>
              <a:off x="1475656" y="1916832"/>
              <a:ext cx="3472261" cy="3472261"/>
            </a:xfrm>
            <a:prstGeom prst="rect">
              <a:avLst/>
            </a:prstGeom>
          </p:spPr>
        </p:pic>
        <p:pic>
          <p:nvPicPr>
            <p:cNvPr id="17" name="圖片 16" descr="2010-08-29_205745.png"/>
            <p:cNvPicPr>
              <a:picLocks noChangeAspect="1"/>
            </p:cNvPicPr>
            <p:nvPr/>
          </p:nvPicPr>
          <p:blipFill>
            <a:blip r:embed="rId6" cstate="print"/>
            <a:stretch>
              <a:fillRect/>
            </a:stretch>
          </p:blipFill>
          <p:spPr>
            <a:xfrm>
              <a:off x="5076056" y="1916832"/>
              <a:ext cx="3488536" cy="3474000"/>
            </a:xfrm>
            <a:prstGeom prst="rect">
              <a:avLst/>
            </a:prstGeom>
          </p:spPr>
        </p:pic>
        <p:sp>
          <p:nvSpPr>
            <p:cNvPr id="18" name="文字方塊 17"/>
            <p:cNvSpPr txBox="1"/>
            <p:nvPr/>
          </p:nvSpPr>
          <p:spPr>
            <a:xfrm>
              <a:off x="1475656" y="5371436"/>
              <a:ext cx="2880320" cy="510248"/>
            </a:xfrm>
            <a:prstGeom prst="rect">
              <a:avLst/>
            </a:prstGeom>
            <a:solidFill>
              <a:schemeClr val="bg1"/>
            </a:solidFill>
            <a:ln w="28575">
              <a:solidFill>
                <a:srgbClr val="C00000"/>
              </a:solidFill>
            </a:ln>
          </p:spPr>
          <p:txBody>
            <a:bodyPr wrap="square" rtlCol="0">
              <a:spAutoFit/>
            </a:bodyPr>
            <a:lstStyle/>
            <a:p>
              <a:pPr marL="342900" indent="-342900" algn="ctr">
                <a:lnSpc>
                  <a:spcPts val="2500"/>
                </a:lnSpc>
              </a:pPr>
              <a:r>
                <a:rPr lang="en-US" altLang="zh-TW" sz="1600" dirty="0">
                  <a:solidFill>
                    <a:srgbClr val="C00000"/>
                  </a:solidFill>
                </a:rPr>
                <a:t>Finish</a:t>
              </a:r>
              <a:endParaRPr lang="zh-TW" altLang="en-US" sz="1600" dirty="0">
                <a:solidFill>
                  <a:srgbClr val="C00000"/>
                </a:solidFill>
              </a:endParaRPr>
            </a:p>
          </p:txBody>
        </p:sp>
      </p:grpSp>
      <p:sp>
        <p:nvSpPr>
          <p:cNvPr id="21" name="投影片編號版面配置區 20"/>
          <p:cNvSpPr>
            <a:spLocks noGrp="1"/>
          </p:cNvSpPr>
          <p:nvPr>
            <p:ph type="sldNum" sz="quarter" idx="12"/>
          </p:nvPr>
        </p:nvSpPr>
        <p:spPr/>
        <p:txBody>
          <a:bodyPr/>
          <a:lstStyle/>
          <a:p>
            <a:fld id="{D79AE80F-D542-414A-A89B-A5F94E727C0C}" type="slidenum">
              <a:rPr lang="zh-TW" altLang="en-US" smtClean="0"/>
              <a:pPr/>
              <a:t>8</a:t>
            </a:fld>
            <a:endParaRPr lang="zh-TW" altLang="en-US"/>
          </a:p>
        </p:txBody>
      </p:sp>
    </p:spTree>
    <p:extLst>
      <p:ext uri="{BB962C8B-B14F-4D97-AF65-F5344CB8AC3E}">
        <p14:creationId xmlns:p14="http://schemas.microsoft.com/office/powerpoint/2010/main" val="99880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0"/>
                                        </p:tgtEl>
                                        <p:attrNameLst>
                                          <p:attrName>ppt_x</p:attrName>
                                        </p:attrNameLst>
                                      </p:cBhvr>
                                      <p:tavLst>
                                        <p:tav tm="0">
                                          <p:val>
                                            <p:strVal val="ppt_x"/>
                                          </p:val>
                                        </p:tav>
                                        <p:tav tm="100000">
                                          <p:val>
                                            <p:strVal val="ppt_x"/>
                                          </p:val>
                                        </p:tav>
                                      </p:tavLst>
                                    </p:anim>
                                    <p:anim calcmode="lin" valueType="num">
                                      <p:cBhvr additive="base">
                                        <p:cTn id="7" dur="500"/>
                                        <p:tgtEl>
                                          <p:spTgt spid="10"/>
                                        </p:tgtEl>
                                        <p:attrNameLst>
                                          <p:attrName>ppt_y</p:attrName>
                                        </p:attrNameLst>
                                      </p:cBhvr>
                                      <p:tavLst>
                                        <p:tav tm="0">
                                          <p:val>
                                            <p:strVal val="ppt_y"/>
                                          </p:val>
                                        </p:tav>
                                        <p:tav tm="100000">
                                          <p:val>
                                            <p:strVal val="1+ppt_h/2"/>
                                          </p:val>
                                        </p:tav>
                                      </p:tavLst>
                                    </p:anim>
                                    <p:set>
                                      <p:cBhvr>
                                        <p:cTn id="8" dur="1" fill="hold">
                                          <p:stCondLst>
                                            <p:cond delay="499"/>
                                          </p:stCondLst>
                                        </p:cTn>
                                        <p:tgtEl>
                                          <p:spTgt spid="10"/>
                                        </p:tgtEl>
                                        <p:attrNameLst>
                                          <p:attrName>style.visibility</p:attrName>
                                        </p:attrNameLst>
                                      </p:cBhvr>
                                      <p:to>
                                        <p:strVal val="hidden"/>
                                      </p:to>
                                    </p:set>
                                  </p:childTnLst>
                                </p:cTn>
                              </p:par>
                              <p:par>
                                <p:cTn id="9" presetID="2" presetClass="entr" presetSubtype="1"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0-#ppt_h/2"/>
                                          </p:val>
                                        </p:tav>
                                        <p:tav tm="100000">
                                          <p:val>
                                            <p:strVal val="#ppt_y"/>
                                          </p:val>
                                        </p:tav>
                                      </p:tavLst>
                                    </p:anim>
                                  </p:childTnLst>
                                </p:cTn>
                              </p:par>
                              <p:par>
                                <p:cTn id="19" presetID="2" presetClass="exit" presetSubtype="4" fill="hold" nodeType="withEffect">
                                  <p:stCondLst>
                                    <p:cond delay="0"/>
                                  </p:stCondLst>
                                  <p:childTnLst>
                                    <p:anim calcmode="lin" valueType="num">
                                      <p:cBhvr additive="base">
                                        <p:cTn id="20" dur="500"/>
                                        <p:tgtEl>
                                          <p:spTgt spid="15"/>
                                        </p:tgtEl>
                                        <p:attrNameLst>
                                          <p:attrName>ppt_x</p:attrName>
                                        </p:attrNameLst>
                                      </p:cBhvr>
                                      <p:tavLst>
                                        <p:tav tm="0">
                                          <p:val>
                                            <p:strVal val="ppt_x"/>
                                          </p:val>
                                        </p:tav>
                                        <p:tav tm="100000">
                                          <p:val>
                                            <p:strVal val="ppt_x"/>
                                          </p:val>
                                        </p:tav>
                                      </p:tavLst>
                                    </p:anim>
                                    <p:anim calcmode="lin" valueType="num">
                                      <p:cBhvr additive="base">
                                        <p:cTn id="21" dur="500"/>
                                        <p:tgtEl>
                                          <p:spTgt spid="15"/>
                                        </p:tgtEl>
                                        <p:attrNameLst>
                                          <p:attrName>ppt_y</p:attrName>
                                        </p:attrNameLst>
                                      </p:cBhvr>
                                      <p:tavLst>
                                        <p:tav tm="0">
                                          <p:val>
                                            <p:strVal val="ppt_y"/>
                                          </p:val>
                                        </p:tav>
                                        <p:tav tm="100000">
                                          <p:val>
                                            <p:strVal val="1+ppt_h/2"/>
                                          </p:val>
                                        </p:tav>
                                      </p:tavLst>
                                    </p:anim>
                                    <p:set>
                                      <p:cBhvr>
                                        <p:cTn id="22"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Collecting Diamonds</a:t>
            </a:r>
            <a:endParaRPr lang="zh-TW" altLang="en-US" dirty="0"/>
          </a:p>
        </p:txBody>
      </p:sp>
      <p:sp>
        <p:nvSpPr>
          <p:cNvPr id="3" name="內容版面配置區 2"/>
          <p:cNvSpPr>
            <a:spLocks noGrp="1"/>
          </p:cNvSpPr>
          <p:nvPr>
            <p:ph idx="1"/>
          </p:nvPr>
        </p:nvSpPr>
        <p:spPr/>
        <p:txBody>
          <a:bodyPr/>
          <a:lstStyle/>
          <a:p>
            <a:r>
              <a:rPr lang="en-US" altLang="zh-TW" dirty="0" smtClean="0"/>
              <a:t>The goal of our game was to collect diamonds. But how do we make sure the player cannot exit the room when not all diamonds are collected? </a:t>
            </a:r>
          </a:p>
          <a:p>
            <a:pPr lvl="1"/>
            <a:r>
              <a:rPr lang="en-US" altLang="zh-TW" dirty="0" smtClean="0"/>
              <a:t>To this end we add a door object. The door object will behave like a wall as long as there are still diamonds left, and will disappear when all diamonds have gone.</a:t>
            </a:r>
          </a:p>
          <a:p>
            <a:pPr lvl="1"/>
            <a:r>
              <a:rPr lang="en-US" altLang="zh-TW" dirty="0" smtClean="0"/>
              <a:t>load </a:t>
            </a:r>
            <a:r>
              <a:rPr lang="en-US" altLang="zh-TW" b="1" dirty="0" smtClean="0">
                <a:solidFill>
                  <a:schemeClr val="tx1"/>
                </a:solidFill>
              </a:rPr>
              <a:t>maze_2.gmk</a:t>
            </a:r>
            <a:r>
              <a:rPr lang="en-US" altLang="zh-TW" b="1" dirty="0" smtClean="0"/>
              <a:t>.</a:t>
            </a:r>
            <a:r>
              <a:rPr lang="en-US" altLang="zh-TW" dirty="0" smtClean="0"/>
              <a:t> </a:t>
            </a:r>
            <a:endParaRPr lang="zh-TW" altLang="en-US" dirty="0"/>
          </a:p>
        </p:txBody>
      </p:sp>
      <p:grpSp>
        <p:nvGrpSpPr>
          <p:cNvPr id="6" name="群組 5"/>
          <p:cNvGrpSpPr/>
          <p:nvPr/>
        </p:nvGrpSpPr>
        <p:grpSpPr>
          <a:xfrm>
            <a:off x="6096000" y="3737797"/>
            <a:ext cx="2794820" cy="3120203"/>
            <a:chOff x="7524760" y="3429001"/>
            <a:chExt cx="2794820" cy="3120203"/>
          </a:xfrm>
        </p:grpSpPr>
        <p:pic>
          <p:nvPicPr>
            <p:cNvPr id="4" name="圖片 3" descr="2010-09-04_131043.jpg"/>
            <p:cNvPicPr>
              <a:picLocks noChangeAspect="1"/>
            </p:cNvPicPr>
            <p:nvPr/>
          </p:nvPicPr>
          <p:blipFill>
            <a:blip r:embed="rId2" cstate="print"/>
            <a:stretch>
              <a:fillRect/>
            </a:stretch>
          </p:blipFill>
          <p:spPr>
            <a:xfrm>
              <a:off x="7524761" y="3429001"/>
              <a:ext cx="2794819" cy="3120203"/>
            </a:xfrm>
            <a:prstGeom prst="rect">
              <a:avLst/>
            </a:prstGeom>
          </p:spPr>
        </p:pic>
        <p:sp>
          <p:nvSpPr>
            <p:cNvPr id="5" name="矩形 4"/>
            <p:cNvSpPr/>
            <p:nvPr/>
          </p:nvSpPr>
          <p:spPr>
            <a:xfrm>
              <a:off x="7524760" y="3573016"/>
              <a:ext cx="561972" cy="56197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7" name="投影片編號版面配置區 6"/>
          <p:cNvSpPr>
            <a:spLocks noGrp="1"/>
          </p:cNvSpPr>
          <p:nvPr>
            <p:ph type="sldNum" sz="quarter" idx="12"/>
          </p:nvPr>
        </p:nvSpPr>
        <p:spPr/>
        <p:txBody>
          <a:bodyPr/>
          <a:lstStyle/>
          <a:p>
            <a:fld id="{D79AE80F-D542-414A-A89B-A5F94E727C0C}" type="slidenum">
              <a:rPr lang="zh-TW" altLang="en-US" smtClean="0"/>
              <a:pPr/>
              <a:t>9</a:t>
            </a:fld>
            <a:endParaRPr lang="zh-TW" altLang="en-US"/>
          </a:p>
        </p:txBody>
      </p:sp>
    </p:spTree>
    <p:extLst>
      <p:ext uri="{BB962C8B-B14F-4D97-AF65-F5344CB8AC3E}">
        <p14:creationId xmlns:p14="http://schemas.microsoft.com/office/powerpoint/2010/main" val="747006532"/>
      </p:ext>
    </p:extLst>
  </p:cSld>
  <p:clrMapOvr>
    <a:masterClrMapping/>
  </p:clrMapOvr>
  <p:timing>
    <p:tnLst>
      <p:par>
        <p:cTn id="1" dur="indefinite" restart="never" nodeType="tmRoot"/>
      </p:par>
    </p:tnLst>
  </p:timing>
</p:sld>
</file>

<file path=ppt/theme/theme1.xml><?xml version="1.0" encoding="utf-8"?>
<a:theme xmlns:a="http://schemas.openxmlformats.org/drawingml/2006/main" name="深度">
  <a:themeElements>
    <a:clrScheme name="深度">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深度">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深度">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TM04033923[[fn=深度]]</Template>
  <TotalTime>42</TotalTime>
  <Words>2548</Words>
  <Application>Microsoft Office PowerPoint</Application>
  <PresentationFormat>寬螢幕</PresentationFormat>
  <Paragraphs>245</Paragraphs>
  <Slides>34</Slides>
  <Notes>3</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34</vt:i4>
      </vt:variant>
    </vt:vector>
  </HeadingPairs>
  <TitlesOfParts>
    <vt:vector size="39" baseType="lpstr">
      <vt:lpstr>新細明體</vt:lpstr>
      <vt:lpstr>Arial</vt:lpstr>
      <vt:lpstr>Calibri</vt:lpstr>
      <vt:lpstr>Corbel</vt:lpstr>
      <vt:lpstr>深度</vt:lpstr>
      <vt:lpstr>PowerPoint 簡報</vt:lpstr>
      <vt:lpstr>The Game Idea</vt:lpstr>
      <vt:lpstr>The Game Idea</vt:lpstr>
      <vt:lpstr>A Simple Start </vt:lpstr>
      <vt:lpstr>A Simple Start </vt:lpstr>
      <vt:lpstr>A Simple Start</vt:lpstr>
      <vt:lpstr>A Simple Start</vt:lpstr>
      <vt:lpstr>A Simple Start</vt:lpstr>
      <vt:lpstr>Collecting Diamonds</vt:lpstr>
      <vt:lpstr>Collecting Diamonds</vt:lpstr>
      <vt:lpstr>Collecting Diamonds </vt:lpstr>
      <vt:lpstr>Collecting Diamonds </vt:lpstr>
      <vt:lpstr>Collecting Diamonds </vt:lpstr>
      <vt:lpstr>Collecting Diamonds </vt:lpstr>
      <vt:lpstr>Collecting Diamonds </vt:lpstr>
      <vt:lpstr>Monsters and Other Challenges </vt:lpstr>
      <vt:lpstr>Monsters and Other Challenges </vt:lpstr>
      <vt:lpstr>Monsters and Other Challenges </vt:lpstr>
      <vt:lpstr>Monsters and Other Challenges </vt:lpstr>
      <vt:lpstr>Monsters and Other Challenges </vt:lpstr>
      <vt:lpstr>Monsters and Other Challenges </vt:lpstr>
      <vt:lpstr>Monsters and Other Challenges </vt:lpstr>
      <vt:lpstr>Monsters and Other Challenges </vt:lpstr>
      <vt:lpstr>Monsters and Other Challenges </vt:lpstr>
      <vt:lpstr>Monsters and Other Challenges </vt:lpstr>
      <vt:lpstr>Monsters and Other Challenges </vt:lpstr>
      <vt:lpstr>Monsters and Other Challenges </vt:lpstr>
      <vt:lpstr>Monsters and Other Challenges </vt:lpstr>
      <vt:lpstr>Monsters and Other Challenges </vt:lpstr>
      <vt:lpstr>Some Final Improvements </vt:lpstr>
      <vt:lpstr>Some Final Improvements </vt:lpstr>
      <vt:lpstr>Some Final Improvements </vt:lpstr>
      <vt:lpstr>Some Final Improvements </vt:lpstr>
      <vt:lpstr>Some Final Improvements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遊戲設計初探</dc:title>
  <dc:creator>葉家齊</dc:creator>
  <cp:lastModifiedBy>葉家齊</cp:lastModifiedBy>
  <cp:revision>11</cp:revision>
  <dcterms:created xsi:type="dcterms:W3CDTF">2015-03-10T11:25:47Z</dcterms:created>
  <dcterms:modified xsi:type="dcterms:W3CDTF">2015-03-10T12:28:53Z</dcterms:modified>
</cp:coreProperties>
</file>