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notesMasterIdLst>
    <p:notesMasterId r:id="rId4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661E53C-28C1-4442-A685-8FF51359E02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857" autoAdjust="0"/>
  </p:normalViewPr>
  <p:slideViewPr>
    <p:cSldViewPr snapToGrid="0">
      <p:cViewPr varScale="1">
        <p:scale>
          <a:sx n="104" d="100"/>
          <a:sy n="10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C7F3-5442-4C3B-A285-0E6B2867D6E3}" type="datetimeFigureOut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DBCA4-1CD5-45FD-8C5A-E9D4657D4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61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DBCA4-1CD5-45FD-8C5A-E9D4657D46E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97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F4E5-2C71-4E4F-9630-2A12EBFF0D3C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2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ED6D-1244-491C-8EE8-A0B3DEEBA6BA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0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D8A7-51E9-42E6-8230-D44DD6C330A3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8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637D-B8A1-46DE-9035-8E5B708D5EC8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6312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4A33-57C8-45B5-8387-97140F794ED7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31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DF0A-7B57-479B-8E5C-5FE9AC44F257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7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E5DD-4392-4E21-9888-1828CF2D34AA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9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8339-3A95-40E4-81CD-284758B8BF11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8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43A-ABA7-4055-B490-399A602A6D4E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AB68-9807-4D03-8891-829EBDE73BD0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2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5C97-91C6-415D-90FF-D1272E149430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9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F6D2-B08F-440E-B4A7-F841E4BD19B7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0519-44F4-46CA-A19B-16FDB1FF5863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9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2D43-A1FB-4C76-A71D-87FF52C731F6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8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D988-820E-40DD-AC48-E7528236778F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3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41C6-367D-456E-AFB5-61414EB6F779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5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B7BC-26A4-4448-8F26-94E98F2646B9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2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5F50A71-7F94-4E69-B361-81F9AB3B9C45}" type="datetime1">
              <a:rPr lang="zh-TW" altLang="en-US" smtClean="0"/>
              <a:t>2015/3/10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zh-TW" altLang="en-US" smtClean="0"/>
              <a:t>國立彰化師範大學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30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yogame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 bwMode="auto">
          <a:xfrm>
            <a:off x="3124778" y="2493818"/>
            <a:ext cx="6305550" cy="306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TW" sz="6000" dirty="0" smtClean="0"/>
              <a:t>Your First Game 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0" lang="zh-TW" altLang="en-US" sz="2800" dirty="0" smtClean="0"/>
              <a:t>資料來源</a:t>
            </a:r>
            <a:r>
              <a:rPr kumimoji="0" lang="en-US" altLang="zh-TW" sz="2800" dirty="0" smtClean="0"/>
              <a:t>: </a:t>
            </a:r>
            <a:r>
              <a:rPr kumimoji="0" lang="en-US" altLang="zh-TW" sz="2800" dirty="0" smtClean="0">
                <a:hlinkClick r:id="rId2"/>
              </a:rPr>
              <a:t>www.yoyogames.com</a:t>
            </a:r>
            <a:endParaRPr kumimoji="0" lang="en-US" altLang="zh-TW" sz="2800" dirty="0" smtClean="0"/>
          </a:p>
          <a:p>
            <a:pPr algn="ctr" eaLnBrk="1" hangingPunct="1">
              <a:spcBef>
                <a:spcPct val="20000"/>
              </a:spcBef>
            </a:pPr>
            <a:endParaRPr kumimoji="0" lang="zh-TW" altLang="en-US" sz="2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Creating the clown sprite</a:t>
            </a:r>
          </a:p>
        </p:txBody>
      </p:sp>
      <p:sp>
        <p:nvSpPr>
          <p:cNvPr id="11267" name="AutoShape 3"/>
          <p:cNvSpPr>
            <a:spLocks noChangeAspect="1" noChangeArrowheads="1"/>
          </p:cNvSpPr>
          <p:nvPr>
            <p:ph type="body" idx="4294967295"/>
          </p:nvPr>
        </p:nvSpPr>
        <p:spPr>
          <a:xfrm>
            <a:off x="2043113" y="1600201"/>
            <a:ext cx="8229600" cy="4708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Sprite)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屬性形式如下：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以相同方式來創造牆壁元件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7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E1A68B-C6F1-48E0-937B-F619A2740AA9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10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11273" name="Picture 9" descr="FirstGame_Fi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2133601"/>
            <a:ext cx="57531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Notice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當創造完畢後，在</a:t>
            </a:r>
            <a:r>
              <a:rPr lang="en-US" altLang="zh-TW" smtClean="0"/>
              <a:t>Game Maker</a:t>
            </a:r>
            <a:r>
              <a:rPr lang="zh-TW" altLang="en-US" smtClean="0"/>
              <a:t> 視窗的左側可以注意到剛才所創造的物件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在左側，可以找到在此遊戲中你所創造的所有物件：</a:t>
            </a:r>
            <a:r>
              <a:rPr lang="en-US" altLang="zh-TW" smtClean="0"/>
              <a:t>sprites, sounds, objects,  rooms, etc.</a:t>
            </a:r>
          </a:p>
          <a:p>
            <a:pPr eaLnBrk="1" hangingPunct="1"/>
            <a:r>
              <a:rPr lang="zh-TW" altLang="en-US" smtClean="0"/>
              <a:t>可以點選該物件之名稱來選擇它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並可以選擇編輯的選單來改變資源、重製或刪除</a:t>
            </a:r>
            <a:r>
              <a:rPr lang="en-US" altLang="zh-TW" smtClean="0"/>
              <a:t>(</a:t>
            </a:r>
            <a:r>
              <a:rPr lang="zh-TW" altLang="en-US" smtClean="0"/>
              <a:t>而在物件名稱上按滑鼠右鍵也可以進行相同行為</a:t>
            </a:r>
            <a:r>
              <a:rPr lang="en-US" altLang="zh-TW" smtClean="0"/>
              <a:t>)</a:t>
            </a:r>
          </a:p>
        </p:txBody>
      </p:sp>
      <p:sp>
        <p:nvSpPr>
          <p:cNvPr id="1229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81E2F9-A68C-455F-ACCB-435584714C9C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11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272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Create two sound resources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916113"/>
            <a:ext cx="8229600" cy="4525962"/>
          </a:xfrm>
        </p:spPr>
        <p:txBody>
          <a:bodyPr/>
          <a:lstStyle/>
          <a:p>
            <a:pPr marL="533400" indent="-533400">
              <a:lnSpc>
                <a:spcPts val="4000"/>
              </a:lnSpc>
              <a:buFontTx/>
              <a:buAutoNum type="arabicPeriod"/>
            </a:pPr>
            <a:r>
              <a:rPr lang="zh-TW" altLang="en-US" smtClean="0"/>
              <a:t>從資源的選單中，選取創造聲音</a:t>
            </a:r>
            <a:r>
              <a:rPr lang="en-US" altLang="zh-TW" smtClean="0"/>
              <a:t> Create Sound</a:t>
            </a:r>
            <a:r>
              <a:rPr lang="zh-TW" altLang="en-US" smtClean="0"/>
              <a:t>。出現聲音的屬性列，將名稱命名為</a:t>
            </a:r>
            <a:r>
              <a:rPr lang="en-US" altLang="zh-TW" smtClean="0">
                <a:solidFill>
                  <a:srgbClr val="FF3300"/>
                </a:solidFill>
              </a:rPr>
              <a:t>snd_bounce</a:t>
            </a:r>
            <a:r>
              <a:rPr lang="en-US" altLang="zh-TW" smtClean="0"/>
              <a:t>. </a:t>
            </a:r>
          </a:p>
          <a:p>
            <a:pPr marL="533400" indent="-533400">
              <a:lnSpc>
                <a:spcPts val="4000"/>
              </a:lnSpc>
              <a:buFontTx/>
              <a:buAutoNum type="arabicPeriod"/>
            </a:pPr>
            <a:r>
              <a:rPr lang="zh-TW" altLang="en-US" smtClean="0"/>
              <a:t>點選</a:t>
            </a:r>
            <a:r>
              <a:rPr lang="en-US" altLang="zh-TW" smtClean="0"/>
              <a:t>Load Sound</a:t>
            </a:r>
            <a:r>
              <a:rPr lang="zh-TW" altLang="en-US" smtClean="0"/>
              <a:t>，瀏覽</a:t>
            </a:r>
            <a:r>
              <a:rPr lang="en-US" altLang="zh-TW" smtClean="0"/>
              <a:t>Resources </a:t>
            </a:r>
            <a:r>
              <a:rPr lang="zh-TW" altLang="en-US" smtClean="0"/>
              <a:t>資料夾，選擇音效檔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3300"/>
                </a:solidFill>
              </a:rPr>
              <a:t>bounce.wav</a:t>
            </a:r>
            <a:r>
              <a:rPr lang="en-US" altLang="zh-TW" smtClean="0"/>
              <a:t>. </a:t>
            </a:r>
          </a:p>
          <a:p>
            <a:pPr marL="533400" indent="-533400">
              <a:lnSpc>
                <a:spcPts val="4000"/>
              </a:lnSpc>
              <a:buFontTx/>
              <a:buAutoNum type="arabicPeriod"/>
            </a:pPr>
            <a:r>
              <a:rPr lang="zh-TW" altLang="en-US" smtClean="0"/>
              <a:t>點選</a:t>
            </a:r>
            <a:r>
              <a:rPr lang="en-US" altLang="zh-TW" smtClean="0"/>
              <a:t>ok</a:t>
            </a:r>
            <a:r>
              <a:rPr lang="zh-TW" altLang="en-US" smtClean="0"/>
              <a:t>關閉此視窗</a:t>
            </a:r>
            <a:endParaRPr lang="en-US" altLang="zh-TW" smtClean="0"/>
          </a:p>
          <a:p>
            <a:pPr marL="1333500" lvl="2" indent="-533400">
              <a:lnSpc>
                <a:spcPts val="4000"/>
              </a:lnSpc>
            </a:pPr>
            <a:r>
              <a:rPr lang="zh-TW" altLang="en-US" sz="2800"/>
              <a:t>視窗如右所顯示</a:t>
            </a:r>
            <a:endParaRPr lang="en-US" altLang="zh-TW" sz="2800"/>
          </a:p>
          <a:p>
            <a:pPr marL="533400" indent="-533400">
              <a:lnSpc>
                <a:spcPts val="4000"/>
              </a:lnSpc>
            </a:pPr>
            <a:r>
              <a:rPr lang="zh-TW" altLang="en-US" sz="2400"/>
              <a:t>以相同方式創造</a:t>
            </a:r>
            <a:r>
              <a:rPr lang="en-US" altLang="zh-TW" sz="2400"/>
              <a:t>click sound</a:t>
            </a:r>
          </a:p>
        </p:txBody>
      </p:sp>
      <p:grpSp>
        <p:nvGrpSpPr>
          <p:cNvPr id="13316" name="群組 8"/>
          <p:cNvGrpSpPr>
            <a:grpSpLocks/>
          </p:cNvGrpSpPr>
          <p:nvPr/>
        </p:nvGrpSpPr>
        <p:grpSpPr bwMode="auto">
          <a:xfrm>
            <a:off x="6096001" y="4143375"/>
            <a:ext cx="3929063" cy="2205038"/>
            <a:chOff x="5148263" y="4500570"/>
            <a:chExt cx="3157550" cy="1771650"/>
          </a:xfrm>
        </p:grpSpPr>
        <p:sp>
          <p:nvSpPr>
            <p:cNvPr id="13320" name="Line 5"/>
            <p:cNvSpPr>
              <a:spLocks noChangeShapeType="1"/>
            </p:cNvSpPr>
            <p:nvPr/>
          </p:nvSpPr>
          <p:spPr bwMode="auto">
            <a:xfrm>
              <a:off x="5148263" y="5084763"/>
              <a:ext cx="11525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13321" name="Picture 7" descr="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88" y="4500570"/>
              <a:ext cx="1876425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8" name="投影片編號版面配置區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AEB5283-090C-4A92-AD79-A5848B215FCC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12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90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Objects and Actions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781550"/>
          </a:xfrm>
        </p:spPr>
        <p:txBody>
          <a:bodyPr/>
          <a:lstStyle/>
          <a:p>
            <a:pPr eaLnBrk="1" hangingPunct="1"/>
            <a:r>
              <a:rPr lang="zh-TW" altLang="en-US" smtClean="0"/>
              <a:t>創造了音效</a:t>
            </a:r>
            <a:r>
              <a:rPr lang="en-US" altLang="zh-TW" smtClean="0"/>
              <a:t>(sounds)</a:t>
            </a:r>
            <a:r>
              <a:rPr lang="zh-TW" altLang="en-US" smtClean="0"/>
              <a:t>和元件</a:t>
            </a:r>
            <a:r>
              <a:rPr lang="en-US" altLang="zh-TW" smtClean="0"/>
              <a:t>(sprites)</a:t>
            </a:r>
            <a:r>
              <a:rPr lang="zh-TW" altLang="en-US" smtClean="0"/>
              <a:t>，但需要再定義遊戲物件</a:t>
            </a:r>
            <a:r>
              <a:rPr lang="en-US" altLang="zh-TW" smtClean="0"/>
              <a:t>(objects)</a:t>
            </a:r>
          </a:p>
          <a:p>
            <a:pPr eaLnBrk="1" hangingPunct="1"/>
            <a:r>
              <a:rPr lang="zh-TW" altLang="en-US" smtClean="0"/>
              <a:t>在遊戲中，我們需要不同的遊戲物件</a:t>
            </a:r>
            <a:r>
              <a:rPr lang="en-US" altLang="zh-TW" smtClean="0"/>
              <a:t>(objects)</a:t>
            </a:r>
          </a:p>
          <a:p>
            <a:pPr eaLnBrk="1" hangingPunct="1"/>
            <a:r>
              <a:rPr lang="zh-TW" altLang="en-US" smtClean="0"/>
              <a:t>在遊戲進行中，一或多個 物件的實例</a:t>
            </a:r>
            <a:r>
              <a:rPr lang="en-US" altLang="zh-TW" smtClean="0"/>
              <a:t>(</a:t>
            </a:r>
            <a:r>
              <a:rPr lang="en-US" altLang="zh-TW" smtClean="0">
                <a:solidFill>
                  <a:srgbClr val="FF3300"/>
                </a:solidFill>
                <a:latin typeface="Times New Roman" panose="02020603050405020304" pitchFamily="18" charset="0"/>
              </a:rPr>
              <a:t>instances</a:t>
            </a:r>
            <a:r>
              <a:rPr lang="en-US" altLang="zh-TW" smtClean="0"/>
              <a:t> )</a:t>
            </a:r>
            <a:r>
              <a:rPr lang="zh-TW" altLang="en-US" smtClean="0"/>
              <a:t>將被呈現在畫面上或是遊戲世界中</a:t>
            </a:r>
            <a:endParaRPr lang="en-US" altLang="zh-TW" smtClean="0"/>
          </a:p>
          <a:p>
            <a:pPr eaLnBrk="1" hangingPunct="1"/>
            <a:r>
              <a:rPr lang="zh-TW" altLang="en-US" smtClean="0">
                <a:latin typeface="Times New Roman" panose="02020603050405020304" pitchFamily="18" charset="0"/>
              </a:rPr>
              <a:t>遊戲物件的運行情況，需要操作者告訴這些物件如何運作</a:t>
            </a:r>
            <a:r>
              <a:rPr lang="en-US" altLang="zh-TW" smtClean="0">
                <a:latin typeface="Times New Roman" panose="02020603050405020304" pitchFamily="18" charset="0"/>
              </a:rPr>
              <a:t>(act) </a:t>
            </a:r>
            <a:r>
              <a:rPr lang="zh-TW" altLang="en-US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TW" altLang="en-US" smtClean="0">
                <a:latin typeface="Times New Roman" panose="02020603050405020304" pitchFamily="18" charset="0"/>
              </a:rPr>
              <a:t>需要藉由事件</a:t>
            </a:r>
            <a:r>
              <a:rPr lang="en-US" altLang="zh-TW" smtClean="0">
                <a:latin typeface="Times New Roman" panose="02020603050405020304" pitchFamily="18" charset="0"/>
              </a:rPr>
              <a:t>(events)</a:t>
            </a:r>
            <a:r>
              <a:rPr lang="zh-TW" altLang="en-US" smtClean="0">
                <a:latin typeface="Times New Roman" panose="02020603050405020304" pitchFamily="18" charset="0"/>
              </a:rPr>
              <a:t>的發生，然後指定這些物件實例</a:t>
            </a:r>
            <a:r>
              <a:rPr lang="en-US" altLang="zh-TW" smtClean="0">
                <a:latin typeface="Times New Roman" panose="02020603050405020304" pitchFamily="18" charset="0"/>
              </a:rPr>
              <a:t>(objects instances)</a:t>
            </a:r>
            <a:r>
              <a:rPr lang="zh-TW" altLang="en-US" smtClean="0">
                <a:latin typeface="Times New Roman" panose="02020603050405020304" pitchFamily="18" charset="0"/>
              </a:rPr>
              <a:t>如何反應。</a:t>
            </a:r>
            <a:endParaRPr lang="en-US" altLang="zh-TW" smtClean="0"/>
          </a:p>
        </p:txBody>
      </p:sp>
      <p:sp>
        <p:nvSpPr>
          <p:cNvPr id="1434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DA8964-8F31-4B18-8D85-E143D6171868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13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5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Objects and Actions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</a:rPr>
              <a:t>Events</a:t>
            </a:r>
            <a:endParaRPr lang="zh-TW" altLang="en-US" b="1" dirty="0" smtClean="0"/>
          </a:p>
          <a:p>
            <a:pPr lvl="1" eaLnBrk="1" hangingPunct="1"/>
            <a:r>
              <a:rPr lang="en-US" altLang="zh-TW" dirty="0" smtClean="0">
                <a:solidFill>
                  <a:srgbClr val="FF3300"/>
                </a:solidFill>
              </a:rPr>
              <a:t>Create Event</a:t>
            </a:r>
          </a:p>
          <a:p>
            <a:pPr lvl="2" eaLnBrk="1" hangingPunct="1"/>
            <a:r>
              <a:rPr kumimoji="0" lang="zh-TW" altLang="en-US" dirty="0" smtClean="0"/>
              <a:t>實</a:t>
            </a:r>
            <a:r>
              <a:rPr lang="zh-TW" altLang="en-US" dirty="0" smtClean="0"/>
              <a:t>例</a:t>
            </a:r>
            <a:r>
              <a:rPr lang="en-US" altLang="zh-TW" dirty="0" smtClean="0"/>
              <a:t>(instance)</a:t>
            </a:r>
            <a:r>
              <a:rPr lang="zh-TW" altLang="en-US" dirty="0" smtClean="0"/>
              <a:t>產生時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例如，小丑物件實例在初創時會朝某特定方向移動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>
                <a:solidFill>
                  <a:srgbClr val="FF3300"/>
                </a:solidFill>
              </a:rPr>
              <a:t>Collision Event</a:t>
            </a:r>
          </a:p>
          <a:p>
            <a:pPr lvl="2" eaLnBrk="1" hangingPunct="1"/>
            <a:r>
              <a:rPr lang="zh-TW" altLang="en-US" dirty="0" smtClean="0"/>
              <a:t>碰撞發生時，例如</a:t>
            </a:r>
          </a:p>
          <a:p>
            <a:pPr lvl="3" eaLnBrk="1" hangingPunct="1"/>
            <a:r>
              <a:rPr lang="zh-TW" altLang="en-US" dirty="0" smtClean="0"/>
              <a:t>當小丑物件實例碰撞到牆壁時，小丑會反彈，並根據反彈方向續續移動</a:t>
            </a:r>
          </a:p>
          <a:p>
            <a:pPr lvl="1" eaLnBrk="1" hangingPunct="1"/>
            <a:r>
              <a:rPr lang="en-US" altLang="zh-TW" dirty="0" smtClean="0">
                <a:solidFill>
                  <a:srgbClr val="FF3300"/>
                </a:solidFill>
              </a:rPr>
              <a:t>Mouse Event</a:t>
            </a:r>
          </a:p>
          <a:p>
            <a:pPr lvl="2" eaLnBrk="1" hangingPunct="1"/>
            <a:r>
              <a:rPr lang="zh-TW" altLang="en-US" dirty="0" smtClean="0"/>
              <a:t>點擊滑鼠產生，例如</a:t>
            </a:r>
          </a:p>
          <a:p>
            <a:pPr lvl="2" eaLnBrk="1" hangingPunct="1"/>
            <a:r>
              <a:rPr lang="zh-TW" altLang="en-US" dirty="0" smtClean="0"/>
              <a:t>玩家點擊滑鼠左鍵時</a:t>
            </a:r>
          </a:p>
        </p:txBody>
      </p:sp>
      <p:sp>
        <p:nvSpPr>
          <p:cNvPr id="1536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FA86976-33B2-486A-989C-5888F7E4DF61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14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53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Aspects in Defining Objects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定義遊戲物件的幾個方向</a:t>
            </a:r>
            <a:r>
              <a:rPr lang="en-US" altLang="zh-TW" smtClean="0"/>
              <a:t>(aspects)  </a:t>
            </a:r>
          </a:p>
          <a:p>
            <a:pPr lvl="1" eaLnBrk="1" hangingPunct="1"/>
            <a:r>
              <a:rPr lang="zh-TW" altLang="en-US" sz="2000"/>
              <a:t>建立圖像元件</a:t>
            </a:r>
            <a:r>
              <a:rPr lang="en-US" altLang="zh-TW" sz="2000"/>
              <a:t>(sprite)</a:t>
            </a:r>
            <a:r>
              <a:rPr lang="zh-TW" altLang="en-US" sz="2000"/>
              <a:t>並設定其屬性</a:t>
            </a:r>
            <a:r>
              <a:rPr lang="en-US" altLang="zh-TW" sz="2000"/>
              <a:t>(properties)</a:t>
            </a:r>
            <a:endParaRPr lang="zh-TW" altLang="en-US" sz="2000"/>
          </a:p>
          <a:p>
            <a:pPr lvl="1" eaLnBrk="1" hangingPunct="1"/>
            <a:r>
              <a:rPr lang="zh-TW" altLang="en-US" sz="2000"/>
              <a:t>建立物件</a:t>
            </a:r>
            <a:r>
              <a:rPr lang="en-US" altLang="zh-TW" sz="2000"/>
              <a:t>(object)</a:t>
            </a:r>
            <a:r>
              <a:rPr lang="zh-TW" altLang="en-US" sz="2000"/>
              <a:t>並設定其圖像元件，設定物件屬性</a:t>
            </a:r>
          </a:p>
          <a:p>
            <a:pPr lvl="1" eaLnBrk="1" hangingPunct="1"/>
            <a:r>
              <a:rPr lang="zh-TW" altLang="en-US" sz="2000"/>
              <a:t>設定事件</a:t>
            </a:r>
            <a:r>
              <a:rPr lang="en-US" altLang="zh-TW" sz="2000"/>
              <a:t>(events)</a:t>
            </a:r>
          </a:p>
          <a:p>
            <a:pPr lvl="2" eaLnBrk="1" hangingPunct="1"/>
            <a:r>
              <a:rPr lang="zh-TW" altLang="en-US" sz="1800"/>
              <a:t>物件產生時的要做的前置處理，物件實體化後就稱為實例</a:t>
            </a:r>
            <a:r>
              <a:rPr lang="en-US" altLang="zh-TW" sz="1800"/>
              <a:t>(instance)</a:t>
            </a:r>
            <a:r>
              <a:rPr lang="zh-TW" altLang="en-US" sz="1800"/>
              <a:t>，每個實例對於同樣的事件可以有不同的行為反應。</a:t>
            </a:r>
          </a:p>
          <a:p>
            <a:pPr lvl="2" eaLnBrk="1" hangingPunct="1"/>
            <a:r>
              <a:rPr lang="zh-TW" altLang="en-US" sz="1800"/>
              <a:t>建立跟物件有關的事件</a:t>
            </a:r>
            <a:r>
              <a:rPr lang="en-US" altLang="zh-TW" sz="1800"/>
              <a:t>(</a:t>
            </a:r>
            <a:r>
              <a:rPr lang="zh-TW" altLang="en-US" sz="1800"/>
              <a:t>如碰撞或滑鼠點擊</a:t>
            </a:r>
            <a:r>
              <a:rPr lang="en-US" altLang="zh-TW" sz="1800"/>
              <a:t>)</a:t>
            </a:r>
            <a:r>
              <a:rPr lang="zh-TW" altLang="en-US" sz="1800"/>
              <a:t>，並指定事件發生時所需要採取的行為</a:t>
            </a:r>
            <a:r>
              <a:rPr lang="en-US" altLang="zh-TW" sz="1800"/>
              <a:t>(behaviors)</a:t>
            </a:r>
          </a:p>
          <a:p>
            <a:pPr lvl="2" eaLnBrk="1" hangingPunct="1"/>
            <a:endParaRPr lang="en-US" altLang="zh-TW" sz="1800"/>
          </a:p>
          <a:p>
            <a:pPr lvl="2" eaLnBrk="1" hangingPunct="1">
              <a:buFontTx/>
              <a:buNone/>
            </a:pPr>
            <a:endParaRPr lang="en-US" altLang="zh-TW" sz="1800"/>
          </a:p>
        </p:txBody>
      </p:sp>
      <p:sp>
        <p:nvSpPr>
          <p:cNvPr id="1638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90A55F-53DE-4615-975D-A4C90DEAAA48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15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8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the </a:t>
            </a:r>
            <a:r>
              <a:rPr lang="en-US" altLang="zh-TW" smtClean="0"/>
              <a:t>Ｗ</a:t>
            </a:r>
            <a:r>
              <a:rPr lang="en-US" altLang="en-US" smtClean="0"/>
              <a:t>all </a:t>
            </a:r>
            <a:r>
              <a:rPr lang="en-US" altLang="zh-TW" smtClean="0"/>
              <a:t>Ｏ</a:t>
            </a:r>
            <a:r>
              <a:rPr lang="en-US" altLang="en-US" smtClean="0"/>
              <a:t>bject</a:t>
            </a:r>
            <a:endParaRPr lang="en-US" altLang="zh-TW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TW" altLang="en-US" smtClean="0"/>
              <a:t>從</a:t>
            </a:r>
            <a:r>
              <a:rPr lang="en-US" altLang="zh-TW" smtClean="0"/>
              <a:t>Resources </a:t>
            </a:r>
            <a:r>
              <a:rPr lang="zh-TW" altLang="en-US" smtClean="0"/>
              <a:t>選單，選擇</a:t>
            </a:r>
            <a:r>
              <a:rPr lang="en-US" altLang="zh-TW" smtClean="0"/>
              <a:t>Create  object</a:t>
            </a:r>
            <a:r>
              <a:rPr lang="zh-TW" altLang="en-US" smtClean="0"/>
              <a:t>，會出現此物件的屬性藍</a:t>
            </a:r>
            <a:endParaRPr lang="en-US" altLang="zh-TW" smtClean="0"/>
          </a:p>
          <a:p>
            <a:pPr marL="533400" indent="-533400">
              <a:buFontTx/>
              <a:buAutoNum type="arabicPeriod"/>
            </a:pPr>
            <a:r>
              <a:rPr lang="zh-TW" altLang="en-US" smtClean="0"/>
              <a:t>點擊</a:t>
            </a:r>
            <a:r>
              <a:rPr lang="en-US" altLang="en-US" smtClean="0"/>
              <a:t>Name field</a:t>
            </a:r>
            <a:r>
              <a:rPr lang="zh-TW" altLang="en-US" smtClean="0"/>
              <a:t>然後重新命名此物件：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3300"/>
                </a:solidFill>
              </a:rPr>
              <a:t>obj_wall</a:t>
            </a:r>
            <a:endParaRPr lang="en-US" altLang="zh-TW" smtClean="0"/>
          </a:p>
          <a:p>
            <a:pPr marL="533400" indent="-533400">
              <a:buFontTx/>
              <a:buAutoNum type="arabicPeriod"/>
            </a:pPr>
            <a:r>
              <a:rPr lang="zh-TW" altLang="en-US" smtClean="0"/>
              <a:t>點擊選單</a:t>
            </a:r>
            <a:r>
              <a:rPr lang="en-US" altLang="zh-TW" smtClean="0"/>
              <a:t>Sprites</a:t>
            </a:r>
            <a:r>
              <a:rPr lang="zh-TW" altLang="en-US" smtClean="0"/>
              <a:t> 然後將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3300"/>
                </a:solidFill>
              </a:rPr>
              <a:t>spr_wall</a:t>
            </a:r>
            <a:r>
              <a:rPr lang="en-US" altLang="zh-TW" smtClean="0"/>
              <a:t> </a:t>
            </a:r>
            <a:r>
              <a:rPr lang="zh-TW" altLang="en-US" smtClean="0"/>
              <a:t>讀入</a:t>
            </a:r>
            <a:r>
              <a:rPr lang="en-US" altLang="zh-TW" smtClean="0"/>
              <a:t> </a:t>
            </a:r>
          </a:p>
          <a:p>
            <a:pPr marL="533400" indent="-533400">
              <a:buFontTx/>
              <a:buAutoNum type="arabicPeriod"/>
            </a:pPr>
            <a:r>
              <a:rPr kumimoji="0" lang="zh-TW" altLang="en-US" smtClean="0"/>
              <a:t>設定牆</a:t>
            </a:r>
            <a:r>
              <a:rPr lang="zh-TW" altLang="en-US" smtClean="0"/>
              <a:t>壁物件實體是實體</a:t>
            </a:r>
            <a:r>
              <a:rPr lang="en-US" altLang="zh-TW" smtClean="0"/>
              <a:t>(</a:t>
            </a:r>
            <a:r>
              <a:rPr lang="en-US" altLang="zh-TW" smtClean="0">
                <a:solidFill>
                  <a:srgbClr val="FF3300"/>
                </a:solidFill>
              </a:rPr>
              <a:t>solid</a:t>
            </a:r>
            <a:r>
              <a:rPr lang="en-US" altLang="zh-TW" smtClean="0"/>
              <a:t>)</a:t>
            </a:r>
            <a:r>
              <a:rPr lang="zh-TW" altLang="en-US" smtClean="0"/>
              <a:t>，也就是其它物件實體</a:t>
            </a:r>
            <a:r>
              <a:rPr lang="en-US" altLang="zh-TW" smtClean="0"/>
              <a:t>(</a:t>
            </a:r>
            <a:r>
              <a:rPr lang="zh-TW" altLang="en-US" smtClean="0"/>
              <a:t>如小丑</a:t>
            </a:r>
            <a:r>
              <a:rPr lang="en-US" altLang="zh-TW" smtClean="0"/>
              <a:t>)</a:t>
            </a:r>
            <a:r>
              <a:rPr lang="zh-TW" altLang="en-US" smtClean="0"/>
              <a:t> 不會穿過它，點擊</a:t>
            </a:r>
            <a:r>
              <a:rPr lang="en-US" altLang="zh-TW" smtClean="0"/>
              <a:t>OK</a:t>
            </a:r>
            <a:r>
              <a:rPr lang="zh-TW" altLang="en-US" smtClean="0"/>
              <a:t>關閉此視窗</a:t>
            </a:r>
            <a:endParaRPr lang="en-US" altLang="zh-TW" smtClean="0"/>
          </a:p>
        </p:txBody>
      </p:sp>
      <p:sp>
        <p:nvSpPr>
          <p:cNvPr id="1843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722DEFF-7D0E-4EBD-B842-A3A1AF240B56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16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3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the </a:t>
            </a:r>
            <a:r>
              <a:rPr lang="en-US" altLang="zh-TW" smtClean="0"/>
              <a:t>Ｗ</a:t>
            </a:r>
            <a:r>
              <a:rPr lang="en-US" altLang="en-US" smtClean="0"/>
              <a:t>all </a:t>
            </a:r>
            <a:r>
              <a:rPr lang="en-US" altLang="zh-TW" smtClean="0"/>
              <a:t>Ｏ</a:t>
            </a:r>
            <a:r>
              <a:rPr lang="en-US" altLang="en-US" smtClean="0"/>
              <a:t>bject</a:t>
            </a:r>
            <a:endParaRPr lang="en-US" altLang="zh-TW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28751"/>
            <a:ext cx="8229600" cy="49244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en-US" dirty="0" smtClean="0"/>
              <a:t>填好的牆壁物件屬性欄如下：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以相同的方式創造小丑物件</a:t>
            </a:r>
            <a:r>
              <a:rPr lang="en-US" altLang="zh-TW" dirty="0" smtClean="0"/>
              <a:t>(clown object)</a:t>
            </a:r>
          </a:p>
          <a:p>
            <a:pPr eaLnBrk="1" hangingPunct="1"/>
            <a:r>
              <a:rPr lang="zh-TW" altLang="en-US" dirty="0" smtClean="0">
                <a:solidFill>
                  <a:srgbClr val="FF3300"/>
                </a:solidFill>
              </a:rPr>
              <a:t>注意</a:t>
            </a:r>
            <a:r>
              <a:rPr lang="en-US" altLang="zh-TW" dirty="0" smtClean="0">
                <a:solidFill>
                  <a:srgbClr val="FF3300"/>
                </a:solidFill>
              </a:rPr>
              <a:t>!</a:t>
            </a:r>
            <a:r>
              <a:rPr lang="zh-TW" altLang="en-US" dirty="0" smtClean="0">
                <a:solidFill>
                  <a:srgbClr val="FF3300"/>
                </a:solidFill>
              </a:rPr>
              <a:t> 無需將小丑物件的形態改為實體</a:t>
            </a:r>
            <a:r>
              <a:rPr lang="en-US" altLang="zh-TW" dirty="0" smtClean="0">
                <a:solidFill>
                  <a:srgbClr val="FF3300"/>
                </a:solidFill>
              </a:rPr>
              <a:t>(solid)</a:t>
            </a:r>
            <a:r>
              <a:rPr lang="en-US" altLang="zh-TW" dirty="0" smtClean="0"/>
              <a:t> 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pic>
        <p:nvPicPr>
          <p:cNvPr id="19460" name="Picture 7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73" y="1803030"/>
            <a:ext cx="5427085" cy="33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D4E812B-CBFE-43F9-BA15-CC2D27589544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17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42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Events and Actions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52988"/>
          </a:xfrm>
        </p:spPr>
        <p:txBody>
          <a:bodyPr/>
          <a:lstStyle/>
          <a:p>
            <a:pPr eaLnBrk="1" hangingPunct="1"/>
            <a:r>
              <a:rPr lang="zh-TW" altLang="en-US" smtClean="0"/>
              <a:t>下圖中，中間空白處是用來設定物件的事件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右欄則是一群代表不同行為的物件可以選擇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藉由滑鼠將這些</a:t>
            </a:r>
            <a:r>
              <a:rPr lang="en-US" altLang="zh-TW" smtClean="0"/>
              <a:t>icon</a:t>
            </a:r>
            <a:r>
              <a:rPr lang="zh-TW" altLang="en-US" smtClean="0"/>
              <a:t>拉進相對的事件中，即可製造相對的動作行為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當該事件發生時，這些</a:t>
            </a:r>
            <a:endParaRPr lang="en-US" altLang="zh-TW" smtClean="0"/>
          </a:p>
          <a:p>
            <a:pPr eaLnBrk="1" hangingPunct="1">
              <a:buFontTx/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拖拉進來的</a:t>
            </a:r>
            <a:r>
              <a:rPr lang="en-US" altLang="zh-TW" smtClean="0"/>
              <a:t>icon</a:t>
            </a:r>
            <a:r>
              <a:rPr lang="zh-TW" altLang="en-US" smtClean="0"/>
              <a:t>，將會</a:t>
            </a:r>
            <a:endParaRPr lang="en-US" altLang="zh-TW" smtClean="0"/>
          </a:p>
          <a:p>
            <a:pPr eaLnBrk="1" hangingPunct="1">
              <a:buFontTx/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隨之觸發其代表的行為</a:t>
            </a:r>
            <a:endParaRPr lang="en-US" altLang="zh-TW" smtClean="0"/>
          </a:p>
        </p:txBody>
      </p:sp>
      <p:sp>
        <p:nvSpPr>
          <p:cNvPr id="2048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C086DD0-FBD9-444B-B7DF-6B53B86F997B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18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20487" name="Picture 7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2" t="7957"/>
          <a:stretch>
            <a:fillRect/>
          </a:stretch>
        </p:blipFill>
        <p:spPr bwMode="auto">
          <a:xfrm>
            <a:off x="6238875" y="3214689"/>
            <a:ext cx="4148138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5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 the clown object move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點選增加事件按鈕</a:t>
            </a:r>
            <a:r>
              <a:rPr lang="en-US" altLang="zh-TW" dirty="0" smtClean="0"/>
              <a:t>(Add Event)</a:t>
            </a:r>
            <a:r>
              <a:rPr lang="zh-TW" altLang="en-US" dirty="0" smtClean="0"/>
              <a:t>，將會出現事件選擇器</a:t>
            </a:r>
            <a:r>
              <a:rPr lang="en-US" altLang="zh-TW" dirty="0" smtClean="0"/>
              <a:t>(The Event Selector)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點選</a:t>
            </a:r>
            <a:r>
              <a:rPr lang="en-US" altLang="zh-TW" dirty="0" smtClean="0">
                <a:solidFill>
                  <a:srgbClr val="FF3300"/>
                </a:solidFill>
              </a:rPr>
              <a:t>Create</a:t>
            </a:r>
            <a:r>
              <a:rPr lang="zh-TW" altLang="en-US" dirty="0" smtClean="0"/>
              <a:t>，此事件會被加入到事件列表中</a:t>
            </a: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由右邊選單，將固定移動行為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3300"/>
                </a:solidFill>
              </a:rPr>
              <a:t>Move Fixed</a:t>
            </a:r>
            <a:r>
              <a:rPr lang="en-US" altLang="zh-TW" dirty="0" smtClean="0"/>
              <a:t> )</a:t>
            </a:r>
            <a:r>
              <a:rPr lang="zh-TW" altLang="en-US" dirty="0" smtClean="0"/>
              <a:t>加入行為列表中</a:t>
            </a:r>
            <a:endParaRPr lang="en-US" altLang="zh-TW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dirty="0" smtClean="0"/>
          </a:p>
        </p:txBody>
      </p:sp>
      <p:pic>
        <p:nvPicPr>
          <p:cNvPr id="21508" name="Picture 8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2071688"/>
            <a:ext cx="21780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9" descr="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5" r="-1"/>
          <a:stretch/>
        </p:blipFill>
        <p:spPr bwMode="auto">
          <a:xfrm>
            <a:off x="4738255" y="5429251"/>
            <a:ext cx="702109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投影片編號版面配置區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D019D19-3BE6-4522-8AF2-F5FAF067606C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19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G</a:t>
            </a:r>
            <a:r>
              <a:rPr lang="en-US" altLang="zh-TW" smtClean="0"/>
              <a:t>oal</a:t>
            </a:r>
            <a:endParaRPr lang="zh-TW" altLang="zh-TW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00" y="1825625"/>
            <a:ext cx="10564000" cy="43513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b="1" dirty="0" smtClean="0"/>
              <a:t>本教學文件的目的是對於想學</a:t>
            </a:r>
            <a:r>
              <a:rPr lang="en-US" altLang="zh-TW" b="1" i="1" dirty="0" smtClean="0">
                <a:latin typeface="Times New Roman" panose="02020603050405020304" pitchFamily="18" charset="0"/>
              </a:rPr>
              <a:t>Game Maker</a:t>
            </a:r>
            <a:r>
              <a:rPr lang="zh-TW" altLang="en-US" b="1" dirty="0" smtClean="0"/>
              <a:t>的初學者所製作</a:t>
            </a:r>
            <a:endParaRPr lang="en-US" altLang="zh-TW" b="1" dirty="0" smtClean="0"/>
          </a:p>
          <a:p>
            <a:pPr eaLnBrk="1" hangingPunct="1">
              <a:lnSpc>
                <a:spcPct val="150000"/>
              </a:lnSpc>
            </a:pPr>
            <a:r>
              <a:rPr lang="zh-TW" altLang="en-US" b="1" dirty="0" smtClean="0"/>
              <a:t>本教學流程會採一步一步的流程，製作一個屬於您的第一個遊戲。</a:t>
            </a:r>
            <a:endParaRPr lang="en-US" altLang="zh-TW" b="1" dirty="0" smtClean="0"/>
          </a:p>
          <a:p>
            <a:pPr eaLnBrk="1" hangingPunct="1">
              <a:lnSpc>
                <a:spcPct val="150000"/>
              </a:lnSpc>
            </a:pPr>
            <a:r>
              <a:rPr lang="zh-TW" altLang="en-US" b="1" dirty="0" smtClean="0"/>
              <a:t>做完此遊戲，將讓您瞭解</a:t>
            </a:r>
            <a:r>
              <a:rPr lang="en-US" altLang="zh-TW" b="1" i="1" dirty="0" smtClean="0">
                <a:latin typeface="Times New Roman" panose="02020603050405020304" pitchFamily="18" charset="0"/>
              </a:rPr>
              <a:t>Game Maker</a:t>
            </a:r>
            <a:r>
              <a:rPr lang="zh-TW" altLang="en-US" b="1" dirty="0" smtClean="0"/>
              <a:t>的基本觀念</a:t>
            </a:r>
            <a:endParaRPr lang="en-US" altLang="zh-TW" b="1" dirty="0" smtClean="0"/>
          </a:p>
        </p:txBody>
      </p:sp>
      <p:sp>
        <p:nvSpPr>
          <p:cNvPr id="512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4181B14-138D-4D4B-A414-248B4DE797D9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12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 the clown object move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507413" cy="4525963"/>
          </a:xfrm>
        </p:spPr>
        <p:txBody>
          <a:bodyPr/>
          <a:lstStyle/>
          <a:p>
            <a:pPr eaLnBrk="1" hangingPunct="1"/>
            <a:r>
              <a:rPr lang="zh-TW" altLang="en-US" smtClean="0"/>
              <a:t>在此行為</a:t>
            </a:r>
            <a:r>
              <a:rPr lang="en-US" altLang="zh-TW" smtClean="0"/>
              <a:t>(</a:t>
            </a:r>
            <a:r>
              <a:rPr lang="en-US" altLang="zh-TW" smtClean="0">
                <a:solidFill>
                  <a:srgbClr val="FF3300"/>
                </a:solidFill>
              </a:rPr>
              <a:t>Move Fixed</a:t>
            </a:r>
            <a:r>
              <a:rPr lang="en-US" altLang="zh-TW" smtClean="0"/>
              <a:t> )</a:t>
            </a:r>
            <a:r>
              <a:rPr lang="zh-TW" altLang="en-US" smtClean="0"/>
              <a:t>中，可以點選按鈕來指定移動的方向以及速度大小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選擇所有的八個方向，速度設為</a:t>
            </a:r>
            <a:r>
              <a:rPr lang="en-US" altLang="zh-TW" smtClean="0"/>
              <a:t>4</a:t>
            </a:r>
          </a:p>
          <a:p>
            <a:pPr eaLnBrk="1" hangingPunct="1"/>
            <a:r>
              <a:rPr lang="zh-TW" altLang="en-US" smtClean="0"/>
              <a:t>點選</a:t>
            </a:r>
            <a:r>
              <a:rPr lang="en-US" altLang="zh-TW" smtClean="0"/>
              <a:t>OK</a:t>
            </a:r>
            <a:r>
              <a:rPr lang="zh-TW" altLang="en-US" smtClean="0"/>
              <a:t>完成此行為之設定</a:t>
            </a:r>
            <a:endParaRPr lang="en-US" altLang="zh-TW" smtClean="0"/>
          </a:p>
        </p:txBody>
      </p:sp>
      <p:pic>
        <p:nvPicPr>
          <p:cNvPr id="22532" name="Picture 5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4" y="3071814"/>
            <a:ext cx="2949575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D0FD564-1386-4A62-8A44-60D09B00DEA2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20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11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 the clown object move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小丑物件</a:t>
            </a:r>
            <a:r>
              <a:rPr lang="en-US" altLang="zh-TW" smtClean="0"/>
              <a:t>(clown object)</a:t>
            </a:r>
            <a:r>
              <a:rPr lang="zh-TW" altLang="en-US" smtClean="0"/>
              <a:t>屬性如下：</a:t>
            </a:r>
            <a:endParaRPr lang="en-US" altLang="zh-TW" smtClean="0"/>
          </a:p>
        </p:txBody>
      </p:sp>
      <p:pic>
        <p:nvPicPr>
          <p:cNvPr id="23556" name="Picture 6" descr="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 t="1101" r="782"/>
          <a:stretch/>
        </p:blipFill>
        <p:spPr bwMode="auto">
          <a:xfrm>
            <a:off x="2669309" y="2382982"/>
            <a:ext cx="7130474" cy="441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A388727-D3CB-4A87-A88A-1233C1063640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21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45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Handling a collision with the wall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zh-TW" altLang="en-US" smtClean="0"/>
              <a:t>點選增加事件</a:t>
            </a:r>
            <a:r>
              <a:rPr lang="en-US" altLang="zh-TW" smtClean="0"/>
              <a:t>(</a:t>
            </a:r>
            <a:r>
              <a:rPr lang="en-US" altLang="zh-TW" smtClean="0">
                <a:solidFill>
                  <a:srgbClr val="FF3300"/>
                </a:solidFill>
              </a:rPr>
              <a:t>Add Event</a:t>
            </a:r>
            <a:r>
              <a:rPr lang="en-US" altLang="zh-TW" smtClean="0"/>
              <a:t> )</a:t>
            </a:r>
            <a:r>
              <a:rPr lang="zh-TW" altLang="en-US" smtClean="0"/>
              <a:t>按鈕，選擇碰撞按鈕</a:t>
            </a:r>
            <a:r>
              <a:rPr lang="en-US" altLang="zh-TW" smtClean="0"/>
              <a:t>(</a:t>
            </a:r>
            <a:r>
              <a:rPr lang="en-US" altLang="zh-TW" smtClean="0">
                <a:solidFill>
                  <a:srgbClr val="FF3300"/>
                </a:solidFill>
              </a:rPr>
              <a:t>Collision</a:t>
            </a:r>
            <a:r>
              <a:rPr lang="en-US" altLang="zh-TW" smtClean="0"/>
              <a:t>) </a:t>
            </a:r>
            <a:r>
              <a:rPr lang="zh-TW" altLang="en-US" smtClean="0"/>
              <a:t>並選擇</a:t>
            </a:r>
            <a:r>
              <a:rPr lang="en-US" altLang="zh-TW" smtClean="0">
                <a:solidFill>
                  <a:srgbClr val="FF3300"/>
                </a:solidFill>
              </a:rPr>
              <a:t> obj_wall</a:t>
            </a:r>
            <a:endParaRPr lang="en-US" altLang="zh-TW" smtClean="0"/>
          </a:p>
          <a:p>
            <a:pPr marL="533400" indent="-533400"/>
            <a:r>
              <a:rPr lang="zh-TW" altLang="en-US" smtClean="0"/>
              <a:t>在碰撞事件中，由右邊選單中拉入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3300"/>
                </a:solidFill>
              </a:rPr>
              <a:t>Bounce action</a:t>
            </a:r>
            <a:endParaRPr lang="en-US" altLang="zh-TW" smtClean="0"/>
          </a:p>
          <a:p>
            <a:pPr marL="533400" indent="-533400"/>
            <a:r>
              <a:rPr lang="zh-TW" altLang="en-US" smtClean="0"/>
              <a:t>選單如右下圖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有兩個屬性，選擇第二個，</a:t>
            </a:r>
            <a:endParaRPr lang="en-US" altLang="zh-TW" smtClean="0"/>
          </a:p>
          <a:p>
            <a:pPr marL="533400" indent="-533400">
              <a:buNone/>
            </a:pPr>
            <a:r>
              <a:rPr lang="en-US" altLang="zh-TW" smtClean="0"/>
              <a:t>		</a:t>
            </a:r>
            <a:r>
              <a:rPr lang="zh-TW" altLang="en-US" smtClean="0"/>
              <a:t>設為</a:t>
            </a:r>
            <a:r>
              <a:rPr lang="en-US" altLang="zh-TW" smtClean="0"/>
              <a:t>against solid objects</a:t>
            </a:r>
          </a:p>
          <a:p>
            <a:pPr lvl="1" eaLnBrk="1" hangingPunct="1"/>
            <a:r>
              <a:rPr lang="zh-TW" altLang="en-US" smtClean="0"/>
              <a:t>選擇</a:t>
            </a:r>
            <a:r>
              <a:rPr lang="en-US" altLang="zh-TW" smtClean="0"/>
              <a:t> OK </a:t>
            </a:r>
            <a:r>
              <a:rPr lang="zh-TW" altLang="en-US" smtClean="0"/>
              <a:t> 完成此行為</a:t>
            </a:r>
            <a:endParaRPr lang="en-US" altLang="zh-TW" smtClean="0"/>
          </a:p>
        </p:txBody>
      </p:sp>
      <p:pic>
        <p:nvPicPr>
          <p:cNvPr id="24580" name="Picture 4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286000"/>
            <a:ext cx="6429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3143250"/>
            <a:ext cx="3065462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投影片編號版面配置區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3FF16D7-DC61-4CC3-95FD-FC19F6C2CF10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22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88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Handling a collision with the wall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由右邊列表中的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3300"/>
                </a:solidFill>
              </a:rPr>
              <a:t>main1</a:t>
            </a:r>
            <a:r>
              <a:rPr lang="zh-TW" altLang="en-US" dirty="0" smtClean="0">
                <a:solidFill>
                  <a:srgbClr val="FF3300"/>
                </a:solidFill>
              </a:rPr>
              <a:t> 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3300"/>
                </a:solidFill>
              </a:rPr>
              <a:t>Play Sound</a:t>
            </a:r>
            <a:r>
              <a:rPr lang="en-US" altLang="zh-TW" dirty="0" smtClean="0"/>
              <a:t> action </a:t>
            </a:r>
            <a:r>
              <a:rPr lang="zh-TW" altLang="en-US" dirty="0" smtClean="0"/>
              <a:t>，拖拉至剛才碰撞行為</a:t>
            </a:r>
            <a:r>
              <a:rPr lang="en-US" altLang="zh-TW" dirty="0" smtClean="0"/>
              <a:t>Bounce</a:t>
            </a:r>
            <a:r>
              <a:rPr lang="zh-TW" altLang="en-US" dirty="0" smtClean="0"/>
              <a:t>的下面，讓小丑碰撞牆壁時，產生聲音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在此行為屬性欄，將聲音選擇為</a:t>
            </a:r>
            <a:r>
              <a:rPr lang="en-US" altLang="zh-TW" dirty="0" err="1" smtClean="0">
                <a:solidFill>
                  <a:srgbClr val="FF3300"/>
                </a:solidFill>
              </a:rPr>
              <a:t>snd_bounce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將</a:t>
            </a:r>
            <a:r>
              <a:rPr lang="en-US" altLang="zh-TW" dirty="0" smtClean="0">
                <a:solidFill>
                  <a:srgbClr val="FF3300"/>
                </a:solidFill>
              </a:rPr>
              <a:t>Loop</a:t>
            </a:r>
            <a:r>
              <a:rPr lang="en-US" altLang="zh-TW" dirty="0" smtClean="0"/>
              <a:t> </a:t>
            </a:r>
            <a:r>
              <a:rPr lang="zh-TW" altLang="en-US" dirty="0" smtClean="0"/>
              <a:t>設為</a:t>
            </a:r>
            <a:r>
              <a:rPr lang="en-US" altLang="zh-TW" dirty="0" smtClean="0">
                <a:solidFill>
                  <a:srgbClr val="FF3300"/>
                </a:solidFill>
              </a:rPr>
              <a:t>false</a:t>
            </a:r>
            <a:r>
              <a:rPr lang="en-US" altLang="zh-TW" dirty="0" smtClean="0"/>
              <a:t> </a:t>
            </a:r>
            <a:r>
              <a:rPr lang="zh-TW" altLang="en-US" dirty="0" smtClean="0"/>
              <a:t>當行為發生時，只產生一次的聲音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選擇</a:t>
            </a:r>
            <a:r>
              <a:rPr lang="en-US" altLang="zh-TW" dirty="0" smtClean="0"/>
              <a:t>ok</a:t>
            </a:r>
            <a:r>
              <a:rPr lang="zh-TW" altLang="en-US" dirty="0" smtClean="0"/>
              <a:t>完成此設定</a:t>
            </a:r>
            <a:endParaRPr lang="en-US" altLang="zh-TW" dirty="0" smtClean="0"/>
          </a:p>
        </p:txBody>
      </p:sp>
      <p:pic>
        <p:nvPicPr>
          <p:cNvPr id="25604" name="Picture 4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1"/>
          <a:stretch>
            <a:fillRect/>
          </a:stretch>
        </p:blipFill>
        <p:spPr bwMode="auto">
          <a:xfrm>
            <a:off x="6096000" y="4000500"/>
            <a:ext cx="4071938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 descr="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19" y="2208502"/>
            <a:ext cx="3603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投影片編號版面配置區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E09F6E-78FC-471E-AF00-53F97D7C4C3D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23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01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Handling a collision with the wall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小丑物件的碰撞事件設定如下：</a:t>
            </a:r>
            <a:r>
              <a:rPr lang="en-US" altLang="zh-TW" smtClean="0"/>
              <a:t> </a:t>
            </a:r>
          </a:p>
        </p:txBody>
      </p:sp>
      <p:pic>
        <p:nvPicPr>
          <p:cNvPr id="26628" name="Picture 4" descr="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2636838"/>
            <a:ext cx="58102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E59B8D2-10C3-497C-AB40-B2F59584345C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24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120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Handling a mouse press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zh-TW" altLang="en-US" smtClean="0"/>
              <a:t>以下定義使用者以滑鼠左鍵點擊小丑時的行為</a:t>
            </a:r>
            <a:endParaRPr lang="en-US" altLang="zh-TW" smtClean="0"/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zh-TW" altLang="en-US" smtClean="0"/>
              <a:t>點擊增加事件</a:t>
            </a:r>
            <a:r>
              <a:rPr lang="en-US" altLang="zh-TW" smtClean="0"/>
              <a:t>(</a:t>
            </a:r>
            <a:r>
              <a:rPr lang="en-US" altLang="zh-TW" smtClean="0">
                <a:solidFill>
                  <a:srgbClr val="FF3300"/>
                </a:solidFill>
              </a:rPr>
              <a:t>Add Event</a:t>
            </a:r>
            <a:r>
              <a:rPr lang="en-US" altLang="zh-TW" smtClean="0"/>
              <a:t>)</a:t>
            </a:r>
            <a:r>
              <a:rPr lang="zh-TW" altLang="en-US" smtClean="0"/>
              <a:t>，選擇</a:t>
            </a:r>
            <a:r>
              <a:rPr lang="en-US" altLang="zh-TW" smtClean="0">
                <a:solidFill>
                  <a:srgbClr val="FF3300"/>
                </a:solidFill>
              </a:rPr>
              <a:t>Mouse button</a:t>
            </a:r>
            <a:r>
              <a:rPr lang="en-US" altLang="zh-TW" smtClean="0"/>
              <a:t> </a:t>
            </a:r>
            <a:r>
              <a:rPr lang="zh-TW" altLang="en-US" smtClean="0"/>
              <a:t>再選擇左鍵</a:t>
            </a:r>
            <a:r>
              <a:rPr lang="en-US" altLang="zh-TW" smtClean="0">
                <a:solidFill>
                  <a:srgbClr val="FF3300"/>
                </a:solidFill>
              </a:rPr>
              <a:t>Left Pressed</a:t>
            </a:r>
            <a:endParaRPr lang="en-US" altLang="zh-TW" smtClean="0"/>
          </a:p>
        </p:txBody>
      </p:sp>
      <p:sp>
        <p:nvSpPr>
          <p:cNvPr id="2765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AC72E5-8C5D-4C36-9443-756AB0040C8E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25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738188"/>
            <a:ext cx="67818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295776" y="3644901"/>
            <a:ext cx="1223963" cy="288925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V="1">
            <a:off x="5519738" y="2205038"/>
            <a:ext cx="1871662" cy="15113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8112126" y="3068638"/>
            <a:ext cx="1223963" cy="215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8679" name="投影片編號版面配置區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648954D-5EEE-4784-A0EB-58B89B0018E1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26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095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6" grpId="0" animBg="1"/>
      <p:bldP spid="307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Handling a mouse press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2"/>
            </a:pPr>
            <a:r>
              <a:rPr lang="zh-TW" altLang="en-US" smtClean="0"/>
              <a:t>從右邊行為選單中選擇</a:t>
            </a:r>
            <a:r>
              <a:rPr lang="en-US" altLang="zh-TW" smtClean="0">
                <a:solidFill>
                  <a:srgbClr val="FF3300"/>
                </a:solidFill>
              </a:rPr>
              <a:t>score</a:t>
            </a:r>
            <a:endParaRPr lang="en-US" altLang="zh-TW" smtClean="0"/>
          </a:p>
          <a:p>
            <a:pPr marL="914400" lvl="1" indent="-457200"/>
            <a:r>
              <a:rPr lang="zh-TW" altLang="en-US" smtClean="0"/>
              <a:t>將</a:t>
            </a:r>
            <a:r>
              <a:rPr lang="en-US" altLang="zh-TW" smtClean="0"/>
              <a:t>new</a:t>
            </a:r>
            <a:r>
              <a:rPr lang="zh-TW" altLang="en-US" smtClean="0"/>
              <a:t> </a:t>
            </a:r>
            <a:r>
              <a:rPr lang="en-US" altLang="zh-TW" smtClean="0"/>
              <a:t>score</a:t>
            </a:r>
            <a:r>
              <a:rPr lang="zh-TW" altLang="en-US" smtClean="0"/>
              <a:t>設為</a:t>
            </a:r>
            <a:r>
              <a:rPr lang="en-US" altLang="zh-TW" smtClean="0"/>
              <a:t>10</a:t>
            </a:r>
            <a:r>
              <a:rPr lang="zh-TW" altLang="en-US" smtClean="0"/>
              <a:t>，並勾選下面的</a:t>
            </a:r>
            <a:r>
              <a:rPr lang="en-US" altLang="zh-TW" smtClean="0">
                <a:solidFill>
                  <a:srgbClr val="FF3300"/>
                </a:solidFill>
              </a:rPr>
              <a:t>Relative</a:t>
            </a:r>
            <a:r>
              <a:rPr lang="en-US" altLang="zh-TW" smtClean="0"/>
              <a:t> </a:t>
            </a:r>
            <a:r>
              <a:rPr lang="zh-TW" altLang="en-US" smtClean="0"/>
              <a:t>選項，讓分數累計</a:t>
            </a:r>
            <a:endParaRPr lang="en-US" altLang="zh-TW" smtClean="0"/>
          </a:p>
          <a:p>
            <a:pPr marL="533400" indent="-533400">
              <a:buNone/>
            </a:pPr>
            <a:endParaRPr lang="en-US" altLang="zh-TW" smtClean="0"/>
          </a:p>
        </p:txBody>
      </p:sp>
      <p:pic>
        <p:nvPicPr>
          <p:cNvPr id="29700" name="Picture 4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63" y="2297113"/>
            <a:ext cx="3603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1" name="群組 9"/>
          <p:cNvGrpSpPr>
            <a:grpSpLocks/>
          </p:cNvGrpSpPr>
          <p:nvPr/>
        </p:nvGrpSpPr>
        <p:grpSpPr bwMode="auto">
          <a:xfrm>
            <a:off x="4558119" y="2790103"/>
            <a:ext cx="3357562" cy="3822700"/>
            <a:chOff x="5724525" y="4149725"/>
            <a:chExt cx="2212975" cy="2519363"/>
          </a:xfrm>
        </p:grpSpPr>
        <p:pic>
          <p:nvPicPr>
            <p:cNvPr id="29705" name="Picture 5" descr="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525" y="4149725"/>
              <a:ext cx="2212975" cy="251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6" name="Rectangle 6"/>
            <p:cNvSpPr>
              <a:spLocks noChangeArrowheads="1"/>
            </p:cNvSpPr>
            <p:nvPr/>
          </p:nvSpPr>
          <p:spPr bwMode="auto">
            <a:xfrm>
              <a:off x="6372225" y="6092825"/>
              <a:ext cx="576263" cy="2159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9703" name="投影片編號版面配置區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D45BA5C-8C5D-423E-AB97-3209EB579594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27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72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Handling a mouse press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525963"/>
          </a:xfrm>
        </p:spPr>
        <p:txBody>
          <a:bodyPr/>
          <a:lstStyle/>
          <a:p>
            <a:pPr marL="533400" indent="-533400">
              <a:buFontTx/>
              <a:buAutoNum type="arabicPeriod" startAt="3"/>
            </a:pPr>
            <a:r>
              <a:rPr lang="zh-TW" altLang="en-US" smtClean="0"/>
              <a:t>從右邊行為欄中選擇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3300"/>
                </a:solidFill>
              </a:rPr>
              <a:t>Sound</a:t>
            </a:r>
            <a:r>
              <a:rPr lang="en-US" altLang="zh-TW" smtClean="0"/>
              <a:t> action</a:t>
            </a:r>
            <a:r>
              <a:rPr lang="zh-TW" altLang="en-US" smtClean="0"/>
              <a:t>，並讀入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3300"/>
                </a:solidFill>
              </a:rPr>
              <a:t>snd_click</a:t>
            </a:r>
            <a:r>
              <a:rPr lang="zh-TW" altLang="en-US" smtClean="0">
                <a:solidFill>
                  <a:srgbClr val="FF3300"/>
                </a:solidFill>
              </a:rPr>
              <a:t>。</a:t>
            </a:r>
            <a:r>
              <a:rPr lang="en-US" altLang="zh-TW" smtClean="0">
                <a:solidFill>
                  <a:srgbClr val="FF3300"/>
                </a:solidFill>
              </a:rPr>
              <a:t>Loop</a:t>
            </a:r>
            <a:r>
              <a:rPr lang="zh-TW" altLang="en-US" smtClean="0">
                <a:solidFill>
                  <a:srgbClr val="FF3300"/>
                </a:solidFill>
              </a:rPr>
              <a:t>設為</a:t>
            </a:r>
            <a:r>
              <a:rPr lang="en-US" altLang="zh-TW" smtClean="0">
                <a:solidFill>
                  <a:srgbClr val="FF3300"/>
                </a:solidFill>
              </a:rPr>
              <a:t>false</a:t>
            </a:r>
            <a:r>
              <a:rPr lang="en-US" altLang="zh-TW" smtClean="0"/>
              <a:t>. </a:t>
            </a:r>
          </a:p>
          <a:p>
            <a:pPr marL="533400" indent="-533400">
              <a:buFontTx/>
              <a:buAutoNum type="arabicPeriod" startAt="3"/>
            </a:pPr>
            <a:r>
              <a:rPr lang="zh-TW" altLang="en-US" smtClean="0"/>
              <a:t>從右邊行為欄中選擇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3300"/>
                </a:solidFill>
              </a:rPr>
              <a:t>Jump to Random</a:t>
            </a:r>
            <a:r>
              <a:rPr lang="en-US" altLang="zh-TW" smtClean="0"/>
              <a:t> action</a:t>
            </a:r>
            <a:endParaRPr lang="en-US" altLang="zh-TW" sz="3200"/>
          </a:p>
          <a:p>
            <a:pPr marL="914400" lvl="1" indent="-457200"/>
            <a:r>
              <a:rPr lang="zh-TW" altLang="en-US" sz="2800"/>
              <a:t>讓小丑被點擊後會隨機出現在畫面中</a:t>
            </a:r>
            <a:endParaRPr lang="en-US" altLang="zh-TW" sz="2800"/>
          </a:p>
        </p:txBody>
      </p:sp>
      <p:pic>
        <p:nvPicPr>
          <p:cNvPr id="30724" name="Picture 4" descr="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060576"/>
            <a:ext cx="3603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 descr="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924176"/>
            <a:ext cx="3603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8" descr="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3789364"/>
            <a:ext cx="246538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投影片編號版面配置區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6862DB3-2B90-4348-B0E4-4D6090249B76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28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3858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Handling a mouse press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525963"/>
          </a:xfrm>
        </p:spPr>
        <p:txBody>
          <a:bodyPr/>
          <a:lstStyle/>
          <a:p>
            <a:pPr marL="533400" indent="-533400">
              <a:buFontTx/>
              <a:buAutoNum type="arabicPeriod" startAt="5"/>
            </a:pPr>
            <a:r>
              <a:rPr lang="zh-TW" altLang="en-US" smtClean="0"/>
              <a:t>最後增加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3300"/>
                </a:solidFill>
              </a:rPr>
              <a:t>Move Fixed</a:t>
            </a:r>
            <a:r>
              <a:rPr lang="en-US" altLang="zh-TW" smtClean="0"/>
              <a:t> </a:t>
            </a:r>
            <a:r>
              <a:rPr lang="zh-TW" altLang="en-US" smtClean="0"/>
              <a:t>行為。選擇八個方向</a:t>
            </a:r>
            <a:endParaRPr lang="en-US" altLang="zh-TW" smtClean="0"/>
          </a:p>
          <a:p>
            <a:pPr marL="914400" lvl="1" indent="-457200"/>
            <a:r>
              <a:rPr lang="zh-TW" altLang="en-US" sz="2800"/>
              <a:t>在此處，將速度設為累加</a:t>
            </a:r>
            <a:r>
              <a:rPr lang="en-US" altLang="zh-TW" sz="2800"/>
              <a:t>0.5</a:t>
            </a:r>
            <a:r>
              <a:rPr lang="zh-TW" altLang="en-US" sz="2800"/>
              <a:t>。讓玩家的難度隨著點即次數越高而越難</a:t>
            </a:r>
            <a:endParaRPr lang="en-US" altLang="zh-TW" sz="2800"/>
          </a:p>
        </p:txBody>
      </p:sp>
      <p:pic>
        <p:nvPicPr>
          <p:cNvPr id="31748" name="Picture 4" descr="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6" r="1"/>
          <a:stretch/>
        </p:blipFill>
        <p:spPr bwMode="auto">
          <a:xfrm>
            <a:off x="3112654" y="3143250"/>
            <a:ext cx="98309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2928938"/>
            <a:ext cx="29527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投影片編號版面配置區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56D012-5519-43AC-9A9A-6030DC24FC6A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29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386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Object-oriented Concepts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mtClean="0"/>
              <a:t>物件導向語言的三個特性</a:t>
            </a:r>
          </a:p>
          <a:p>
            <a:pPr lvl="1">
              <a:lnSpc>
                <a:spcPct val="90000"/>
              </a:lnSpc>
            </a:pPr>
            <a:r>
              <a:rPr lang="zh-TW" altLang="en-US" smtClean="0"/>
              <a:t>封裝 </a:t>
            </a:r>
            <a:r>
              <a:rPr lang="en-US" altLang="zh-TW" smtClean="0"/>
              <a:t>(encapsulation)</a:t>
            </a:r>
          </a:p>
          <a:p>
            <a:pPr lvl="2">
              <a:lnSpc>
                <a:spcPct val="90000"/>
              </a:lnSpc>
            </a:pPr>
            <a:r>
              <a:rPr lang="zh-TW" altLang="en-US" smtClean="0"/>
              <a:t>利用類別將物件之屬性</a:t>
            </a:r>
            <a:r>
              <a:rPr lang="en-US" altLang="zh-TW" smtClean="0"/>
              <a:t>(data or attributes)</a:t>
            </a:r>
            <a:r>
              <a:rPr lang="zh-TW" altLang="en-US" smtClean="0"/>
              <a:t>和方法</a:t>
            </a:r>
            <a:r>
              <a:rPr lang="en-US" altLang="zh-TW" smtClean="0"/>
              <a:t>(methods)</a:t>
            </a:r>
            <a:r>
              <a:rPr lang="zh-TW" altLang="en-US" smtClean="0"/>
              <a:t>定義在一起。只要此類別的介面</a:t>
            </a:r>
            <a:r>
              <a:rPr lang="en-US" altLang="zh-TW" smtClean="0"/>
              <a:t>(interface</a:t>
            </a:r>
            <a:r>
              <a:rPr lang="zh-TW" altLang="en-US" smtClean="0"/>
              <a:t>；由所有的方法所組成</a:t>
            </a:r>
            <a:r>
              <a:rPr lang="en-US" altLang="zh-TW" smtClean="0"/>
              <a:t>)</a:t>
            </a:r>
            <a:r>
              <a:rPr lang="zh-TW" altLang="en-US" smtClean="0"/>
              <a:t>不變，縱使此類別的方法實做已經改變，也不會影響原先使用此類別的物件。也就是說，使用此類別的物件或程式，不必知道此類別的內部組成元素</a:t>
            </a:r>
            <a:r>
              <a:rPr lang="en-US" altLang="zh-TW" smtClean="0"/>
              <a:t>(</a:t>
            </a:r>
            <a:r>
              <a:rPr lang="zh-TW" altLang="en-US" smtClean="0"/>
              <a:t>屬性</a:t>
            </a:r>
            <a:r>
              <a:rPr lang="en-US" altLang="zh-TW" smtClean="0"/>
              <a:t>)</a:t>
            </a:r>
            <a:r>
              <a:rPr lang="zh-TW" altLang="en-US" smtClean="0"/>
              <a:t>，它只要知道此類別的介面即可。</a:t>
            </a:r>
          </a:p>
          <a:p>
            <a:pPr lvl="1">
              <a:lnSpc>
                <a:spcPct val="90000"/>
              </a:lnSpc>
            </a:pPr>
            <a:r>
              <a:rPr kumimoji="0" lang="zh-TW" altLang="en-US" smtClean="0"/>
              <a:t>繼承 </a:t>
            </a:r>
            <a:r>
              <a:rPr kumimoji="0" lang="en-US" altLang="zh-TW" smtClean="0"/>
              <a:t>(inheritance)</a:t>
            </a:r>
          </a:p>
          <a:p>
            <a:pPr lvl="2">
              <a:lnSpc>
                <a:spcPct val="90000"/>
              </a:lnSpc>
            </a:pPr>
            <a:r>
              <a:rPr kumimoji="0" lang="zh-TW" altLang="en-US" smtClean="0"/>
              <a:t>藉由此機制，讓子類別可以使用原先已經寫好且除錯過的母類別程式碼，促進程式碼再利用</a:t>
            </a:r>
            <a:r>
              <a:rPr kumimoji="0" lang="en-US" altLang="zh-TW" smtClean="0"/>
              <a:t>(code reuse)</a:t>
            </a:r>
            <a:r>
              <a:rPr kumimoji="0" lang="zh-TW" altLang="en-US" smtClean="0"/>
              <a:t>。</a:t>
            </a:r>
            <a:endParaRPr kumimoji="0" lang="en-US" altLang="zh-TW" smtClean="0"/>
          </a:p>
          <a:p>
            <a:pPr lvl="1">
              <a:lnSpc>
                <a:spcPct val="90000"/>
              </a:lnSpc>
            </a:pPr>
            <a:r>
              <a:rPr kumimoji="0" lang="zh-TW" altLang="en-US" smtClean="0"/>
              <a:t>多型態 </a:t>
            </a:r>
            <a:r>
              <a:rPr kumimoji="0" lang="en-US" altLang="zh-TW" smtClean="0"/>
              <a:t>(polymorphism)</a:t>
            </a:r>
          </a:p>
          <a:p>
            <a:pPr lvl="2">
              <a:lnSpc>
                <a:spcPct val="90000"/>
              </a:lnSpc>
            </a:pPr>
            <a:r>
              <a:rPr kumimoji="0" lang="zh-TW" altLang="en-US" smtClean="0"/>
              <a:t>同一個類別繼承架構下的物件，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71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clown object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目前設定的事件中的行為如下：</a:t>
            </a:r>
            <a:endParaRPr lang="en-US" altLang="zh-TW" smtClean="0"/>
          </a:p>
        </p:txBody>
      </p:sp>
      <p:pic>
        <p:nvPicPr>
          <p:cNvPr id="32772" name="Picture 4" descr="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2679701"/>
            <a:ext cx="58197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210368-E347-4382-B412-806C41CD72B9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30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44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Creating the Room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TW" altLang="en-US" smtClean="0"/>
              <a:t>創造遊戲場景</a:t>
            </a:r>
            <a:endParaRPr lang="en-US" altLang="zh-TW" smtClean="0"/>
          </a:p>
          <a:p>
            <a:pPr marL="857250" lvl="1" indent="-457200">
              <a:buFontTx/>
              <a:buAutoNum type="arabicPeriod"/>
            </a:pPr>
            <a:r>
              <a:rPr lang="zh-TW" altLang="en-US" sz="2800"/>
              <a:t>從</a:t>
            </a:r>
            <a:r>
              <a:rPr lang="en-US" altLang="zh-TW" sz="2800">
                <a:solidFill>
                  <a:srgbClr val="FF3300"/>
                </a:solidFill>
              </a:rPr>
              <a:t>Resources</a:t>
            </a:r>
            <a:r>
              <a:rPr lang="en-US" altLang="zh-TW" sz="2800"/>
              <a:t> </a:t>
            </a:r>
            <a:r>
              <a:rPr lang="zh-TW" altLang="en-US" sz="2800"/>
              <a:t>選單中選擇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FF3300"/>
                </a:solidFill>
              </a:rPr>
              <a:t>Create Room</a:t>
            </a:r>
            <a:r>
              <a:rPr lang="en-US" altLang="zh-TW" sz="2800"/>
              <a:t>.</a:t>
            </a:r>
          </a:p>
          <a:p>
            <a:pPr marL="857250" lvl="1" indent="-457200">
              <a:buFontTx/>
              <a:buAutoNum type="arabicPeriod"/>
            </a:pPr>
            <a:r>
              <a:rPr lang="zh-TW" altLang="en-US" sz="2800"/>
              <a:t>在左邊會出現剛才創造的房間，點選後，選擇屬形列中的</a:t>
            </a:r>
            <a:r>
              <a:rPr lang="en-US" altLang="zh-TW" sz="2800">
                <a:solidFill>
                  <a:srgbClr val="FF3300"/>
                </a:solidFill>
              </a:rPr>
              <a:t>settings</a:t>
            </a:r>
            <a:r>
              <a:rPr lang="zh-TW" altLang="en-US" sz="2800"/>
              <a:t>。更名為：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FF3300"/>
                </a:solidFill>
              </a:rPr>
              <a:t>rm_main</a:t>
            </a:r>
            <a:r>
              <a:rPr lang="zh-TW" altLang="en-US" sz="2800"/>
              <a:t>，並在</a:t>
            </a:r>
            <a:r>
              <a:rPr lang="en-US" altLang="zh-TW" sz="2800"/>
              <a:t>the Caption for the room</a:t>
            </a:r>
            <a:r>
              <a:rPr lang="zh-TW" altLang="en-US" sz="2800"/>
              <a:t>欄位裡填入</a:t>
            </a:r>
            <a:r>
              <a:rPr lang="en-US" altLang="zh-TW" sz="2800">
                <a:solidFill>
                  <a:srgbClr val="FF3300"/>
                </a:solidFill>
              </a:rPr>
              <a:t>Catch the Clown</a:t>
            </a:r>
            <a:r>
              <a:rPr lang="zh-TW" altLang="en-US" sz="2800"/>
              <a:t>為遊戲視窗之名。</a:t>
            </a:r>
            <a:r>
              <a:rPr lang="en-US" altLang="zh-TW" sz="2800"/>
              <a:t> </a:t>
            </a:r>
          </a:p>
          <a:p>
            <a:pPr marL="857250" lvl="1" indent="-457200">
              <a:buFontTx/>
              <a:buAutoNum type="arabicPeriod"/>
            </a:pPr>
            <a:r>
              <a:rPr lang="zh-TW" altLang="en-US" sz="2800"/>
              <a:t>選擇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FF3300"/>
                </a:solidFill>
              </a:rPr>
              <a:t>objects</a:t>
            </a:r>
            <a:r>
              <a:rPr lang="en-US" altLang="zh-TW" sz="2800"/>
              <a:t> tab </a:t>
            </a:r>
            <a:r>
              <a:rPr lang="zh-TW" altLang="en-US" sz="2800"/>
              <a:t>拉大視窗，直到可以看見完整的遊戲畫面。在視窗上面的欄位，將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FF3300"/>
                </a:solidFill>
              </a:rPr>
              <a:t>Snap X</a:t>
            </a:r>
            <a:r>
              <a:rPr lang="en-US" altLang="zh-TW" sz="2800"/>
              <a:t> and </a:t>
            </a:r>
            <a:r>
              <a:rPr lang="en-US" altLang="zh-TW" sz="2800">
                <a:solidFill>
                  <a:srgbClr val="FF3300"/>
                </a:solidFill>
              </a:rPr>
              <a:t>Snap Y</a:t>
            </a:r>
            <a:r>
              <a:rPr lang="en-US" altLang="zh-TW" sz="2800"/>
              <a:t> </a:t>
            </a:r>
            <a:r>
              <a:rPr lang="zh-TW" altLang="en-US" sz="2800"/>
              <a:t>改為</a:t>
            </a:r>
            <a:r>
              <a:rPr lang="en-US" altLang="zh-TW" sz="2800">
                <a:solidFill>
                  <a:srgbClr val="FF3300"/>
                </a:solidFill>
              </a:rPr>
              <a:t> 32</a:t>
            </a:r>
            <a:r>
              <a:rPr lang="en-US" altLang="zh-TW" sz="2800"/>
              <a:t>.</a:t>
            </a:r>
            <a:r>
              <a:rPr lang="zh-TW" altLang="en-US" sz="2800"/>
              <a:t>這是因為角色大小為</a:t>
            </a:r>
            <a:r>
              <a:rPr lang="en-US" altLang="zh-TW" sz="2800"/>
              <a:t>32</a:t>
            </a:r>
            <a:r>
              <a:rPr lang="zh-TW" altLang="en-US" sz="2800"/>
              <a:t>，可以方便擺放角色於正確的位置</a:t>
            </a:r>
            <a:endParaRPr lang="en-US" altLang="zh-TW" sz="2800"/>
          </a:p>
        </p:txBody>
      </p:sp>
      <p:sp>
        <p:nvSpPr>
          <p:cNvPr id="3379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66C43B6-EB7C-44E0-94BA-E53332BD22D2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31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7955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Creating the Room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57250" lvl="1" indent="-457200">
              <a:buFontTx/>
              <a:buAutoNum type="arabicPeriod" startAt="4"/>
            </a:pPr>
            <a:r>
              <a:rPr lang="zh-TW" altLang="en-US" sz="2800"/>
              <a:t>選擇左邊選單，左鍵點選，選擇要加入的物件，然後選擇小丑，將物件中的</a:t>
            </a:r>
            <a:r>
              <a:rPr lang="en-US" altLang="zh-TW" sz="2800">
                <a:solidFill>
                  <a:srgbClr val="FF3300"/>
                </a:solidFill>
              </a:rPr>
              <a:t>obj_clown</a:t>
            </a:r>
            <a:r>
              <a:rPr lang="zh-TW" altLang="en-US" sz="2800"/>
              <a:t>加入場景中</a:t>
            </a:r>
            <a:endParaRPr lang="en-US" altLang="zh-TW" sz="2800"/>
          </a:p>
          <a:p>
            <a:pPr marL="857250" lvl="1" indent="-457200">
              <a:buFontTx/>
              <a:buAutoNum type="arabicPeriod" startAt="4"/>
            </a:pPr>
            <a:r>
              <a:rPr lang="zh-TW" altLang="en-US" sz="2800"/>
              <a:t>選擇</a:t>
            </a:r>
            <a:r>
              <a:rPr lang="en-US" altLang="zh-TW" smtClean="0">
                <a:solidFill>
                  <a:srgbClr val="FF3300"/>
                </a:solidFill>
              </a:rPr>
              <a:t>obj_wall</a:t>
            </a:r>
            <a:r>
              <a:rPr lang="zh-TW" altLang="en-US" smtClean="0"/>
              <a:t>，並點選於整個遊戲畫面的四周圍</a:t>
            </a:r>
            <a:endParaRPr lang="en-US" altLang="zh-TW" smtClean="0"/>
          </a:p>
          <a:p>
            <a:pPr marL="1257300" lvl="2" indent="-457200"/>
            <a:r>
              <a:rPr lang="zh-TW" altLang="en-US" sz="2400"/>
              <a:t>若需要快速完成，可以輔以</a:t>
            </a:r>
            <a:r>
              <a:rPr lang="en-US" altLang="zh-TW" sz="2400"/>
              <a:t>&lt;shift&gt;</a:t>
            </a:r>
            <a:r>
              <a:rPr lang="zh-TW" altLang="en-US" sz="2400"/>
              <a:t>鍵來完成</a:t>
            </a:r>
            <a:endParaRPr lang="en-US" altLang="zh-TW" sz="2400"/>
          </a:p>
          <a:p>
            <a:pPr marL="857250" lvl="1" indent="-457200">
              <a:buFontTx/>
              <a:buAutoNum type="arabicPeriod" startAt="4"/>
            </a:pPr>
            <a:r>
              <a:rPr lang="zh-TW" altLang="en-US" sz="2800"/>
              <a:t>點選綠色的打勾鍵，則可以將目前完成的遊戲畫面視窗關閉</a:t>
            </a:r>
            <a:endParaRPr lang="en-US" altLang="zh-TW" sz="2800"/>
          </a:p>
        </p:txBody>
      </p:sp>
      <p:sp>
        <p:nvSpPr>
          <p:cNvPr id="3482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C86D3C0-E5FB-4E94-8647-812F1DD22146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32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59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Creating the Room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遊戲畫面如下圖：</a:t>
            </a:r>
            <a:endParaRPr lang="en-US" altLang="zh-TW" smtClean="0"/>
          </a:p>
        </p:txBody>
      </p:sp>
      <p:pic>
        <p:nvPicPr>
          <p:cNvPr id="35844" name="Picture 5" descr="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87" y="2293938"/>
            <a:ext cx="6372225" cy="442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D79E77B-7D25-41AE-B5BB-59CE27405ED3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33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5987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Saving and Testing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52988"/>
          </a:xfrm>
        </p:spPr>
        <p:txBody>
          <a:bodyPr/>
          <a:lstStyle/>
          <a:p>
            <a:pPr eaLnBrk="1" hangingPunct="1"/>
            <a:r>
              <a:rPr lang="zh-TW" altLang="en-US" smtClean="0"/>
              <a:t>在檔案選單中，儲存此遊戲專案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Game Maker </a:t>
            </a:r>
            <a:r>
              <a:rPr lang="zh-TW" altLang="en-US" smtClean="0"/>
              <a:t>遊戲副檔名為：</a:t>
            </a:r>
            <a:r>
              <a:rPr lang="en-US" altLang="zh-TW" smtClean="0">
                <a:solidFill>
                  <a:srgbClr val="FF3300"/>
                </a:solidFill>
              </a:rPr>
              <a:t>.gmk</a:t>
            </a:r>
            <a:r>
              <a:rPr lang="en-US" altLang="zh-TW" smtClean="0"/>
              <a:t>.</a:t>
            </a:r>
          </a:p>
          <a:p>
            <a:pPr lvl="1" eaLnBrk="1" hangingPunct="1"/>
            <a:r>
              <a:rPr lang="zh-TW" altLang="en-US" smtClean="0"/>
              <a:t>無法直接點選此檔案進行遊戲，必須安裝</a:t>
            </a:r>
            <a:r>
              <a:rPr lang="en-US" altLang="zh-TW" smtClean="0"/>
              <a:t>Game Maker</a:t>
            </a:r>
            <a:r>
              <a:rPr lang="zh-TW" altLang="en-US" smtClean="0"/>
              <a:t>程式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若想要單獨執行程式，可以選擇檔案選單，將此遊戲發布為執行檔</a:t>
            </a:r>
            <a:r>
              <a:rPr lang="en-US" altLang="zh-TW" smtClean="0"/>
              <a:t>(.exe)</a:t>
            </a:r>
          </a:p>
          <a:p>
            <a:pPr eaLnBrk="1" hangingPunct="1"/>
            <a:r>
              <a:rPr lang="zh-TW" altLang="en-US" smtClean="0"/>
              <a:t>遊戲完成時，測試工作需要很仔細，除了製作者本身之測試，也可以尋求他人協助測試，則會更為精確</a:t>
            </a:r>
            <a:endParaRPr lang="en-US" altLang="zh-TW" smtClean="0"/>
          </a:p>
        </p:txBody>
      </p:sp>
      <p:sp>
        <p:nvSpPr>
          <p:cNvPr id="3686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EF821FF-2711-4583-B038-7A5E76E2DBA4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34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2046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Finishing touches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401050" cy="4900613"/>
          </a:xfrm>
        </p:spPr>
        <p:txBody>
          <a:bodyPr/>
          <a:lstStyle/>
          <a:p>
            <a:pPr marL="457200" indent="-457200"/>
            <a:r>
              <a:rPr lang="zh-TW" altLang="en-US" smtClean="0"/>
              <a:t>增加背景音樂：</a:t>
            </a:r>
            <a:r>
              <a:rPr lang="en-US" altLang="zh-TW" smtClean="0"/>
              <a:t> </a:t>
            </a:r>
          </a:p>
          <a:p>
            <a:pPr marL="838200" lvl="1" indent="-381000">
              <a:buFontTx/>
              <a:buAutoNum type="arabicPeriod"/>
            </a:pPr>
            <a:r>
              <a:rPr lang="zh-TW" altLang="en-US" sz="2800"/>
              <a:t>從</a:t>
            </a:r>
            <a:r>
              <a:rPr lang="en-US" altLang="zh-TW" sz="2800">
                <a:solidFill>
                  <a:srgbClr val="FF3300"/>
                </a:solidFill>
              </a:rPr>
              <a:t>Resources</a:t>
            </a:r>
            <a:r>
              <a:rPr lang="en-US" altLang="zh-TW" sz="2800"/>
              <a:t> </a:t>
            </a:r>
            <a:r>
              <a:rPr lang="zh-TW" altLang="en-US" sz="2800"/>
              <a:t>選單中，選擇</a:t>
            </a:r>
            <a:r>
              <a:rPr lang="en-US" altLang="zh-TW" sz="2800">
                <a:solidFill>
                  <a:srgbClr val="FF3300"/>
                </a:solidFill>
              </a:rPr>
              <a:t>Create Sound</a:t>
            </a:r>
            <a:r>
              <a:rPr lang="en-US" altLang="zh-TW" sz="2800"/>
              <a:t> </a:t>
            </a:r>
            <a:r>
              <a:rPr lang="zh-TW" altLang="en-US" sz="2800"/>
              <a:t>。並命名為</a:t>
            </a:r>
            <a:r>
              <a:rPr lang="en-US" altLang="zh-TW" sz="2800">
                <a:solidFill>
                  <a:srgbClr val="FF3300"/>
                </a:solidFill>
              </a:rPr>
              <a:t>snd_music</a:t>
            </a:r>
            <a:endParaRPr lang="en-US" altLang="zh-TW" sz="2800"/>
          </a:p>
          <a:p>
            <a:pPr marL="838200" lvl="1" indent="-381000">
              <a:buFontTx/>
              <a:buAutoNum type="arabicPeriod"/>
            </a:pPr>
            <a:r>
              <a:rPr lang="zh-TW" altLang="en-US" sz="2800"/>
              <a:t>選擇讀入</a:t>
            </a:r>
            <a:r>
              <a:rPr lang="en-US" altLang="zh-TW" sz="2800">
                <a:solidFill>
                  <a:srgbClr val="FF3300"/>
                </a:solidFill>
              </a:rPr>
              <a:t>Load Sound</a:t>
            </a:r>
            <a:r>
              <a:rPr lang="en-US" altLang="zh-TW" sz="2800"/>
              <a:t> </a:t>
            </a:r>
            <a:r>
              <a:rPr lang="zh-TW" altLang="en-US" sz="2800"/>
              <a:t>按鈕，瀏覽</a:t>
            </a:r>
            <a:r>
              <a:rPr lang="en-US" altLang="zh-TW" sz="2800"/>
              <a:t>Resources</a:t>
            </a:r>
            <a:r>
              <a:rPr lang="zh-TW" altLang="en-US" sz="2800"/>
              <a:t>資料夾，選擇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FF3300"/>
                </a:solidFill>
              </a:rPr>
              <a:t>music.mid</a:t>
            </a:r>
            <a:r>
              <a:rPr lang="en-US" altLang="zh-TW" smtClean="0"/>
              <a:t>(Midi</a:t>
            </a:r>
            <a:r>
              <a:rPr lang="zh-TW" altLang="en-US" smtClean="0"/>
              <a:t>檔案通常運用在背景音樂中，因為他門占用較小的記憶體</a:t>
            </a:r>
            <a:r>
              <a:rPr lang="en-US" altLang="zh-TW" smtClean="0"/>
              <a:t>)</a:t>
            </a:r>
            <a:endParaRPr lang="en-US" altLang="zh-TW" sz="2800"/>
          </a:p>
          <a:p>
            <a:pPr marL="838200" lvl="1" indent="-381000">
              <a:buFontTx/>
              <a:buAutoNum type="arabicPeriod"/>
            </a:pPr>
            <a:r>
              <a:rPr lang="zh-TW" altLang="en-US" sz="2800"/>
              <a:t>點選</a:t>
            </a:r>
            <a:r>
              <a:rPr lang="en-US" altLang="zh-TW" sz="2800"/>
              <a:t> OK </a:t>
            </a:r>
            <a:r>
              <a:rPr lang="zh-TW" altLang="en-US" sz="2800"/>
              <a:t>完成此設置</a:t>
            </a:r>
            <a:endParaRPr lang="en-US" altLang="zh-TW" sz="2800"/>
          </a:p>
          <a:p>
            <a:pPr marL="838200" lvl="1" indent="-381000">
              <a:buFontTx/>
              <a:buAutoNum type="arabicPeriod"/>
            </a:pPr>
            <a:r>
              <a:rPr lang="zh-TW" altLang="en-US" sz="2800"/>
              <a:t>於左邊選單中重新開啟小丑物件</a:t>
            </a:r>
            <a:endParaRPr lang="en-US" altLang="zh-TW" sz="2800"/>
          </a:p>
          <a:p>
            <a:pPr marL="838200" lvl="1" indent="-381000">
              <a:buFontTx/>
              <a:buAutoNum type="arabicPeriod"/>
            </a:pPr>
            <a:r>
              <a:rPr lang="zh-TW" altLang="en-US" sz="2800"/>
              <a:t>並選擇</a:t>
            </a:r>
            <a:r>
              <a:rPr lang="en-US" altLang="zh-TW" sz="2800">
                <a:solidFill>
                  <a:srgbClr val="FF3300"/>
                </a:solidFill>
              </a:rPr>
              <a:t>Create</a:t>
            </a:r>
            <a:r>
              <a:rPr lang="en-US" altLang="zh-TW" sz="2800"/>
              <a:t> event</a:t>
            </a:r>
            <a:r>
              <a:rPr lang="zh-TW" altLang="en-US" sz="2800"/>
              <a:t>，從</a:t>
            </a:r>
            <a:r>
              <a:rPr lang="en-US" altLang="zh-TW" sz="2800">
                <a:solidFill>
                  <a:srgbClr val="FF3300"/>
                </a:solidFill>
              </a:rPr>
              <a:t>main1</a:t>
            </a:r>
            <a:r>
              <a:rPr lang="en-US" altLang="zh-TW" sz="2800"/>
              <a:t> </a:t>
            </a:r>
            <a:r>
              <a:rPr lang="zh-TW" altLang="en-US" sz="2800"/>
              <a:t>拉入</a:t>
            </a:r>
            <a:r>
              <a:rPr lang="en-US" altLang="zh-TW" sz="2800">
                <a:solidFill>
                  <a:srgbClr val="FF3300"/>
                </a:solidFill>
              </a:rPr>
              <a:t>Play Sound</a:t>
            </a:r>
            <a:r>
              <a:rPr lang="en-US" altLang="zh-TW" sz="2800"/>
              <a:t> </a:t>
            </a:r>
            <a:r>
              <a:rPr lang="zh-TW" altLang="en-US" sz="2800"/>
              <a:t>行為，選擇音效為</a:t>
            </a:r>
            <a:r>
              <a:rPr lang="en-US" altLang="zh-TW" sz="2800">
                <a:solidFill>
                  <a:srgbClr val="FF3300"/>
                </a:solidFill>
              </a:rPr>
              <a:t>snd_music</a:t>
            </a:r>
            <a:r>
              <a:rPr lang="en-US" altLang="zh-TW" sz="2800"/>
              <a:t> </a:t>
            </a:r>
            <a:r>
              <a:rPr lang="zh-TW" altLang="en-US" sz="2800"/>
              <a:t>並設</a:t>
            </a:r>
            <a:r>
              <a:rPr lang="en-US" altLang="zh-TW" sz="2800"/>
              <a:t>Loop</a:t>
            </a:r>
            <a:r>
              <a:rPr lang="zh-TW" altLang="en-US" sz="2800"/>
              <a:t>為 </a:t>
            </a:r>
            <a:r>
              <a:rPr lang="en-US" altLang="zh-TW" sz="2800"/>
              <a:t>true</a:t>
            </a:r>
            <a:r>
              <a:rPr lang="zh-TW" altLang="en-US" sz="2800"/>
              <a:t>，讓此背景音樂不斷重複播放</a:t>
            </a:r>
            <a:endParaRPr lang="en-US" altLang="zh-TW" sz="2800"/>
          </a:p>
        </p:txBody>
      </p:sp>
      <p:pic>
        <p:nvPicPr>
          <p:cNvPr id="37892" name="Picture 4" descr="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3500439"/>
            <a:ext cx="3603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0E5B1B8-F7D4-48FD-8367-093AB5389110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35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0559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Finishing touches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zh-TW" altLang="en-US" smtClean="0"/>
              <a:t>設置背景圖案：</a:t>
            </a:r>
            <a:endParaRPr lang="en-US" altLang="zh-TW" smtClean="0"/>
          </a:p>
          <a:p>
            <a:pPr marL="533400" indent="-533400">
              <a:buFontTx/>
              <a:buAutoNum type="arabicPeriod"/>
            </a:pPr>
            <a:r>
              <a:rPr lang="zh-TW" altLang="en-US" sz="2400"/>
              <a:t>從</a:t>
            </a:r>
            <a:r>
              <a:rPr lang="en-US" altLang="zh-TW" sz="2400"/>
              <a:t>Resources</a:t>
            </a:r>
            <a:r>
              <a:rPr lang="zh-TW" altLang="en-US" sz="2400"/>
              <a:t>選單，選擇</a:t>
            </a:r>
            <a:r>
              <a:rPr lang="en-US" altLang="zh-TW" sz="2400"/>
              <a:t>Create Background</a:t>
            </a:r>
          </a:p>
          <a:p>
            <a:pPr marL="533400" indent="-533400">
              <a:buNone/>
            </a:pPr>
            <a:r>
              <a:rPr lang="en-US" altLang="zh-TW" sz="2400"/>
              <a:t>	</a:t>
            </a:r>
            <a:r>
              <a:rPr lang="zh-TW" altLang="en-US" sz="2400"/>
              <a:t>命名為</a:t>
            </a:r>
            <a:r>
              <a:rPr lang="en-US" altLang="zh-TW" sz="2400"/>
              <a:t> back_main. </a:t>
            </a:r>
          </a:p>
          <a:p>
            <a:pPr marL="533400" indent="-533400">
              <a:buFontTx/>
              <a:buAutoNum type="arabicPeriod" startAt="2"/>
            </a:pPr>
            <a:r>
              <a:rPr lang="zh-TW" altLang="en-US" sz="2400"/>
              <a:t>點選</a:t>
            </a:r>
            <a:r>
              <a:rPr lang="en-US" altLang="zh-TW" sz="2400">
                <a:solidFill>
                  <a:srgbClr val="FF3300"/>
                </a:solidFill>
              </a:rPr>
              <a:t>Load Background</a:t>
            </a:r>
            <a:r>
              <a:rPr lang="en-US" altLang="zh-TW" sz="2400"/>
              <a:t> </a:t>
            </a:r>
            <a:r>
              <a:rPr lang="zh-TW" altLang="en-US" sz="2400"/>
              <a:t>按鈕，瀏覽資料夾，讀入</a:t>
            </a:r>
            <a:r>
              <a:rPr lang="en-US" altLang="zh-TW" sz="2400">
                <a:solidFill>
                  <a:srgbClr val="FF3300"/>
                </a:solidFill>
              </a:rPr>
              <a:t>background.png</a:t>
            </a:r>
            <a:endParaRPr lang="en-US" altLang="zh-TW" sz="2400"/>
          </a:p>
        </p:txBody>
      </p:sp>
      <p:pic>
        <p:nvPicPr>
          <p:cNvPr id="38916" name="Picture 4" descr="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04" y="3695700"/>
            <a:ext cx="5294312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2F0C62D-BD40-4600-A991-5BB096DF74A9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36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1281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Finishing touches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435975" cy="4525963"/>
          </a:xfrm>
        </p:spPr>
        <p:txBody>
          <a:bodyPr/>
          <a:lstStyle/>
          <a:p>
            <a:pPr marL="533400" indent="-533400">
              <a:buFontTx/>
              <a:buAutoNum type="arabicPeriod" startAt="3"/>
            </a:pPr>
            <a:r>
              <a:rPr lang="zh-TW" altLang="en-US" smtClean="0"/>
              <a:t>點選</a:t>
            </a:r>
            <a:r>
              <a:rPr lang="en-US" altLang="zh-TW" smtClean="0"/>
              <a:t>OK </a:t>
            </a:r>
            <a:r>
              <a:rPr lang="zh-TW" altLang="en-US" smtClean="0"/>
              <a:t>關閉此視窗</a:t>
            </a:r>
            <a:endParaRPr lang="en-US" altLang="zh-TW" smtClean="0"/>
          </a:p>
          <a:p>
            <a:pPr marL="533400" indent="-533400">
              <a:buFontTx/>
              <a:buAutoNum type="arabicPeriod" startAt="3"/>
            </a:pPr>
            <a:r>
              <a:rPr lang="zh-TW" altLang="en-US" smtClean="0"/>
              <a:t>重新開啟遊戲畫面的設置視窗</a:t>
            </a:r>
            <a:endParaRPr lang="en-US" altLang="zh-TW" smtClean="0"/>
          </a:p>
          <a:p>
            <a:pPr marL="533400" indent="-533400">
              <a:buFontTx/>
              <a:buAutoNum type="arabicPeriod" startAt="3"/>
            </a:pPr>
            <a:r>
              <a:rPr lang="zh-TW" altLang="en-US" smtClean="0"/>
              <a:t>選擇</a:t>
            </a:r>
            <a:r>
              <a:rPr lang="en-US" altLang="zh-TW" smtClean="0">
                <a:solidFill>
                  <a:srgbClr val="FF3300"/>
                </a:solidFill>
              </a:rPr>
              <a:t>backgrounds</a:t>
            </a:r>
            <a:r>
              <a:rPr lang="en-US" altLang="zh-TW" smtClean="0"/>
              <a:t> tab. </a:t>
            </a:r>
            <a:r>
              <a:rPr lang="zh-TW" altLang="en-US" smtClean="0"/>
              <a:t>取消原本設置的背景顏色</a:t>
            </a:r>
            <a:r>
              <a:rPr lang="en-US" altLang="zh-TW" smtClean="0"/>
              <a:t>(</a:t>
            </a:r>
            <a:r>
              <a:rPr lang="en-US" altLang="zh-TW" smtClean="0">
                <a:solidFill>
                  <a:srgbClr val="FF3300"/>
                </a:solidFill>
              </a:rPr>
              <a:t>Draw background color</a:t>
            </a:r>
            <a:r>
              <a:rPr lang="en-US" altLang="zh-TW" smtClean="0"/>
              <a:t>)</a:t>
            </a:r>
          </a:p>
          <a:p>
            <a:pPr marL="533400" indent="-533400">
              <a:buFontTx/>
              <a:buAutoNum type="arabicPeriod" startAt="3"/>
            </a:pPr>
            <a:r>
              <a:rPr lang="zh-TW" altLang="en-US" smtClean="0"/>
              <a:t>點選中間選單，並選擇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3300"/>
                </a:solidFill>
              </a:rPr>
              <a:t>back_main</a:t>
            </a:r>
            <a:endParaRPr lang="en-US" altLang="zh-TW" smtClean="0"/>
          </a:p>
          <a:p>
            <a:pPr marL="914400" lvl="1" indent="-457200"/>
            <a:r>
              <a:rPr lang="zh-TW" altLang="en-US" sz="2800"/>
              <a:t>並勾選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FF3300"/>
                </a:solidFill>
              </a:rPr>
              <a:t>Tile Hor.</a:t>
            </a:r>
            <a:r>
              <a:rPr lang="en-US" altLang="zh-TW" sz="2800"/>
              <a:t> </a:t>
            </a:r>
            <a:r>
              <a:rPr lang="zh-TW" altLang="en-US" sz="2800"/>
              <a:t>和</a:t>
            </a:r>
            <a:r>
              <a:rPr lang="en-US" altLang="zh-TW" sz="2800">
                <a:solidFill>
                  <a:srgbClr val="FF3300"/>
                </a:solidFill>
              </a:rPr>
              <a:t>Tile Vert.</a:t>
            </a:r>
            <a:r>
              <a:rPr lang="en-US" altLang="zh-TW" sz="2800"/>
              <a:t> </a:t>
            </a:r>
            <a:r>
              <a:rPr lang="zh-TW" altLang="en-US" sz="2800"/>
              <a:t>讓此背景圖案於水平以及垂直方向，進行重複貼圖，直到遊戲畫面被填滿</a:t>
            </a:r>
            <a:endParaRPr lang="en-US" altLang="zh-TW" sz="2800"/>
          </a:p>
        </p:txBody>
      </p:sp>
      <p:sp>
        <p:nvSpPr>
          <p:cNvPr id="3994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A261E6-FAB7-4144-AF36-D361D839F09F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37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9461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Finishing touches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background should look like this:</a:t>
            </a:r>
          </a:p>
        </p:txBody>
      </p:sp>
      <p:pic>
        <p:nvPicPr>
          <p:cNvPr id="40964" name="Picture 4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44" y="2224088"/>
            <a:ext cx="5903912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287713" y="2997200"/>
            <a:ext cx="1439862" cy="2736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967" name="投影片編號版面配置區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E4E20B8-588E-4ADA-A266-358CD8945E8F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38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986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Finishing touches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435975" cy="4525963"/>
          </a:xfrm>
        </p:spPr>
        <p:txBody>
          <a:bodyPr/>
          <a:lstStyle/>
          <a:p>
            <a:pPr eaLnBrk="1" hangingPunct="1"/>
            <a:r>
              <a:rPr lang="zh-TW" altLang="en-US" smtClean="0"/>
              <a:t>為了讓此遊戲增加困難度，隨著時間的增加，來改變小丑的行進方向。我們將使用鬧鐘來改變。每個物件實例 </a:t>
            </a:r>
            <a:r>
              <a:rPr lang="en-US" altLang="zh-TW" smtClean="0"/>
              <a:t>(instance)</a:t>
            </a:r>
            <a:r>
              <a:rPr lang="zh-TW" altLang="en-US" smtClean="0"/>
              <a:t>都可有多個鬧鐘</a:t>
            </a:r>
            <a:r>
              <a:rPr lang="en-US" altLang="zh-TW" smtClean="0"/>
              <a:t>(alarm clocks)</a:t>
            </a:r>
          </a:p>
          <a:p>
            <a:pPr eaLnBrk="1" hangingPunct="1"/>
            <a:r>
              <a:rPr lang="zh-TW" altLang="en-US" smtClean="0"/>
              <a:t>鬧鐘會進行到數，到達</a:t>
            </a:r>
            <a:r>
              <a:rPr lang="en-US" altLang="zh-TW" smtClean="0"/>
              <a:t>0</a:t>
            </a:r>
            <a:r>
              <a:rPr lang="zh-TW" altLang="en-US" smtClean="0"/>
              <a:t>時，就會前往所指定的鬧鐘事件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 </a:t>
            </a:r>
            <a:r>
              <a:rPr lang="zh-TW" altLang="en-US" smtClean="0"/>
              <a:t>首先在小丑事件的行為中，增加</a:t>
            </a:r>
            <a:r>
              <a:rPr lang="en-US" altLang="zh-TW" smtClean="0"/>
              <a:t>alarm clock</a:t>
            </a:r>
            <a:r>
              <a:rPr lang="zh-TW" altLang="en-US" smtClean="0"/>
              <a:t>，然後再到事件裡增加鬧鐘事件，在鬧鐘事件的行為中，改變小丑的方向，並再重新設置鬧鐘</a:t>
            </a:r>
            <a:endParaRPr lang="en-US" altLang="zh-TW" sz="3200"/>
          </a:p>
        </p:txBody>
      </p:sp>
      <p:sp>
        <p:nvSpPr>
          <p:cNvPr id="4198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26A224B-A17C-4B67-8E47-2B2A3CBEC696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39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97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Classes and Objects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Class (</a:t>
            </a:r>
            <a:r>
              <a:rPr lang="zh-TW" altLang="en-US" sz="2400"/>
              <a:t>類別</a:t>
            </a:r>
            <a:r>
              <a:rPr lang="en-US" altLang="zh-TW" sz="2400"/>
              <a:t>)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是物件的藍圖，定義了物件的屬性</a:t>
            </a:r>
            <a:r>
              <a:rPr lang="en-US" altLang="zh-TW" sz="2000"/>
              <a:t>(attributes)</a:t>
            </a:r>
            <a:r>
              <a:rPr lang="zh-TW" altLang="en-US" sz="2000"/>
              <a:t>和方法</a:t>
            </a:r>
            <a:r>
              <a:rPr lang="en-US" altLang="zh-TW" sz="2000"/>
              <a:t>(methods)</a:t>
            </a:r>
            <a:r>
              <a:rPr lang="zh-TW" altLang="en-US" sz="2000"/>
              <a:t>。一個類別所創造出來的所有物件，剛開始都具有同樣的屬性值和方法，但其</a:t>
            </a:r>
            <a:r>
              <a:rPr lang="en-US" altLang="zh-TW" sz="2000"/>
              <a:t>ID</a:t>
            </a:r>
            <a:r>
              <a:rPr lang="zh-TW" altLang="en-US" sz="2000"/>
              <a:t>卻都不相同。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Object (</a:t>
            </a:r>
            <a:r>
              <a:rPr lang="zh-TW" altLang="en-US" sz="2400"/>
              <a:t>物件</a:t>
            </a:r>
            <a:r>
              <a:rPr lang="en-US" altLang="zh-TW" sz="2400"/>
              <a:t>)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是類別的實體化。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Message (</a:t>
            </a:r>
            <a:r>
              <a:rPr lang="zh-TW" altLang="en-US" sz="2400"/>
              <a:t>訊息</a:t>
            </a:r>
            <a:r>
              <a:rPr lang="en-US" altLang="zh-TW" sz="2400"/>
              <a:t>)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物件之間的互動，是藉由訊息來達成。當</a:t>
            </a:r>
            <a:r>
              <a:rPr lang="en-US" altLang="zh-TW" sz="2000"/>
              <a:t>A</a:t>
            </a:r>
            <a:r>
              <a:rPr lang="zh-TW" altLang="en-US" sz="2000"/>
              <a:t>物件送訊息給</a:t>
            </a:r>
            <a:r>
              <a:rPr lang="en-US" altLang="zh-TW" sz="2000"/>
              <a:t>B</a:t>
            </a:r>
            <a:r>
              <a:rPr lang="zh-TW" altLang="en-US" sz="2000"/>
              <a:t>物件時，若此訊息名稱是屬於</a:t>
            </a:r>
            <a:r>
              <a:rPr lang="en-US" altLang="zh-TW" sz="2000"/>
              <a:t>B</a:t>
            </a:r>
            <a:r>
              <a:rPr lang="zh-TW" altLang="en-US" sz="2000"/>
              <a:t>物件的某一方法名稱時，</a:t>
            </a:r>
            <a:r>
              <a:rPr lang="en-US" altLang="zh-TW" sz="2000"/>
              <a:t>B</a:t>
            </a:r>
            <a:r>
              <a:rPr lang="zh-TW" altLang="en-US" sz="2000"/>
              <a:t>物件就會執行此方法。若不屬於，則產生錯誤訊息。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Event (</a:t>
            </a:r>
            <a:r>
              <a:rPr lang="zh-TW" altLang="en-US" sz="2400"/>
              <a:t>事件</a:t>
            </a:r>
            <a:r>
              <a:rPr lang="en-US" altLang="zh-TW" sz="2400"/>
              <a:t>)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可分為應用程式內部事件和外部事件。內部事件如應用程式的視窗元件所生，如按鈕或滑鼠。外部事件如系統關機。</a:t>
            </a:r>
            <a:endParaRPr lang="en-US" altLang="zh-TW" sz="20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3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Finishing touches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zh-TW" altLang="en-US" smtClean="0"/>
              <a:t>設置鬧鐘  </a:t>
            </a:r>
            <a:r>
              <a:rPr lang="en-US" altLang="zh-TW" smtClean="0"/>
              <a:t>Adding the alarm clock</a:t>
            </a:r>
          </a:p>
          <a:p>
            <a:pPr marL="533400" indent="-533400">
              <a:buFontTx/>
              <a:buAutoNum type="arabicPeriod"/>
            </a:pPr>
            <a:r>
              <a:rPr lang="zh-TW" altLang="en-US" sz="2400"/>
              <a:t>開啟小丑物件</a:t>
            </a:r>
            <a:endParaRPr lang="en-US" altLang="zh-TW" sz="2400"/>
          </a:p>
          <a:p>
            <a:pPr marL="533400" indent="-533400">
              <a:buFontTx/>
              <a:buAutoNum type="arabicPeriod"/>
            </a:pPr>
            <a:r>
              <a:rPr lang="zh-TW" altLang="en-US" sz="2400"/>
              <a:t>選擇</a:t>
            </a:r>
            <a:r>
              <a:rPr lang="en-US" altLang="zh-TW" sz="2400">
                <a:solidFill>
                  <a:srgbClr val="FF3300"/>
                </a:solidFill>
              </a:rPr>
              <a:t>Create</a:t>
            </a:r>
            <a:r>
              <a:rPr lang="en-US" altLang="zh-TW" sz="2400"/>
              <a:t> event</a:t>
            </a:r>
            <a:r>
              <a:rPr lang="zh-TW" altLang="en-US" sz="2400"/>
              <a:t>，從右邊選單中選擇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3300"/>
                </a:solidFill>
              </a:rPr>
              <a:t>main2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3300"/>
                </a:solidFill>
              </a:rPr>
              <a:t>Set Alarm</a:t>
            </a:r>
            <a:r>
              <a:rPr lang="en-US" altLang="zh-TW" sz="2400"/>
              <a:t> action</a:t>
            </a:r>
            <a:r>
              <a:rPr lang="zh-TW" altLang="en-US" sz="2400"/>
              <a:t>。</a:t>
            </a:r>
            <a:endParaRPr lang="en-US" altLang="zh-TW" sz="2400"/>
          </a:p>
          <a:p>
            <a:pPr marL="533400" indent="-533400">
              <a:buFontTx/>
              <a:buAutoNum type="arabicPeriod"/>
            </a:pPr>
            <a:r>
              <a:rPr lang="zh-TW" altLang="en-US" sz="2400"/>
              <a:t>設定</a:t>
            </a:r>
            <a:r>
              <a:rPr lang="en-US" altLang="zh-TW" sz="2400">
                <a:solidFill>
                  <a:srgbClr val="FF3300"/>
                </a:solidFill>
              </a:rPr>
              <a:t>Number of steps</a:t>
            </a:r>
            <a:r>
              <a:rPr lang="en-US" altLang="zh-TW" sz="2400"/>
              <a:t> </a:t>
            </a:r>
            <a:r>
              <a:rPr lang="zh-TW" altLang="en-US" sz="2400"/>
              <a:t>為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3300"/>
                </a:solidFill>
              </a:rPr>
              <a:t>50</a:t>
            </a:r>
            <a:r>
              <a:rPr lang="zh-TW" altLang="en-US" sz="2400"/>
              <a:t>，此鬧鐘為鬧鐘</a:t>
            </a:r>
            <a:r>
              <a:rPr lang="en-US" altLang="zh-TW" sz="2400"/>
              <a:t>0</a:t>
            </a:r>
          </a:p>
        </p:txBody>
      </p:sp>
      <p:pic>
        <p:nvPicPr>
          <p:cNvPr id="43012" name="Picture 4" descr="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1" y="3640932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 descr="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4" y="3929064"/>
            <a:ext cx="2255837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投影片編號版面配置區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A9F45ED-834F-4ADB-8FEA-F45CC3712EA1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40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2607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Finishing touches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781550"/>
          </a:xfrm>
        </p:spPr>
        <p:txBody>
          <a:bodyPr/>
          <a:lstStyle/>
          <a:p>
            <a:pPr marL="533400" indent="-533400">
              <a:buFontTx/>
              <a:buAutoNum type="arabicPeriod" startAt="3"/>
            </a:pPr>
            <a:r>
              <a:rPr lang="zh-TW" altLang="en-US" sz="2400" dirty="0"/>
              <a:t>點選</a:t>
            </a:r>
            <a:r>
              <a:rPr lang="en-US" altLang="zh-TW" sz="2400" dirty="0">
                <a:solidFill>
                  <a:srgbClr val="FF3300"/>
                </a:solidFill>
              </a:rPr>
              <a:t>Add Event</a:t>
            </a:r>
            <a:r>
              <a:rPr lang="en-US" altLang="zh-TW" sz="2400" dirty="0"/>
              <a:t>.</a:t>
            </a:r>
            <a:r>
              <a:rPr lang="zh-TW" altLang="en-US" sz="2400" dirty="0"/>
              <a:t>選擇鬧鐘是件，並選擇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3300"/>
                </a:solidFill>
              </a:rPr>
              <a:t>Alarm 0</a:t>
            </a:r>
            <a:endParaRPr lang="en-US" altLang="zh-TW" sz="2400" dirty="0"/>
          </a:p>
          <a:p>
            <a:pPr marL="533400" indent="-533400">
              <a:buFontTx/>
              <a:buAutoNum type="arabicPeriod" startAt="3"/>
            </a:pPr>
            <a:r>
              <a:rPr lang="zh-TW" altLang="en-US" sz="2400" dirty="0"/>
              <a:t>在鬧鐘事件中，選擇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3300"/>
                </a:solidFill>
              </a:rPr>
              <a:t>Move Fixed</a:t>
            </a:r>
            <a:r>
              <a:rPr lang="en-US" altLang="zh-TW" sz="2400" dirty="0"/>
              <a:t> action. Select </a:t>
            </a:r>
            <a:r>
              <a:rPr lang="en-US" altLang="zh-TW" sz="2400" dirty="0">
                <a:solidFill>
                  <a:srgbClr val="FF3300"/>
                </a:solidFill>
              </a:rPr>
              <a:t>all eight arrows</a:t>
            </a:r>
            <a:r>
              <a:rPr lang="en-US" altLang="zh-TW" sz="2400" dirty="0"/>
              <a:t>. </a:t>
            </a:r>
            <a:r>
              <a:rPr lang="zh-TW" altLang="en-US" sz="2400" dirty="0"/>
              <a:t>並設置相對速度為</a:t>
            </a:r>
            <a:r>
              <a:rPr lang="en-US" altLang="zh-TW" sz="2400" dirty="0"/>
              <a:t>0</a:t>
            </a:r>
            <a:r>
              <a:rPr lang="zh-TW" altLang="en-US" sz="2400" dirty="0"/>
              <a:t>，即是不改變原本的速度</a:t>
            </a:r>
            <a:endParaRPr lang="en-US" altLang="zh-TW" sz="2400" dirty="0"/>
          </a:p>
          <a:p>
            <a:pPr marL="533400" indent="-533400">
              <a:buFontTx/>
              <a:buAutoNum type="arabicPeriod" startAt="3"/>
            </a:pPr>
            <a:r>
              <a:rPr lang="zh-TW" altLang="en-US" sz="2400" dirty="0"/>
              <a:t>重新設置鬧鐘</a:t>
            </a:r>
            <a:r>
              <a:rPr lang="en-US" altLang="zh-TW" sz="2400" dirty="0"/>
              <a:t>,</a:t>
            </a:r>
            <a:r>
              <a:rPr lang="zh-TW" altLang="en-US" sz="2400" dirty="0"/>
              <a:t>增加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3300"/>
                </a:solidFill>
              </a:rPr>
              <a:t>Set Alarm</a:t>
            </a:r>
            <a:r>
              <a:rPr lang="en-US" altLang="zh-TW" sz="2400" dirty="0"/>
              <a:t> action</a:t>
            </a:r>
            <a:r>
              <a:rPr lang="zh-TW" altLang="en-US" sz="2400" dirty="0"/>
              <a:t>。並將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3300"/>
                </a:solidFill>
              </a:rPr>
              <a:t>Number of steps</a:t>
            </a:r>
            <a:r>
              <a:rPr lang="en-US" altLang="zh-TW" sz="2400" dirty="0"/>
              <a:t> </a:t>
            </a:r>
            <a:r>
              <a:rPr lang="zh-TW" altLang="en-US" sz="2400" dirty="0"/>
              <a:t>再次設為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3300"/>
                </a:solidFill>
              </a:rPr>
              <a:t>50</a:t>
            </a:r>
            <a:endParaRPr lang="en-US" altLang="zh-TW" sz="2400" dirty="0"/>
          </a:p>
          <a:p>
            <a:pPr marL="533400" indent="-5334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pPr marL="533400" indent="-533400">
              <a:buFont typeface="Wingdings" panose="05000000000000000000" pitchFamily="2" charset="2"/>
              <a:buChar char="ü"/>
            </a:pPr>
            <a:r>
              <a:rPr lang="zh-TW" altLang="en-US" sz="2400" u="sng" dirty="0"/>
              <a:t>注意</a:t>
            </a:r>
            <a:r>
              <a:rPr lang="en-US" altLang="zh-TW" sz="2400" u="sng" dirty="0"/>
              <a:t>!  </a:t>
            </a:r>
            <a:r>
              <a:rPr lang="zh-TW" altLang="en-US" sz="2400" u="sng" dirty="0"/>
              <a:t>預設的</a:t>
            </a:r>
            <a:r>
              <a:rPr lang="en-US" altLang="zh-TW" sz="2400" u="sng" dirty="0"/>
              <a:t>Game Maker </a:t>
            </a:r>
            <a:r>
              <a:rPr lang="zh-TW" altLang="en-US" sz="2400" u="sng" dirty="0"/>
              <a:t>每秒為</a:t>
            </a:r>
            <a:r>
              <a:rPr lang="en-US" altLang="zh-TW" sz="2400" u="sng" dirty="0"/>
              <a:t>30 steps</a:t>
            </a:r>
          </a:p>
          <a:p>
            <a:pPr marL="533400" indent="-533400">
              <a:buNone/>
            </a:pPr>
            <a:r>
              <a:rPr lang="en-US" altLang="zh-TW" sz="2400" dirty="0"/>
              <a:t>	</a:t>
            </a:r>
            <a:r>
              <a:rPr lang="zh-TW" altLang="en-US" sz="2400" u="sng" dirty="0"/>
              <a:t>所以</a:t>
            </a:r>
            <a:r>
              <a:rPr lang="en-US" altLang="zh-TW" sz="2400" u="sng" dirty="0"/>
              <a:t> 50 steps </a:t>
            </a:r>
            <a:r>
              <a:rPr lang="zh-TW" altLang="en-US" sz="2400" u="sng" dirty="0"/>
              <a:t>約為</a:t>
            </a:r>
            <a:r>
              <a:rPr lang="en-US" altLang="zh-TW" sz="2400" u="sng" dirty="0"/>
              <a:t>1.67seconds</a:t>
            </a:r>
          </a:p>
        </p:txBody>
      </p:sp>
      <p:pic>
        <p:nvPicPr>
          <p:cNvPr id="44036" name="Picture 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532061"/>
            <a:ext cx="3603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 descr="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82974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投影片編號版面配置區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92E496-F3ED-4427-BD98-7B716FC9F743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41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6306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Finishing touches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47050" cy="5068888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zh-TW" altLang="en-US" dirty="0" smtClean="0"/>
              <a:t>增加使用說明 </a:t>
            </a:r>
            <a:r>
              <a:rPr lang="en-US" altLang="zh-TW" dirty="0" smtClean="0"/>
              <a:t>Adding a help text: </a:t>
            </a:r>
          </a:p>
          <a:p>
            <a:pPr marL="914400" lvl="1" indent="-457200"/>
            <a:r>
              <a:rPr lang="zh-TW" altLang="en-US" dirty="0" smtClean="0"/>
              <a:t>每個遊戲都會告訴玩家，此遊戲目的為何，以及如何操作遊戲，所以</a:t>
            </a:r>
            <a:r>
              <a:rPr lang="en-US" altLang="zh-TW" dirty="0" smtClean="0"/>
              <a:t>help</a:t>
            </a:r>
            <a:r>
              <a:rPr lang="zh-TW" altLang="en-US" dirty="0" smtClean="0"/>
              <a:t>是必須存在的。</a:t>
            </a:r>
            <a:r>
              <a:rPr lang="en-US" altLang="zh-TW" dirty="0" smtClean="0"/>
              <a:t>Game Maker</a:t>
            </a:r>
            <a:r>
              <a:rPr lang="zh-TW" altLang="en-US" dirty="0" smtClean="0"/>
              <a:t>對於</a:t>
            </a:r>
            <a:r>
              <a:rPr lang="en-US" altLang="zh-TW" dirty="0" smtClean="0"/>
              <a:t>help</a:t>
            </a:r>
            <a:r>
              <a:rPr lang="zh-TW" altLang="en-US" dirty="0" smtClean="0"/>
              <a:t>之製作，具有標準的機制。</a:t>
            </a:r>
            <a:endParaRPr lang="en-US" altLang="zh-TW" sz="2800" dirty="0"/>
          </a:p>
          <a:p>
            <a:pPr marL="533400" indent="-533400">
              <a:buFontTx/>
              <a:buAutoNum type="arabicPeriod"/>
            </a:pPr>
            <a:r>
              <a:rPr lang="zh-TW" altLang="en-US" sz="2400" dirty="0"/>
              <a:t>從</a:t>
            </a:r>
            <a:r>
              <a:rPr lang="en-US" altLang="zh-TW" sz="2400" dirty="0">
                <a:solidFill>
                  <a:srgbClr val="FF3300"/>
                </a:solidFill>
              </a:rPr>
              <a:t>Resources</a:t>
            </a:r>
            <a:r>
              <a:rPr lang="en-US" altLang="zh-TW" sz="2400" dirty="0"/>
              <a:t> </a:t>
            </a:r>
            <a:r>
              <a:rPr lang="zh-TW" altLang="en-US" sz="2400" dirty="0"/>
              <a:t>選單選擇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3300"/>
                </a:solidFill>
              </a:rPr>
              <a:t>Change Game Information</a:t>
            </a:r>
            <a:r>
              <a:rPr lang="en-US" altLang="zh-TW" sz="2400" dirty="0"/>
              <a:t>. </a:t>
            </a:r>
          </a:p>
          <a:p>
            <a:pPr marL="533400" indent="-533400">
              <a:buFontTx/>
              <a:buAutoNum type="arabicPeriod"/>
            </a:pPr>
            <a:r>
              <a:rPr lang="zh-TW" altLang="en-US" sz="2400" dirty="0"/>
              <a:t>會出現簡易的文件編輯器</a:t>
            </a:r>
            <a:endParaRPr lang="en-US" altLang="zh-TW" sz="2400" dirty="0"/>
          </a:p>
          <a:p>
            <a:pPr marL="533400" indent="-533400">
              <a:buFontTx/>
              <a:buAutoNum type="arabicPeriod"/>
            </a:pPr>
            <a:r>
              <a:rPr lang="zh-TW" altLang="en-US" sz="2400" dirty="0"/>
              <a:t>將一些使用說明打入此處</a:t>
            </a:r>
            <a:endParaRPr lang="en-US" altLang="zh-TW" sz="2400" dirty="0"/>
          </a:p>
          <a:p>
            <a:pPr marL="533400" indent="-53340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，特別是遊戲的目標以及</a:t>
            </a:r>
            <a:endParaRPr lang="en-US" altLang="zh-TW" sz="2400" dirty="0"/>
          </a:p>
          <a:p>
            <a:pPr marL="533400" indent="-53340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如何操作</a:t>
            </a:r>
            <a:r>
              <a:rPr lang="en-US" altLang="zh-TW" sz="2400" dirty="0"/>
              <a:t>…</a:t>
            </a:r>
          </a:p>
          <a:p>
            <a:pPr marL="533400" indent="-533400">
              <a:buFont typeface="Wingdings" panose="05000000000000000000" pitchFamily="2" charset="2"/>
              <a:buChar char="ü"/>
            </a:pPr>
            <a:endParaRPr lang="en-US" altLang="zh-TW" sz="2000" u="sng" dirty="0"/>
          </a:p>
          <a:p>
            <a:pPr marL="533400" indent="-533400">
              <a:buFont typeface="Wingdings" panose="05000000000000000000" pitchFamily="2" charset="2"/>
              <a:buChar char="ü"/>
            </a:pPr>
            <a:endParaRPr lang="en-US" altLang="zh-TW" sz="2000" u="sng" dirty="0"/>
          </a:p>
          <a:p>
            <a:pPr marL="533400" indent="-533400">
              <a:buFont typeface="Wingdings" panose="05000000000000000000" pitchFamily="2" charset="2"/>
              <a:buChar char="ü"/>
            </a:pPr>
            <a:endParaRPr lang="en-US" altLang="zh-TW" sz="2000" u="sng" dirty="0"/>
          </a:p>
          <a:p>
            <a:pPr marL="533400" indent="-533400">
              <a:buFont typeface="Wingdings" panose="05000000000000000000" pitchFamily="2" charset="2"/>
              <a:buChar char="ü"/>
            </a:pPr>
            <a:r>
              <a:rPr lang="zh-TW" altLang="en-US" sz="2000" b="1" u="sng" dirty="0"/>
              <a:t>在遊戲進行時，此說明可以藉由點擊</a:t>
            </a:r>
            <a:r>
              <a:rPr lang="en-US" altLang="zh-TW" sz="2000" b="1" u="sng" dirty="0"/>
              <a:t>F1</a:t>
            </a:r>
            <a:r>
              <a:rPr lang="zh-TW" altLang="en-US" sz="2000" b="1" u="sng" dirty="0"/>
              <a:t>來自動產生此說明畫面</a:t>
            </a:r>
            <a:endParaRPr lang="en-US" altLang="zh-TW" b="1" u="sng" dirty="0" smtClean="0"/>
          </a:p>
        </p:txBody>
      </p:sp>
      <p:pic>
        <p:nvPicPr>
          <p:cNvPr id="45060" name="Picture 4" descr="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00439"/>
            <a:ext cx="3786188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E1CD346-A1AB-419E-A1FD-4EC240EC4164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42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772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 </a:t>
            </a:r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00201"/>
            <a:ext cx="8002588" cy="49244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 Idea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Design Document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 objects 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牆壁</a:t>
            </a:r>
            <a:r>
              <a:rPr lang="en-US" altLang="zh-TW" sz="1600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(wall object)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小丑</a:t>
            </a:r>
            <a:r>
              <a:rPr lang="en-US" altLang="zh-TW" sz="1600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(clown object)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聲音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Sounds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反彈</a:t>
            </a:r>
            <a:r>
              <a:rPr lang="en-US" altLang="zh-TW" sz="1600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 bounce sound)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1600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 click sound)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Controls 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左鍵點擊小丑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遊戲流程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 flow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遊戲開始時，分數為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畫面中為小丑隨機方向移動，碰到牆壁則反彈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小丑若被點擊到，玩家分數加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分，小丑隨機跳到某處並朝某方向移動且其速度加快。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玩家點擊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&lt;Esc&gt;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鍵，則遊戲結束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關卡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Levels 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此遊戲只有一個關卡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難度：小丑移動速度會隨著被玩家點擊到而增加</a:t>
            </a:r>
            <a:endParaRPr lang="en-US" altLang="zh-TW" sz="1600" dirty="0">
              <a:solidFill>
                <a:srgbClr val="FF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469" name="投影片編號版面配置區 6"/>
          <p:cNvSpPr txBox="1">
            <a:spLocks noGrp="1"/>
          </p:cNvSpPr>
          <p:nvPr/>
        </p:nvSpPr>
        <p:spPr bwMode="auto">
          <a:xfrm>
            <a:off x="8077200" y="65849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F70463B5-7033-4BDF-848D-C6CA30709F4C}" type="slidenum">
              <a:rPr lang="en-US" altLang="zh-TW" sz="1400">
                <a:solidFill>
                  <a:srgbClr val="FFFFFF"/>
                </a:solidFill>
                <a:ea typeface="微軟正黑體" panose="020B0604030504040204" pitchFamily="34" charset="-120"/>
              </a:rPr>
              <a:pPr algn="r" eaLnBrk="1" hangingPunct="1"/>
              <a:t>43</a:t>
            </a:fld>
            <a:endParaRPr lang="en-US" altLang="zh-TW" sz="1400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8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Game Idea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/>
              <a:t>我們首先需要將想製作出來的遊戲，寫一個流程來描述此遊戲</a:t>
            </a: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zh-TW" altLang="en-US" smtClean="0"/>
              <a:t>遊戲描述</a:t>
            </a: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這是一個小遊戲。</a:t>
            </a: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此遊戲為一個小丑，其在有限制的遊戲空間中移動。</a:t>
            </a: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玩家的目的是藉由滑鼠來點擊小丑。</a:t>
            </a: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隨著玩家擊重小丑的次數越多，小丑的移動速度也會越快。因此，玩家捕捉到小丑的困難度也就越來越困難。</a:t>
            </a: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每點擊到小丑一次，玩家所得到的分數會增加。此遊戲目標是玩家獲取更高的分數。</a:t>
            </a:r>
            <a:endParaRPr lang="en-US" altLang="zh-TW" smtClean="0"/>
          </a:p>
        </p:txBody>
      </p:sp>
      <p:sp>
        <p:nvSpPr>
          <p:cNvPr id="614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0CCF3F3-1332-4DF8-9568-8324290F35FB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5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88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Design Document 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002588" cy="4924425"/>
          </a:xfrm>
        </p:spPr>
        <p:txBody>
          <a:bodyPr/>
          <a:lstStyle/>
          <a:p>
            <a:pPr eaLnBrk="1" hangingPunct="1"/>
            <a:r>
              <a:rPr lang="zh-TW" altLang="en-US" sz="2400" dirty="0"/>
              <a:t>第二步：創造遊戲時需寫一個精確的設計文件</a:t>
            </a:r>
            <a:endParaRPr lang="en-US" altLang="zh-TW" sz="2400" dirty="0"/>
          </a:p>
          <a:p>
            <a:pPr eaLnBrk="1" hangingPunct="1"/>
            <a:r>
              <a:rPr lang="en-US" altLang="zh-TW" sz="2400" dirty="0"/>
              <a:t>Catch the Clown Design Document </a:t>
            </a:r>
          </a:p>
          <a:p>
            <a:pPr lvl="1" eaLnBrk="1" hangingPunct="1"/>
            <a:r>
              <a:rPr lang="zh-TW" altLang="en-US" b="1" dirty="0" smtClean="0">
                <a:solidFill>
                  <a:schemeClr val="tx1"/>
                </a:solidFill>
              </a:rPr>
              <a:t>遊戲物件 </a:t>
            </a:r>
            <a:r>
              <a:rPr lang="en-US" altLang="zh-TW" b="1" dirty="0" smtClean="0">
                <a:solidFill>
                  <a:schemeClr val="tx1"/>
                </a:solidFill>
              </a:rPr>
              <a:t>(game objects)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2" eaLnBrk="1" hangingPunct="1"/>
            <a:r>
              <a:rPr lang="zh-TW" altLang="en-US" sz="2200" b="1" dirty="0">
                <a:solidFill>
                  <a:srgbClr val="FF3300"/>
                </a:solidFill>
              </a:rPr>
              <a:t>牆壁</a:t>
            </a:r>
            <a:r>
              <a:rPr lang="en-US" altLang="zh-TW" sz="2200" b="1" dirty="0">
                <a:solidFill>
                  <a:srgbClr val="FF3300"/>
                </a:solidFill>
              </a:rPr>
              <a:t>(wall object)</a:t>
            </a:r>
            <a:r>
              <a:rPr lang="en-US" altLang="zh-TW" sz="2200" b="1" dirty="0"/>
              <a:t> </a:t>
            </a:r>
            <a:r>
              <a:rPr lang="zh-TW" altLang="en-US" sz="2200" dirty="0"/>
              <a:t>牆的圖形</a:t>
            </a:r>
            <a:endParaRPr lang="en-US" altLang="zh-TW" sz="2200" dirty="0"/>
          </a:p>
          <a:p>
            <a:pPr lvl="2" eaLnBrk="1" hangingPunct="1">
              <a:buFontTx/>
              <a:buNone/>
            </a:pPr>
            <a:r>
              <a:rPr lang="en-US" altLang="zh-TW" sz="2200" dirty="0"/>
              <a:t>	</a:t>
            </a:r>
            <a:r>
              <a:rPr lang="zh-TW" altLang="en-US" sz="2200" dirty="0"/>
              <a:t>主要用來環繞遊戲空間，避免小丑跑出遊戲範圍</a:t>
            </a:r>
            <a:endParaRPr lang="en-US" altLang="zh-TW" sz="2200" dirty="0"/>
          </a:p>
          <a:p>
            <a:pPr lvl="2" eaLnBrk="1" hangingPunct="1"/>
            <a:r>
              <a:rPr lang="zh-TW" altLang="en-US" sz="2200" b="1" dirty="0">
                <a:solidFill>
                  <a:srgbClr val="FF3300"/>
                </a:solidFill>
              </a:rPr>
              <a:t>小丑</a:t>
            </a:r>
            <a:r>
              <a:rPr lang="en-US" altLang="zh-TW" sz="2200" b="1" dirty="0">
                <a:solidFill>
                  <a:srgbClr val="FF3300"/>
                </a:solidFill>
              </a:rPr>
              <a:t>(clown object)</a:t>
            </a:r>
            <a:r>
              <a:rPr lang="en-US" altLang="zh-TW" sz="2200" b="1" dirty="0"/>
              <a:t> </a:t>
            </a:r>
            <a:r>
              <a:rPr lang="zh-TW" altLang="en-US" sz="2200" dirty="0"/>
              <a:t>小丑的圖形</a:t>
            </a:r>
            <a:endParaRPr lang="en-US" altLang="zh-TW" sz="2200" dirty="0"/>
          </a:p>
          <a:p>
            <a:pPr marL="1828800" lvl="3" indent="-457200">
              <a:buFontTx/>
              <a:buAutoNum type="arabicPeriod"/>
            </a:pPr>
            <a:r>
              <a:rPr lang="zh-TW" altLang="en-US" sz="2200" dirty="0"/>
              <a:t>以固定的速度移動</a:t>
            </a:r>
            <a:r>
              <a:rPr lang="en-US" altLang="zh-TW" sz="2200" dirty="0"/>
              <a:t>,</a:t>
            </a:r>
          </a:p>
          <a:p>
            <a:pPr marL="1828800" lvl="3" indent="-457200">
              <a:buFontTx/>
              <a:buAutoNum type="arabicPeriod"/>
            </a:pPr>
            <a:r>
              <a:rPr lang="zh-TW" altLang="en-US" sz="2200" dirty="0"/>
              <a:t>碰到牆壁後反彈</a:t>
            </a:r>
            <a:r>
              <a:rPr lang="en-US" altLang="zh-TW" sz="2200" dirty="0"/>
              <a:t>,</a:t>
            </a:r>
          </a:p>
          <a:p>
            <a:pPr marL="1828800" lvl="3" indent="-457200">
              <a:buFontTx/>
              <a:buAutoNum type="arabicPeriod"/>
            </a:pPr>
            <a:r>
              <a:rPr lang="zh-TW" altLang="en-US" sz="2200" dirty="0"/>
              <a:t>當玩家以滑鼠游標點擊到小丑時，分數增加十分</a:t>
            </a:r>
            <a:r>
              <a:rPr lang="en-US" altLang="zh-TW" sz="2200" dirty="0"/>
              <a:t>,</a:t>
            </a:r>
          </a:p>
          <a:p>
            <a:pPr marL="1828800" lvl="3" indent="-457200">
              <a:buFontTx/>
              <a:buAutoNum type="arabicPeriod"/>
            </a:pPr>
            <a:r>
              <a:rPr lang="zh-TW" altLang="en-US" sz="2200" dirty="0"/>
              <a:t>小丑隨機跳到某位置，同時其移動速度增加</a:t>
            </a:r>
            <a:endParaRPr lang="en-US" altLang="zh-TW" sz="2200" dirty="0"/>
          </a:p>
        </p:txBody>
      </p:sp>
      <p:sp>
        <p:nvSpPr>
          <p:cNvPr id="717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FB534D9-3F44-4654-82BD-3168E4692E16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6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38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Design Document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97205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zh-TW" altLang="en-US" b="1" dirty="0" smtClean="0">
                <a:solidFill>
                  <a:schemeClr val="tx1"/>
                </a:solidFill>
              </a:rPr>
              <a:t>聲音</a:t>
            </a:r>
            <a:r>
              <a:rPr lang="en-US" altLang="zh-TW" b="1" dirty="0" smtClean="0">
                <a:solidFill>
                  <a:schemeClr val="tx1"/>
                </a:solidFill>
              </a:rPr>
              <a:t>(Sounds)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200" b="1" dirty="0">
                <a:solidFill>
                  <a:srgbClr val="FF3300"/>
                </a:solidFill>
              </a:rPr>
              <a:t>反彈</a:t>
            </a:r>
            <a:r>
              <a:rPr lang="en-US" altLang="zh-TW" sz="2200" b="1" dirty="0">
                <a:solidFill>
                  <a:srgbClr val="FF3300"/>
                </a:solidFill>
              </a:rPr>
              <a:t>(</a:t>
            </a:r>
            <a:r>
              <a:rPr lang="zh-TW" altLang="en-US" sz="2200" b="1" dirty="0">
                <a:solidFill>
                  <a:srgbClr val="FF3300"/>
                </a:solidFill>
              </a:rPr>
              <a:t>ａ </a:t>
            </a:r>
            <a:r>
              <a:rPr lang="en-US" altLang="zh-TW" sz="2200" b="1" dirty="0">
                <a:solidFill>
                  <a:srgbClr val="FF3300"/>
                </a:solidFill>
              </a:rPr>
              <a:t>bounce sound)</a:t>
            </a:r>
            <a:r>
              <a:rPr lang="en-US" altLang="zh-TW" sz="2200" dirty="0"/>
              <a:t> </a:t>
            </a:r>
            <a:r>
              <a:rPr lang="zh-TW" altLang="en-US" sz="2200" dirty="0"/>
              <a:t>當小丑碰到牆壁反彈時發出</a:t>
            </a:r>
            <a:endParaRPr lang="en-US" altLang="zh-TW" sz="2200" dirty="0"/>
          </a:p>
          <a:p>
            <a:pPr lvl="2" eaLnBrk="1" hangingPunct="1">
              <a:lnSpc>
                <a:spcPct val="80000"/>
              </a:lnSpc>
            </a:pPr>
            <a:r>
              <a:rPr lang="zh-TW" altLang="en-US" sz="2200" b="1" dirty="0">
                <a:solidFill>
                  <a:srgbClr val="FF3300"/>
                </a:solidFill>
              </a:rPr>
              <a:t>點擊</a:t>
            </a:r>
            <a:r>
              <a:rPr lang="en-US" altLang="zh-TW" sz="2200" b="1" dirty="0">
                <a:solidFill>
                  <a:srgbClr val="FF3300"/>
                </a:solidFill>
              </a:rPr>
              <a:t>(</a:t>
            </a:r>
            <a:r>
              <a:rPr lang="zh-TW" altLang="en-US" sz="2200" b="1" dirty="0">
                <a:solidFill>
                  <a:srgbClr val="FF3300"/>
                </a:solidFill>
              </a:rPr>
              <a:t>ａ </a:t>
            </a:r>
            <a:r>
              <a:rPr lang="en-US" altLang="zh-TW" sz="2200" b="1" dirty="0">
                <a:solidFill>
                  <a:srgbClr val="FF3300"/>
                </a:solidFill>
              </a:rPr>
              <a:t>click sound)</a:t>
            </a:r>
            <a:r>
              <a:rPr lang="en-US" altLang="zh-TW" sz="2200" b="1" dirty="0"/>
              <a:t> </a:t>
            </a:r>
            <a:r>
              <a:rPr lang="zh-TW" altLang="en-US" sz="2200" dirty="0"/>
              <a:t>當玩家使用滑鼠點擊小丑時發出</a:t>
            </a:r>
            <a:endParaRPr lang="en-US" altLang="zh-TW" sz="2200" dirty="0"/>
          </a:p>
          <a:p>
            <a:pPr lvl="1" eaLnBrk="1" hangingPunct="1">
              <a:lnSpc>
                <a:spcPct val="80000"/>
              </a:lnSpc>
            </a:pPr>
            <a:r>
              <a:rPr lang="zh-TW" altLang="en-US" b="1" dirty="0" smtClean="0">
                <a:solidFill>
                  <a:schemeClr val="tx1"/>
                </a:solidFill>
              </a:rPr>
              <a:t>控制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controls ) 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200" dirty="0"/>
              <a:t>玩家唯一控制的是滑鼠</a:t>
            </a:r>
            <a:endParaRPr lang="en-US" altLang="zh-TW" sz="2200" dirty="0"/>
          </a:p>
          <a:p>
            <a:pPr lvl="2" eaLnBrk="1" hangingPunct="1">
              <a:lnSpc>
                <a:spcPct val="80000"/>
              </a:lnSpc>
            </a:pPr>
            <a:r>
              <a:rPr lang="zh-TW" altLang="en-US" sz="2200" dirty="0"/>
              <a:t>用滑鼠左鍵點擊到小丑，代表抓到小丑</a:t>
            </a:r>
            <a:endParaRPr lang="en-US" altLang="zh-TW" sz="2200" dirty="0"/>
          </a:p>
          <a:p>
            <a:pPr lvl="1" eaLnBrk="1" hangingPunct="1">
              <a:lnSpc>
                <a:spcPct val="80000"/>
              </a:lnSpc>
            </a:pPr>
            <a:r>
              <a:rPr lang="zh-TW" altLang="en-US" b="1" dirty="0" smtClean="0">
                <a:solidFill>
                  <a:schemeClr val="tx1"/>
                </a:solidFill>
              </a:rPr>
              <a:t>遊戲流程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game flow )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200" dirty="0"/>
              <a:t>遊戲開始時，分數為</a:t>
            </a:r>
            <a:r>
              <a:rPr lang="en-US" altLang="zh-TW" sz="2200" dirty="0"/>
              <a:t>0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200" dirty="0"/>
              <a:t>畫面中為小丑隨機方向移動</a:t>
            </a:r>
            <a:endParaRPr lang="en-US" altLang="zh-TW" sz="2200" dirty="0"/>
          </a:p>
          <a:p>
            <a:pPr lvl="2" eaLnBrk="1" hangingPunct="1">
              <a:lnSpc>
                <a:spcPct val="80000"/>
              </a:lnSpc>
            </a:pPr>
            <a:r>
              <a:rPr lang="zh-TW" altLang="en-US" sz="2200" dirty="0"/>
              <a:t>當玩家點擊</a:t>
            </a:r>
            <a:r>
              <a:rPr lang="en-US" altLang="zh-TW" sz="2200" dirty="0"/>
              <a:t>&lt;Esc&gt; </a:t>
            </a:r>
            <a:r>
              <a:rPr lang="zh-TW" altLang="en-US" sz="2200" dirty="0"/>
              <a:t>鍵時遊戲結束</a:t>
            </a:r>
            <a:endParaRPr lang="en-US" altLang="zh-TW" sz="2200" dirty="0"/>
          </a:p>
          <a:p>
            <a:pPr lvl="1" eaLnBrk="1" hangingPunct="1">
              <a:lnSpc>
                <a:spcPct val="80000"/>
              </a:lnSpc>
            </a:pPr>
            <a:r>
              <a:rPr lang="zh-TW" altLang="en-US" b="1" dirty="0" smtClean="0">
                <a:solidFill>
                  <a:schemeClr val="tx1"/>
                </a:solidFill>
              </a:rPr>
              <a:t>關卡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levels )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200" dirty="0"/>
              <a:t>此遊戲只有一個關卡</a:t>
            </a:r>
            <a:endParaRPr lang="en-US" altLang="zh-TW" sz="2200" dirty="0"/>
          </a:p>
          <a:p>
            <a:pPr lvl="2" eaLnBrk="1" hangingPunct="1">
              <a:lnSpc>
                <a:spcPct val="80000"/>
              </a:lnSpc>
            </a:pPr>
            <a:r>
              <a:rPr lang="zh-TW" altLang="en-US" sz="2200" dirty="0"/>
              <a:t>難度</a:t>
            </a:r>
          </a:p>
          <a:p>
            <a:pPr lvl="3" eaLnBrk="1" hangingPunct="1">
              <a:lnSpc>
                <a:spcPct val="80000"/>
              </a:lnSpc>
            </a:pPr>
            <a:r>
              <a:rPr lang="zh-TW" altLang="en-US" sz="2200" dirty="0"/>
              <a:t>小丑移動速度會隨著小丑被點擊到的頻率而增加</a:t>
            </a:r>
            <a:endParaRPr lang="en-US" altLang="zh-TW" sz="2200" dirty="0"/>
          </a:p>
        </p:txBody>
      </p:sp>
      <p:sp>
        <p:nvSpPr>
          <p:cNvPr id="819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A85F49F-2003-4593-8E4C-67577BC72421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7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42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Adding Sprites and Sounds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435975" cy="4525963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角色小圖示 </a:t>
            </a:r>
            <a:r>
              <a:rPr lang="en-US" altLang="zh-TW" dirty="0" smtClean="0"/>
              <a:t>(Sprite)</a:t>
            </a:r>
          </a:p>
          <a:p>
            <a:pPr lvl="1" eaLnBrk="1" hangingPunct="1"/>
            <a:r>
              <a:rPr lang="zh-TW" altLang="en-US" dirty="0" smtClean="0"/>
              <a:t>遊戲物件</a:t>
            </a:r>
            <a:r>
              <a:rPr lang="en-US" altLang="zh-TW" dirty="0" smtClean="0"/>
              <a:t>(objects)</a:t>
            </a:r>
            <a:r>
              <a:rPr lang="zh-TW" altLang="en-US" dirty="0" smtClean="0"/>
              <a:t>所用的圖像</a:t>
            </a:r>
            <a:r>
              <a:rPr lang="en-US" altLang="zh-TW" dirty="0" smtClean="0"/>
              <a:t>(images)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Game Maker</a:t>
            </a:r>
            <a:r>
              <a:rPr lang="zh-TW" altLang="en-US" dirty="0" smtClean="0"/>
              <a:t>中稱之為</a:t>
            </a:r>
            <a:r>
              <a:rPr lang="en-US" altLang="zh-TW" b="1" dirty="0" smtClean="0">
                <a:solidFill>
                  <a:srgbClr val="FF3300"/>
                </a:solidFill>
              </a:rPr>
              <a:t>sprite</a:t>
            </a:r>
            <a:r>
              <a:rPr lang="en-US" altLang="zh-TW" dirty="0" smtClean="0"/>
              <a:t>.</a:t>
            </a:r>
          </a:p>
          <a:p>
            <a:pPr lvl="1" eaLnBrk="1" hangingPunct="1"/>
            <a:r>
              <a:rPr lang="zh-TW" altLang="en-US" dirty="0" smtClean="0"/>
              <a:t>此遊戲中，將會使用下述兩個圖像做為遊戲物件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可以從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Times New Roman" panose="02020603050405020304" pitchFamily="18" charset="0"/>
              </a:rPr>
              <a:t>Resources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資料夾中找到此圖像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en-US" altLang="zh-TW" dirty="0" smtClean="0"/>
              <a:t>The clown   </a:t>
            </a:r>
          </a:p>
          <a:p>
            <a:pPr lvl="2" eaLnBrk="1" hangingPunct="1">
              <a:buFontTx/>
              <a:buNone/>
            </a:pPr>
            <a:r>
              <a:rPr lang="en-US" altLang="zh-TW" dirty="0" smtClean="0"/>
              <a:t>       </a:t>
            </a:r>
          </a:p>
          <a:p>
            <a:pPr lvl="2" eaLnBrk="1" hangingPunct="1"/>
            <a:r>
              <a:rPr lang="en-US" altLang="zh-TW" dirty="0" smtClean="0"/>
              <a:t>The wall: </a:t>
            </a:r>
          </a:p>
        </p:txBody>
      </p:sp>
      <p:pic>
        <p:nvPicPr>
          <p:cNvPr id="9220" name="Picture 6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4" y="3716338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4" y="4508500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投影片編號版面配置區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0D829C-36B7-4395-9CA2-8488F169E488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8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07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Creating the Clown Sprite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578850" cy="4525963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TW" altLang="en-US" dirty="0" smtClean="0"/>
              <a:t>從工具列上的</a:t>
            </a:r>
            <a:r>
              <a:rPr lang="en-US" altLang="zh-TW" dirty="0" smtClean="0"/>
              <a:t>Resources </a:t>
            </a:r>
            <a:r>
              <a:rPr lang="zh-TW" altLang="en-US" dirty="0" smtClean="0"/>
              <a:t>，選擇</a:t>
            </a:r>
            <a:r>
              <a:rPr lang="en-US" altLang="zh-TW" dirty="0" smtClean="0"/>
              <a:t> Create  Sprite</a:t>
            </a:r>
            <a:r>
              <a:rPr lang="zh-TW" altLang="en-US" dirty="0" smtClean="0"/>
              <a:t>，以創造一個</a:t>
            </a:r>
            <a:r>
              <a:rPr lang="en-US" altLang="zh-TW" dirty="0" smtClean="0"/>
              <a:t>sprite</a:t>
            </a:r>
            <a:r>
              <a:rPr lang="zh-TW" altLang="en-US" dirty="0" smtClean="0"/>
              <a:t>並設定此元件的屬性</a:t>
            </a:r>
            <a:endParaRPr lang="en-US" altLang="zh-TW" dirty="0" smtClean="0"/>
          </a:p>
          <a:p>
            <a:pPr marL="533400" indent="-533400">
              <a:buFontTx/>
              <a:buAutoNum type="arabicPeriod"/>
            </a:pPr>
            <a:r>
              <a:rPr lang="zh-TW" altLang="en-US" dirty="0" smtClean="0"/>
              <a:t>點擊名稱欄位</a:t>
            </a:r>
            <a:r>
              <a:rPr lang="en-US" altLang="zh-TW" dirty="0" smtClean="0"/>
              <a:t>(Name)</a:t>
            </a:r>
            <a:r>
              <a:rPr lang="zh-TW" altLang="en-US" dirty="0" smtClean="0"/>
              <a:t>，通常預設為</a:t>
            </a:r>
            <a:r>
              <a:rPr lang="en-US" altLang="zh-TW" dirty="0" smtClean="0"/>
              <a:t>sprite0</a:t>
            </a:r>
            <a:r>
              <a:rPr lang="zh-TW" altLang="en-US" dirty="0" smtClean="0"/>
              <a:t> ，更名為</a:t>
            </a:r>
            <a:r>
              <a:rPr lang="en-US" altLang="zh-TW" dirty="0" smtClean="0"/>
              <a:t> </a:t>
            </a:r>
            <a:r>
              <a:rPr lang="en-US" altLang="zh-TW" b="1" dirty="0" err="1" smtClean="0">
                <a:solidFill>
                  <a:srgbClr val="FF3300"/>
                </a:solidFill>
              </a:rPr>
              <a:t>spr_clown</a:t>
            </a:r>
            <a:r>
              <a:rPr lang="en-US" altLang="zh-TW" dirty="0" smtClean="0"/>
              <a:t>.</a:t>
            </a:r>
            <a:endParaRPr lang="en-US" altLang="zh-TW" sz="3200" dirty="0"/>
          </a:p>
          <a:p>
            <a:pPr marL="533400" indent="-533400">
              <a:buFontTx/>
              <a:buAutoNum type="arabicPeriod"/>
            </a:pPr>
            <a:r>
              <a:rPr lang="zh-TW" altLang="en-US" dirty="0" smtClean="0"/>
              <a:t>點擊</a:t>
            </a:r>
            <a:r>
              <a:rPr lang="en-US" altLang="zh-TW" dirty="0" smtClean="0"/>
              <a:t>Load Sprite</a:t>
            </a:r>
            <a:r>
              <a:rPr lang="zh-TW" altLang="en-US" dirty="0" smtClean="0"/>
              <a:t>按鈕，開啟</a:t>
            </a:r>
            <a:r>
              <a:rPr lang="en-US" altLang="zh-TW" dirty="0" smtClean="0"/>
              <a:t>Resources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pPr marL="533400" indent="-533400">
              <a:buFontTx/>
              <a:buAutoNum type="arabicPeriod"/>
            </a:pPr>
            <a:r>
              <a:rPr lang="zh-TW" altLang="en-US" dirty="0" smtClean="0"/>
              <a:t>尋找</a:t>
            </a:r>
            <a:r>
              <a:rPr lang="en-US" altLang="zh-TW" dirty="0" smtClean="0"/>
              <a:t> clown.png.</a:t>
            </a:r>
            <a:r>
              <a:rPr lang="en-US" altLang="zh-TW" sz="3200" dirty="0"/>
              <a:t> </a:t>
            </a:r>
          </a:p>
          <a:p>
            <a:pPr marL="533400" indent="-533400">
              <a:buFontTx/>
              <a:buAutoNum type="arabicPeriod"/>
            </a:pPr>
            <a:r>
              <a:rPr lang="zh-TW" altLang="en-US" dirty="0" smtClean="0"/>
              <a:t>點擊</a:t>
            </a:r>
            <a:r>
              <a:rPr lang="en-US" altLang="zh-TW" dirty="0" smtClean="0"/>
              <a:t>OK </a:t>
            </a:r>
            <a:r>
              <a:rPr lang="zh-TW" altLang="en-US" dirty="0" smtClean="0"/>
              <a:t>按鈕關閉</a:t>
            </a:r>
            <a:endParaRPr lang="en-US" altLang="zh-TW" sz="3200" dirty="0"/>
          </a:p>
        </p:txBody>
      </p:sp>
      <p:sp>
        <p:nvSpPr>
          <p:cNvPr id="1024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E8BE0A-E692-471E-989F-6B9F06B6A1E7}" type="slidenum">
              <a:rPr lang="en-US" altLang="zh-TW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9</a:t>
            </a:fld>
            <a:endParaRPr lang="en-US" altLang="zh-TW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77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31</TotalTime>
  <Words>2627</Words>
  <Application>Microsoft Office PowerPoint</Application>
  <PresentationFormat>寬螢幕</PresentationFormat>
  <Paragraphs>313</Paragraphs>
  <Slides>43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1" baseType="lpstr">
      <vt:lpstr>微軟正黑體</vt:lpstr>
      <vt:lpstr>新細明體</vt:lpstr>
      <vt:lpstr>Arial</vt:lpstr>
      <vt:lpstr>Calibri</vt:lpstr>
      <vt:lpstr>Corbel</vt:lpstr>
      <vt:lpstr>Times New Roman</vt:lpstr>
      <vt:lpstr>Wingdings</vt:lpstr>
      <vt:lpstr>深度</vt:lpstr>
      <vt:lpstr>PowerPoint 簡報</vt:lpstr>
      <vt:lpstr>Goal</vt:lpstr>
      <vt:lpstr>Object-oriented Concepts</vt:lpstr>
      <vt:lpstr>Classes and Objects</vt:lpstr>
      <vt:lpstr>The Game Idea</vt:lpstr>
      <vt:lpstr>A Design Document </vt:lpstr>
      <vt:lpstr>A Design Document</vt:lpstr>
      <vt:lpstr>Adding Sprites and Sounds</vt:lpstr>
      <vt:lpstr>Creating the Clown Sprite</vt:lpstr>
      <vt:lpstr>Creating the clown sprite</vt:lpstr>
      <vt:lpstr>Notice</vt:lpstr>
      <vt:lpstr>Create two sound resources</vt:lpstr>
      <vt:lpstr>Objects and Actions </vt:lpstr>
      <vt:lpstr>Objects and Actions</vt:lpstr>
      <vt:lpstr>Aspects in Defining Objects</vt:lpstr>
      <vt:lpstr>Create the Ｗall Ｏbject</vt:lpstr>
      <vt:lpstr>Create the Ｗall Ｏbject</vt:lpstr>
      <vt:lpstr>Events and Actions</vt:lpstr>
      <vt:lpstr>Let the clown object move</vt:lpstr>
      <vt:lpstr>Let the clown object move</vt:lpstr>
      <vt:lpstr>Let the clown object move</vt:lpstr>
      <vt:lpstr>Handling a collision with the wall</vt:lpstr>
      <vt:lpstr>Handling a collision with the wall</vt:lpstr>
      <vt:lpstr>Handling a collision with the wall</vt:lpstr>
      <vt:lpstr>Handling a mouse press</vt:lpstr>
      <vt:lpstr>PowerPoint 簡報</vt:lpstr>
      <vt:lpstr>Handling a mouse press</vt:lpstr>
      <vt:lpstr>Handling a mouse press</vt:lpstr>
      <vt:lpstr>Handling a mouse press</vt:lpstr>
      <vt:lpstr>The clown object</vt:lpstr>
      <vt:lpstr>Creating the Room </vt:lpstr>
      <vt:lpstr>Creating the Room</vt:lpstr>
      <vt:lpstr>Creating the Room</vt:lpstr>
      <vt:lpstr>Saving and Testing </vt:lpstr>
      <vt:lpstr>Finishing touches </vt:lpstr>
      <vt:lpstr>Finishing touches</vt:lpstr>
      <vt:lpstr>Finishing touches</vt:lpstr>
      <vt:lpstr>Finishing touches</vt:lpstr>
      <vt:lpstr>Finishing touches</vt:lpstr>
      <vt:lpstr>Finishing touches</vt:lpstr>
      <vt:lpstr>Finishing touches</vt:lpstr>
      <vt:lpstr>Finishing touches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遊戲設計初探</dc:title>
  <dc:creator>葉家齊</dc:creator>
  <cp:lastModifiedBy>葉家齊</cp:lastModifiedBy>
  <cp:revision>9</cp:revision>
  <dcterms:created xsi:type="dcterms:W3CDTF">2015-03-10T11:25:47Z</dcterms:created>
  <dcterms:modified xsi:type="dcterms:W3CDTF">2015-03-10T11:59:50Z</dcterms:modified>
</cp:coreProperties>
</file>