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50" r:id="rId1"/>
  </p:sldMasterIdLst>
  <p:notesMasterIdLst>
    <p:notesMasterId r:id="rId4"/>
  </p:notesMasterIdLst>
  <p:handoutMasterIdLst>
    <p:handoutMasterId r:id="rId5"/>
  </p:handoutMasterIdLst>
  <p:sldIdLst>
    <p:sldId id="570" r:id="rId2"/>
    <p:sldId id="572"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8" userDrawn="1">
          <p15:clr>
            <a:srgbClr val="A4A3A4"/>
          </p15:clr>
        </p15:guide>
        <p15:guide id="2" pos="290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300"/>
    <a:srgbClr val="F2545A"/>
    <a:srgbClr val="FFB7B0"/>
    <a:srgbClr val="D6D3CC"/>
    <a:srgbClr val="00D012"/>
    <a:srgbClr val="EA9976"/>
    <a:srgbClr val="8D8D8D"/>
    <a:srgbClr val="24313A"/>
    <a:srgbClr val="65A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95628" autoAdjust="0"/>
  </p:normalViewPr>
  <p:slideViewPr>
    <p:cSldViewPr snapToGrid="0" snapToObjects="1" showGuides="1">
      <p:cViewPr varScale="1">
        <p:scale>
          <a:sx n="160" d="100"/>
          <a:sy n="160" d="100"/>
        </p:scale>
        <p:origin x="168" y="824"/>
      </p:cViewPr>
      <p:guideLst>
        <p:guide orient="horz" pos="1668"/>
        <p:guide pos="2904"/>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2" d="100"/>
        <a:sy n="152" d="100"/>
      </p:scale>
      <p:origin x="0" y="0"/>
    </p:cViewPr>
  </p:sorterViewPr>
  <p:notesViewPr>
    <p:cSldViewPr snapToGrid="0" snapToObjects="1" showGuides="1">
      <p:cViewPr varScale="1">
        <p:scale>
          <a:sx n="94" d="100"/>
          <a:sy n="94" d="100"/>
        </p:scale>
        <p:origin x="375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F6CA9C-5D53-EA41-8A37-B6650DBCB74E}" type="datetimeFigureOut">
              <a:rPr lang="en-US" smtClean="0"/>
              <a:t>11/18/22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46750C-8C4B-404A-BDF0-2CBD43D3CE8D}" type="slidenum">
              <a:rPr lang="en-US" smtClean="0"/>
              <a:t>‹#›</a:t>
            </a:fld>
            <a:endParaRPr lang="en-US"/>
          </a:p>
        </p:txBody>
      </p:sp>
    </p:spTree>
    <p:extLst>
      <p:ext uri="{BB962C8B-B14F-4D97-AF65-F5344CB8AC3E}">
        <p14:creationId xmlns:p14="http://schemas.microsoft.com/office/powerpoint/2010/main" val="1147340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551E-C073-0C45-B697-ADFF7C4EFE7E}" type="datetimeFigureOut">
              <a:rPr lang="en-US" smtClean="0"/>
              <a:t>11/18/22</a:t>
            </a:fld>
            <a:endParaRPr lang="en-US"/>
          </a:p>
        </p:txBody>
      </p:sp>
      <p:sp>
        <p:nvSpPr>
          <p:cNvPr id="4" name="Slide Image Placeholder 3"/>
          <p:cNvSpPr>
            <a:spLocks noGrp="1" noRot="1" noChangeAspect="1"/>
          </p:cNvSpPr>
          <p:nvPr>
            <p:ph type="sldImg" idx="2"/>
          </p:nvPr>
        </p:nvSpPr>
        <p:spPr>
          <a:xfrm>
            <a:off x="685800" y="585778"/>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843332"/>
            <a:ext cx="5486400" cy="47148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C4DBB-7B86-4B46-8500-B0F5F1A153BD}" type="slidenum">
              <a:rPr lang="en-US" smtClean="0"/>
              <a:t>‹#›</a:t>
            </a:fld>
            <a:endParaRPr lang="en-US"/>
          </a:p>
        </p:txBody>
      </p:sp>
    </p:spTree>
    <p:extLst>
      <p:ext uri="{BB962C8B-B14F-4D97-AF65-F5344CB8AC3E}">
        <p14:creationId xmlns:p14="http://schemas.microsoft.com/office/powerpoint/2010/main" val="9931286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85788"/>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Optical systems are composed of three elementary blocks: A source that radiates light, a sample through which light propagates, and a detector that measures the light. All optical systems have variations of this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Sources can be individual LEDs or lasers. Or you can use an array of LEDs and lasers at different locations. Or you can use digital micromirrors (array of toggles) to manipulate the LED or laser light to project patterns.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Analogously, you have detectors that measure light. You can have single photodiodes, or have them connected in an array. Cameras do a similar thing—they capture light through a small lens using a tiny array of microscopic detectors.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So what happens as light goes through this media?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Light can reflect off the surface of the tissue. The index of refraction can be used to determine how much the path of light is bent as it transitions from one medium to another.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If a photon enters the turbid media, it can be absorbed (depending on the component concentrations of the media).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NIR range, things like water, hemoglobin, and lipids are the main absorption components.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we use the value of </a:t>
                </a:r>
                <a:r>
                  <a:rPr lang="en-US" dirty="0" err="1"/>
                  <a:t>mua</a:t>
                </a:r>
                <a:r>
                  <a:rPr lang="en-US" dirty="0"/>
                  <a:t>, the inverse of the average path length traveled prior to being absorbed, as the metric.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Light can also scatter as it enters.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It can scatter and then be absorbed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It can scatter and exit the medium (and if we place a detector there, then we can detect it)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 it can scatter and make its back to the surface from which it entered.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 we use the value of </a:t>
                </a:r>
                <a:r>
                  <a:rPr lang="en-US" dirty="0" err="1"/>
                  <a:t>mus</a:t>
                </a:r>
                <a:r>
                  <a:rPr lang="en-US" dirty="0"/>
                  <a:t>, the inverse of the distance between scattering events, as the metric.</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use </a:t>
                </a:r>
                <a:r>
                  <a:rPr lang="en-US" dirty="0" err="1"/>
                  <a:t>mus</a:t>
                </a:r>
                <a:r>
                  <a:rPr lang="en-US" dirty="0"/>
                  <a:t>’, which accounts for the forward motion of photons. Mus’ describes the inverse length at which the directionality of the photon propagation in tissue has been randomized due to multiple scattering events.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Why is this important?!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the measured light, in combination with the known type of source, allows for the determination of biological structure and function of the tissue is just went through.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we can determine concentration of </a:t>
                </a:r>
                <a:r>
                  <a:rPr lang="en-US" dirty="0" err="1"/>
                  <a:t>hemoglobine</a:t>
                </a:r>
                <a:r>
                  <a:rPr lang="en-US" dirty="0"/>
                  <a:t> in tissue from particular wavelengths.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From this, we can infer parameters such as total hemoglobin concentration (</a:t>
                </a:r>
                <a:r>
                  <a:rPr lang="en-US" sz="1200" i="0" kern="1200">
                    <a:solidFill>
                      <a:schemeClr val="tx1"/>
                    </a:solidFill>
                    <a:effectLst/>
                    <a:latin typeface="+mn-lt"/>
                    <a:ea typeface="+mn-ea"/>
                    <a:cs typeface="+mn-cs"/>
                  </a:rPr>
                  <a:t>𝑇𝐻𝐶=𝐻𝑏𝑅+𝐻𝑏𝑂_2</a:t>
                </a:r>
                <a:r>
                  <a:rPr lang="en-US" sz="1200" kern="1200" dirty="0">
                    <a:solidFill>
                      <a:schemeClr val="tx1"/>
                    </a:solidFill>
                    <a:effectLst/>
                    <a:latin typeface="+mn-lt"/>
                    <a:ea typeface="+mn-ea"/>
                    <a:cs typeface="+mn-cs"/>
                  </a:rPr>
                  <a:t>) and tissue oxygen saturation (</a:t>
                </a:r>
                <a:r>
                  <a:rPr lang="en-US" sz="1200" i="0" kern="1200">
                    <a:solidFill>
                      <a:schemeClr val="tx1"/>
                    </a:solidFill>
                    <a:effectLst/>
                    <a:latin typeface="+mn-lt"/>
                    <a:ea typeface="+mn-ea"/>
                    <a:cs typeface="+mn-cs"/>
                  </a:rPr>
                  <a:t>𝑆〖𝑡𝑂〗_2=  〖𝐻𝑏𝑂_2〗∕〖(𝐻𝑏𝑅+ 𝐻𝑏𝑂_2)〗</a:t>
                </a:r>
                <a:r>
                  <a:rPr lang="en-US" sz="1200" kern="1200" dirty="0">
                    <a:solidFill>
                      <a:schemeClr val="tx1"/>
                    </a:solidFill>
                    <a:effectLst/>
                    <a:latin typeface="+mn-lt"/>
                    <a:ea typeface="+mn-ea"/>
                    <a:cs typeface="+mn-cs"/>
                  </a:rPr>
                  <a:t>)</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mc:Fallback>
      </mc:AlternateContent>
      <p:sp>
        <p:nvSpPr>
          <p:cNvPr id="4" name="Slide Number Placeholder 3"/>
          <p:cNvSpPr>
            <a:spLocks noGrp="1"/>
          </p:cNvSpPr>
          <p:nvPr>
            <p:ph type="sldNum" sz="quarter" idx="5"/>
          </p:nvPr>
        </p:nvSpPr>
        <p:spPr/>
        <p:txBody>
          <a:bodyPr/>
          <a:lstStyle/>
          <a:p>
            <a:fld id="{6D0C4DBB-7B86-4B46-8500-B0F5F1A153BD}" type="slidenum">
              <a:rPr lang="en-US" smtClean="0"/>
              <a:t>1</a:t>
            </a:fld>
            <a:endParaRPr lang="en-US"/>
          </a:p>
        </p:txBody>
      </p:sp>
    </p:spTree>
    <p:extLst>
      <p:ext uri="{BB962C8B-B14F-4D97-AF65-F5344CB8AC3E}">
        <p14:creationId xmlns:p14="http://schemas.microsoft.com/office/powerpoint/2010/main" val="38609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9274" y="2719448"/>
            <a:ext cx="7063740" cy="632065"/>
          </a:xfrm>
        </p:spPr>
        <p:txBody>
          <a:bodyPr>
            <a:normAutofit/>
          </a:bodyPr>
          <a:lstStyle>
            <a:lvl1pPr marL="0" indent="0" algn="ctr">
              <a:buNone/>
              <a:defRPr sz="1500" baseline="0">
                <a:solidFill>
                  <a:schemeClr val="tx1">
                    <a:lumMod val="85000"/>
                  </a:schemeClr>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sp>
        <p:nvSpPr>
          <p:cNvPr id="11" name="Title 10">
            <a:extLst>
              <a:ext uri="{FF2B5EF4-FFF2-40B4-BE49-F238E27FC236}">
                <a16:creationId xmlns:a16="http://schemas.microsoft.com/office/drawing/2014/main" id="{87F8560E-2AC4-934F-8AED-FE6A0795C867}"/>
              </a:ext>
            </a:extLst>
          </p:cNvPr>
          <p:cNvSpPr>
            <a:spLocks noGrp="1"/>
          </p:cNvSpPr>
          <p:nvPr>
            <p:ph type="title"/>
          </p:nvPr>
        </p:nvSpPr>
        <p:spPr>
          <a:xfrm>
            <a:off x="946404" y="1117468"/>
            <a:ext cx="7269480" cy="1236516"/>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16B5E840-C780-E647-978D-1D660ECAD528}"/>
              </a:ext>
            </a:extLst>
          </p:cNvPr>
          <p:cNvSpPr/>
          <p:nvPr userDrawn="1"/>
        </p:nvSpPr>
        <p:spPr>
          <a:xfrm>
            <a:off x="342900" y="0"/>
            <a:ext cx="88011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342900" cy="5143500"/>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2"/>
            <a:ext cx="2400300" cy="1200148"/>
          </a:xfrm>
        </p:spPr>
        <p:txBody>
          <a:bodyPr anchor="b">
            <a:normAutofit/>
          </a:bodyPr>
          <a:lstStyle>
            <a:lvl1pPr>
              <a:defRPr sz="2100" b="0" baseline="0"/>
            </a:lvl1pPr>
          </a:lstStyle>
          <a:p>
            <a:r>
              <a:rPr lang="en-US" dirty="0"/>
              <a:t>Click to edit Master title style</a:t>
            </a:r>
          </a:p>
        </p:txBody>
      </p:sp>
      <p:sp>
        <p:nvSpPr>
          <p:cNvPr id="3" name="Content Placeholder 2"/>
          <p:cNvSpPr>
            <a:spLocks noGrp="1"/>
          </p:cNvSpPr>
          <p:nvPr>
            <p:ph idx="1"/>
          </p:nvPr>
        </p:nvSpPr>
        <p:spPr>
          <a:xfrm>
            <a:off x="3378200" y="342902"/>
            <a:ext cx="4559300" cy="4286249"/>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2"/>
            <a:ext cx="2400300" cy="3054350"/>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4581444"/>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1"/>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3" y="285751"/>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4950" b="0"/>
            </a:lvl1pPr>
          </a:lstStyle>
          <a:p>
            <a:r>
              <a:rPr lang="en-US" dirty="0"/>
              <a:t>Click to edit Master title style</a:t>
            </a:r>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5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lgn="r">
              <a:defRPr/>
            </a:lvl1pPr>
          </a:lstStyle>
          <a:p>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1086" y="820368"/>
            <a:ext cx="4474754" cy="4048811"/>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820368"/>
            <a:ext cx="4474754" cy="4048811"/>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1085" y="824062"/>
            <a:ext cx="4510915"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4" name="Content Placeholder 3"/>
          <p:cNvSpPr>
            <a:spLocks noGrp="1"/>
          </p:cNvSpPr>
          <p:nvPr>
            <p:ph sz="half" idx="2"/>
          </p:nvPr>
        </p:nvSpPr>
        <p:spPr>
          <a:xfrm>
            <a:off x="61085" y="1162178"/>
            <a:ext cx="4510915"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625786" y="827691"/>
            <a:ext cx="4443828" cy="288359"/>
          </a:xfrm>
        </p:spPr>
        <p:txBody>
          <a:bodyPr anchor="b">
            <a:normAutofit/>
          </a:bodyPr>
          <a:lstStyle>
            <a:lvl1pPr marL="0" indent="0">
              <a:buFontTx/>
              <a:buNone/>
              <a:defRPr lang="en-US" sz="1350" b="0" kern="1200" spc="8" baseline="0" dirty="0">
                <a:solidFill>
                  <a:schemeClr val="tx2"/>
                </a:solidFill>
                <a:latin typeface="+mn-lt"/>
                <a:ea typeface="+mn-ea"/>
                <a:cs typeface="+mn-cs"/>
              </a:defRPr>
            </a:lvl1pPr>
          </a:lstStyle>
          <a:p>
            <a:pPr marL="0" lvl="0" indent="0" algn="l" defTabSz="685800" rtl="0" eaLnBrk="1" latinLnBrk="0" hangingPunct="1">
              <a:lnSpc>
                <a:spcPct val="95000"/>
              </a:lnSpc>
              <a:spcBef>
                <a:spcPts val="0"/>
              </a:spcBef>
              <a:spcAft>
                <a:spcPts val="150"/>
              </a:spcAft>
              <a:buClr>
                <a:schemeClr val="accent1"/>
              </a:buClr>
              <a:buSzPct val="80000"/>
              <a:buNone/>
            </a:pPr>
            <a:r>
              <a:rPr lang="en-US" dirty="0"/>
              <a:t>Click to edit Master text</a:t>
            </a:r>
          </a:p>
        </p:txBody>
      </p:sp>
      <p:sp>
        <p:nvSpPr>
          <p:cNvPr id="6" name="Content Placeholder 5"/>
          <p:cNvSpPr>
            <a:spLocks noGrp="1"/>
          </p:cNvSpPr>
          <p:nvPr>
            <p:ph sz="quarter" idx="4"/>
          </p:nvPr>
        </p:nvSpPr>
        <p:spPr>
          <a:xfrm>
            <a:off x="4625787" y="1165808"/>
            <a:ext cx="4443827" cy="370337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lgn="l"/>
            <a:r>
              <a:rPr lang="en-US"/>
              <a:t>Morris Vanegas</a:t>
            </a:r>
            <a:endParaRPr lang="en-US" dirty="0"/>
          </a:p>
        </p:txBody>
      </p:sp>
      <p:sp>
        <p:nvSpPr>
          <p:cNvPr id="8" name="Footer Placeholder 7"/>
          <p:cNvSpPr>
            <a:spLocks noGrp="1"/>
          </p:cNvSpPr>
          <p:nvPr>
            <p:ph type="ftr" sz="quarter" idx="11"/>
          </p:nvPr>
        </p:nvSpPr>
        <p:spPr/>
        <p:txBody>
          <a:bodyPr/>
          <a:lstStyle/>
          <a:p>
            <a:r>
              <a:rPr lang="en-US"/>
              <a:t>PhD Proposal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mpa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1D2A-C101-9D46-B628-32502FEBF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4FE7E-69B2-E347-A9AB-DF8515F3A0B7}"/>
              </a:ext>
            </a:extLst>
          </p:cNvPr>
          <p:cNvSpPr>
            <a:spLocks noGrp="1"/>
          </p:cNvSpPr>
          <p:nvPr>
            <p:ph type="dt" sz="half" idx="10"/>
          </p:nvPr>
        </p:nvSpPr>
        <p:spPr/>
        <p:txBody>
          <a:bodyPr/>
          <a:lstStyle/>
          <a:p>
            <a:pPr algn="l"/>
            <a:r>
              <a:rPr lang="en-US"/>
              <a:t>Morris Vanegas</a:t>
            </a:r>
            <a:endParaRPr lang="en-US" dirty="0"/>
          </a:p>
        </p:txBody>
      </p:sp>
      <p:sp>
        <p:nvSpPr>
          <p:cNvPr id="4" name="Footer Placeholder 3">
            <a:extLst>
              <a:ext uri="{FF2B5EF4-FFF2-40B4-BE49-F238E27FC236}">
                <a16:creationId xmlns:a16="http://schemas.microsoft.com/office/drawing/2014/main" id="{744DD990-0A4D-7F47-9739-D0DA624731B2}"/>
              </a:ext>
            </a:extLst>
          </p:cNvPr>
          <p:cNvSpPr>
            <a:spLocks noGrp="1"/>
          </p:cNvSpPr>
          <p:nvPr>
            <p:ph type="ftr" sz="quarter" idx="11"/>
          </p:nvPr>
        </p:nvSpPr>
        <p:spPr/>
        <p:txBody>
          <a:bodyPr/>
          <a:lstStyle/>
          <a:p>
            <a:r>
              <a:rPr lang="en-US"/>
              <a:t>PhD Proposal</a:t>
            </a:r>
            <a:endParaRPr lang="en-US" dirty="0"/>
          </a:p>
        </p:txBody>
      </p:sp>
      <p:sp>
        <p:nvSpPr>
          <p:cNvPr id="5" name="Slide Number Placeholder 4">
            <a:extLst>
              <a:ext uri="{FF2B5EF4-FFF2-40B4-BE49-F238E27FC236}">
                <a16:creationId xmlns:a16="http://schemas.microsoft.com/office/drawing/2014/main" id="{A7CC5763-510A-0E4B-A4CB-3F83B3EBE0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ontent Placeholder 3">
            <a:extLst>
              <a:ext uri="{FF2B5EF4-FFF2-40B4-BE49-F238E27FC236}">
                <a16:creationId xmlns:a16="http://schemas.microsoft.com/office/drawing/2014/main" id="{BE342A00-7347-184F-940A-3EDDF06D328B}"/>
              </a:ext>
            </a:extLst>
          </p:cNvPr>
          <p:cNvSpPr>
            <a:spLocks noGrp="1"/>
          </p:cNvSpPr>
          <p:nvPr>
            <p:ph sz="half" idx="2"/>
          </p:nvPr>
        </p:nvSpPr>
        <p:spPr>
          <a:xfrm>
            <a:off x="61086" y="824062"/>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1F0FF7BB-372B-2B43-8C6C-2AAB462CB1EB}"/>
              </a:ext>
            </a:extLst>
          </p:cNvPr>
          <p:cNvSpPr>
            <a:spLocks noGrp="1"/>
          </p:cNvSpPr>
          <p:nvPr>
            <p:ph sz="quarter" idx="4"/>
          </p:nvPr>
        </p:nvSpPr>
        <p:spPr>
          <a:xfrm>
            <a:off x="6116102" y="822247"/>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CE24BA39-00B8-3F4B-891C-0ABD54C6EB68}"/>
              </a:ext>
            </a:extLst>
          </p:cNvPr>
          <p:cNvSpPr>
            <a:spLocks noGrp="1"/>
          </p:cNvSpPr>
          <p:nvPr>
            <p:ph sz="half" idx="15"/>
          </p:nvPr>
        </p:nvSpPr>
        <p:spPr>
          <a:xfrm>
            <a:off x="3095244" y="824062"/>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409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38D4-A380-0344-ABEA-01C6B0543BB9}"/>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3E554A5F-07A8-1543-B2C6-EE8281E16327}"/>
              </a:ext>
            </a:extLst>
          </p:cNvPr>
          <p:cNvSpPr>
            <a:spLocks noGrp="1"/>
          </p:cNvSpPr>
          <p:nvPr>
            <p:ph type="dt" sz="half" idx="10"/>
          </p:nvPr>
        </p:nvSpPr>
        <p:spPr/>
        <p:txBody>
          <a:bodyPr/>
          <a:lstStyle/>
          <a:p>
            <a:pPr algn="l"/>
            <a:r>
              <a:rPr lang="en-US"/>
              <a:t>Morris Vanegas</a:t>
            </a:r>
            <a:endParaRPr lang="en-US" dirty="0"/>
          </a:p>
        </p:txBody>
      </p:sp>
      <p:sp>
        <p:nvSpPr>
          <p:cNvPr id="4" name="Footer Placeholder 3">
            <a:extLst>
              <a:ext uri="{FF2B5EF4-FFF2-40B4-BE49-F238E27FC236}">
                <a16:creationId xmlns:a16="http://schemas.microsoft.com/office/drawing/2014/main" id="{37BAC31A-D5ED-EE4C-89F4-35EF1D17BF13}"/>
              </a:ext>
            </a:extLst>
          </p:cNvPr>
          <p:cNvSpPr>
            <a:spLocks noGrp="1"/>
          </p:cNvSpPr>
          <p:nvPr>
            <p:ph type="ftr" sz="quarter" idx="11"/>
          </p:nvPr>
        </p:nvSpPr>
        <p:spPr/>
        <p:txBody>
          <a:bodyPr/>
          <a:lstStyle/>
          <a:p>
            <a:r>
              <a:rPr lang="en-US"/>
              <a:t>PhD Proposal</a:t>
            </a:r>
            <a:endParaRPr lang="en-US" dirty="0"/>
          </a:p>
        </p:txBody>
      </p:sp>
      <p:sp>
        <p:nvSpPr>
          <p:cNvPr id="5" name="Slide Number Placeholder 4">
            <a:extLst>
              <a:ext uri="{FF2B5EF4-FFF2-40B4-BE49-F238E27FC236}">
                <a16:creationId xmlns:a16="http://schemas.microsoft.com/office/drawing/2014/main" id="{B2CAB974-5F4C-EF4C-99A8-88A16CF240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 Placeholder 2">
            <a:extLst>
              <a:ext uri="{FF2B5EF4-FFF2-40B4-BE49-F238E27FC236}">
                <a16:creationId xmlns:a16="http://schemas.microsoft.com/office/drawing/2014/main" id="{35567D7D-2953-EB4B-B222-107F1E959FF7}"/>
              </a:ext>
            </a:extLst>
          </p:cNvPr>
          <p:cNvSpPr>
            <a:spLocks noGrp="1"/>
          </p:cNvSpPr>
          <p:nvPr>
            <p:ph type="body" idx="1"/>
          </p:nvPr>
        </p:nvSpPr>
        <p:spPr>
          <a:xfrm>
            <a:off x="61086" y="824062"/>
            <a:ext cx="2953512"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8" name="Content Placeholder 3">
            <a:extLst>
              <a:ext uri="{FF2B5EF4-FFF2-40B4-BE49-F238E27FC236}">
                <a16:creationId xmlns:a16="http://schemas.microsoft.com/office/drawing/2014/main" id="{297E41CD-1929-8242-972B-C9412A679D98}"/>
              </a:ext>
            </a:extLst>
          </p:cNvPr>
          <p:cNvSpPr>
            <a:spLocks noGrp="1"/>
          </p:cNvSpPr>
          <p:nvPr>
            <p:ph sz="half" idx="2"/>
          </p:nvPr>
        </p:nvSpPr>
        <p:spPr>
          <a:xfrm>
            <a:off x="61086" y="1162178"/>
            <a:ext cx="2953512"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0">
            <a:extLst>
              <a:ext uri="{FF2B5EF4-FFF2-40B4-BE49-F238E27FC236}">
                <a16:creationId xmlns:a16="http://schemas.microsoft.com/office/drawing/2014/main" id="{ACDEC067-4B51-9F48-877E-39DA6F370053}"/>
              </a:ext>
            </a:extLst>
          </p:cNvPr>
          <p:cNvSpPr>
            <a:spLocks noGrp="1"/>
          </p:cNvSpPr>
          <p:nvPr>
            <p:ph type="body" sz="quarter" idx="13"/>
          </p:nvPr>
        </p:nvSpPr>
        <p:spPr>
          <a:xfrm>
            <a:off x="6116102" y="824062"/>
            <a:ext cx="2953512" cy="291988"/>
          </a:xfrm>
        </p:spPr>
        <p:txBody>
          <a:bodyPr anchor="b">
            <a:normAutofit/>
          </a:bodyPr>
          <a:lstStyle>
            <a:lvl1pPr marL="0" indent="0">
              <a:buFontTx/>
              <a:buNone/>
              <a:defRPr lang="en-US" sz="1350" b="0" kern="1200" spc="8" baseline="0" dirty="0">
                <a:solidFill>
                  <a:schemeClr val="tx2"/>
                </a:solidFill>
                <a:latin typeface="+mn-lt"/>
                <a:ea typeface="+mn-ea"/>
                <a:cs typeface="+mn-cs"/>
              </a:defRPr>
            </a:lvl1pPr>
          </a:lstStyle>
          <a:p>
            <a:pPr marL="0" lvl="0" indent="0" algn="l" defTabSz="685800" rtl="0" eaLnBrk="1" latinLnBrk="0" hangingPunct="1">
              <a:lnSpc>
                <a:spcPct val="95000"/>
              </a:lnSpc>
              <a:spcBef>
                <a:spcPts val="0"/>
              </a:spcBef>
              <a:spcAft>
                <a:spcPts val="150"/>
              </a:spcAft>
              <a:buClr>
                <a:schemeClr val="accent1"/>
              </a:buClr>
              <a:buSzPct val="80000"/>
              <a:buNone/>
            </a:pPr>
            <a:r>
              <a:rPr lang="en-US" dirty="0"/>
              <a:t>Click to edit Master text</a:t>
            </a:r>
          </a:p>
        </p:txBody>
      </p:sp>
      <p:sp>
        <p:nvSpPr>
          <p:cNvPr id="10" name="Content Placeholder 5">
            <a:extLst>
              <a:ext uri="{FF2B5EF4-FFF2-40B4-BE49-F238E27FC236}">
                <a16:creationId xmlns:a16="http://schemas.microsoft.com/office/drawing/2014/main" id="{3B9671D7-C2BA-304B-AFF3-CC87110EB11E}"/>
              </a:ext>
            </a:extLst>
          </p:cNvPr>
          <p:cNvSpPr>
            <a:spLocks noGrp="1"/>
          </p:cNvSpPr>
          <p:nvPr>
            <p:ph sz="quarter" idx="4"/>
          </p:nvPr>
        </p:nvSpPr>
        <p:spPr>
          <a:xfrm>
            <a:off x="6116102" y="1163993"/>
            <a:ext cx="2953512" cy="370337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57A1D550-0BB0-354A-862D-630E04189F56}"/>
              </a:ext>
            </a:extLst>
          </p:cNvPr>
          <p:cNvSpPr>
            <a:spLocks noGrp="1"/>
          </p:cNvSpPr>
          <p:nvPr>
            <p:ph type="body" idx="14"/>
          </p:nvPr>
        </p:nvSpPr>
        <p:spPr>
          <a:xfrm>
            <a:off x="3095244" y="824062"/>
            <a:ext cx="2953512"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2" name="Content Placeholder 3">
            <a:extLst>
              <a:ext uri="{FF2B5EF4-FFF2-40B4-BE49-F238E27FC236}">
                <a16:creationId xmlns:a16="http://schemas.microsoft.com/office/drawing/2014/main" id="{9A1EF38C-33A0-7640-B44C-CBDF80FA6BDC}"/>
              </a:ext>
            </a:extLst>
          </p:cNvPr>
          <p:cNvSpPr>
            <a:spLocks noGrp="1"/>
          </p:cNvSpPr>
          <p:nvPr>
            <p:ph sz="half" idx="15"/>
          </p:nvPr>
        </p:nvSpPr>
        <p:spPr>
          <a:xfrm>
            <a:off x="3095244" y="1162178"/>
            <a:ext cx="2953512"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149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l"/>
            <a:r>
              <a:rPr lang="en-US"/>
              <a:t>Morris Vanegas</a:t>
            </a:r>
            <a:endParaRPr lang="en-US" dirty="0"/>
          </a:p>
        </p:txBody>
      </p:sp>
      <p:sp>
        <p:nvSpPr>
          <p:cNvPr id="4" name="Footer Placeholder 3"/>
          <p:cNvSpPr>
            <a:spLocks noGrp="1"/>
          </p:cNvSpPr>
          <p:nvPr>
            <p:ph type="ftr" sz="quarter" idx="11"/>
          </p:nvPr>
        </p:nvSpPr>
        <p:spPr/>
        <p:txBody>
          <a:bodyPr/>
          <a:lstStyle/>
          <a:p>
            <a:r>
              <a:rPr lang="en-US"/>
              <a:t>PhD Proposal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a:r>
              <a:rPr lang="en-US"/>
              <a:t>Morris Vanegas</a:t>
            </a:r>
            <a:endParaRPr lang="en-US" dirty="0"/>
          </a:p>
        </p:txBody>
      </p:sp>
      <p:sp>
        <p:nvSpPr>
          <p:cNvPr id="3" name="Footer Placeholder 2"/>
          <p:cNvSpPr>
            <a:spLocks noGrp="1"/>
          </p:cNvSpPr>
          <p:nvPr>
            <p:ph type="ftr" sz="quarter" idx="11"/>
          </p:nvPr>
        </p:nvSpPr>
        <p:spPr/>
        <p:txBody>
          <a:bodyPr/>
          <a:lstStyle/>
          <a:p>
            <a:r>
              <a:rPr lang="en-US"/>
              <a:t>PhD Proposal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85" y="249936"/>
            <a:ext cx="9008529" cy="503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1086" y="820368"/>
            <a:ext cx="9008528" cy="40488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86" y="4948799"/>
            <a:ext cx="2953512" cy="205383"/>
          </a:xfrm>
          <a:prstGeom prst="rect">
            <a:avLst/>
          </a:prstGeom>
        </p:spPr>
        <p:txBody>
          <a:bodyPr vert="horz" lIns="91440" tIns="45720" rIns="91440" bIns="45720" rtlCol="0" anchor="ctr"/>
          <a:lstStyle>
            <a:lvl1pPr algn="r">
              <a:defRPr sz="800" b="0">
                <a:solidFill>
                  <a:schemeClr val="bg1"/>
                </a:solidFill>
              </a:defRPr>
            </a:lvl1pPr>
          </a:lstStyle>
          <a:p>
            <a:pPr algn="l"/>
            <a:r>
              <a:rPr lang="en-US"/>
              <a:t>Morris Vanegas</a:t>
            </a:r>
            <a:endParaRPr lang="en-US" dirty="0"/>
          </a:p>
        </p:txBody>
      </p:sp>
      <p:sp>
        <p:nvSpPr>
          <p:cNvPr id="5" name="Footer Placeholder 4"/>
          <p:cNvSpPr>
            <a:spLocks noGrp="1"/>
          </p:cNvSpPr>
          <p:nvPr>
            <p:ph type="ftr" sz="quarter" idx="3"/>
          </p:nvPr>
        </p:nvSpPr>
        <p:spPr>
          <a:xfrm>
            <a:off x="3088593" y="4948799"/>
            <a:ext cx="2953512" cy="205383"/>
          </a:xfrm>
          <a:prstGeom prst="rect">
            <a:avLst/>
          </a:prstGeom>
        </p:spPr>
        <p:txBody>
          <a:bodyPr vert="horz" lIns="91440" tIns="45720" rIns="91440" bIns="45720" rtlCol="0" anchor="ctr"/>
          <a:lstStyle>
            <a:lvl1pPr algn="ctr">
              <a:defRPr sz="788">
                <a:solidFill>
                  <a:schemeClr val="tx2">
                    <a:lumMod val="20000"/>
                    <a:lumOff val="80000"/>
                  </a:schemeClr>
                </a:solidFill>
              </a:defRPr>
            </a:lvl1pPr>
          </a:lstStyle>
          <a:p>
            <a:r>
              <a:rPr lang="en-US" dirty="0"/>
              <a:t>PhD Proposal</a:t>
            </a:r>
          </a:p>
        </p:txBody>
      </p:sp>
      <p:sp>
        <p:nvSpPr>
          <p:cNvPr id="6" name="Slide Number Placeholder 5"/>
          <p:cNvSpPr>
            <a:spLocks noGrp="1"/>
          </p:cNvSpPr>
          <p:nvPr>
            <p:ph type="sldNum" sz="quarter" idx="4"/>
          </p:nvPr>
        </p:nvSpPr>
        <p:spPr>
          <a:xfrm>
            <a:off x="8719155" y="4948798"/>
            <a:ext cx="350460" cy="205384"/>
          </a:xfrm>
          <a:prstGeom prst="rect">
            <a:avLst/>
          </a:prstGeom>
        </p:spPr>
        <p:txBody>
          <a:bodyPr vert="horz" lIns="27432" tIns="45720" rIns="27432" bIns="45720" rtlCol="0" anchor="ctr">
            <a:noAutofit/>
          </a:bodyPr>
          <a:lstStyle>
            <a:lvl1pPr algn="ctr">
              <a:defRPr sz="8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332338"/>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63" r:id="rId6"/>
    <p:sldLayoutId id="2147484262" r:id="rId7"/>
    <p:sldLayoutId id="2147484256" r:id="rId8"/>
    <p:sldLayoutId id="2147484257" r:id="rId9"/>
    <p:sldLayoutId id="2147484258" r:id="rId10"/>
    <p:sldLayoutId id="2147484259" r:id="rId11"/>
    <p:sldLayoutId id="2147484260" r:id="rId12"/>
    <p:sldLayoutId id="2147484261" r:id="rId13"/>
  </p:sldLayoutIdLst>
  <p:hf hdr="0"/>
  <p:txStyles>
    <p:titleStyle>
      <a:lvl1pPr algn="l" defTabSz="685800" rtl="0" eaLnBrk="1" latinLnBrk="0" hangingPunct="1">
        <a:lnSpc>
          <a:spcPct val="90000"/>
        </a:lnSpc>
        <a:spcBef>
          <a:spcPct val="0"/>
        </a:spcBef>
        <a:buNone/>
        <a:defRPr sz="3000" kern="1200" spc="-38" baseline="0">
          <a:solidFill>
            <a:schemeClr val="tx1"/>
          </a:solidFill>
          <a:latin typeface="Arial" panose="020B0604020202020204" pitchFamily="34" charset="0"/>
          <a:ea typeface="+mj-ea"/>
          <a:cs typeface="Arial" panose="020B0604020202020204" pitchFamily="34" charset="0"/>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Arial" panose="020B0604020202020204" pitchFamily="34" charset="0"/>
          <a:ea typeface="+mn-ea"/>
          <a:cs typeface="Arial" panose="020B0604020202020204" pitchFamily="34" charset="0"/>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1" Type="http://schemas.openxmlformats.org/officeDocument/2006/relationships/image" Target="../media/image28.png"/><Relationship Id="rId2" Type="http://schemas.openxmlformats.org/officeDocument/2006/relationships/notesSlide" Target="../notesSlides/notesSlide1.xml"/><Relationship Id="rId20" Type="http://schemas.openxmlformats.org/officeDocument/2006/relationships/image" Target="../media/image27.png"/><Relationship Id="rId1" Type="http://schemas.openxmlformats.org/officeDocument/2006/relationships/slideLayout" Target="../slideLayouts/slideLayout2.xml"/><Relationship Id="rId23" Type="http://schemas.openxmlformats.org/officeDocument/2006/relationships/image" Target="../media/image30.png"/><Relationship Id="rId22"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30F8B6D5-7490-2D4E-A864-4E5F72CFC1F9}"/>
              </a:ext>
            </a:extLst>
          </p:cNvPr>
          <p:cNvSpPr/>
          <p:nvPr/>
        </p:nvSpPr>
        <p:spPr>
          <a:xfrm>
            <a:off x="3916343" y="934434"/>
            <a:ext cx="1293158" cy="3672399"/>
          </a:xfrm>
          <a:prstGeom prst="roundRect">
            <a:avLst/>
          </a:prstGeom>
          <a:solidFill>
            <a:srgbClr val="FFB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eft Brace 76">
            <a:extLst>
              <a:ext uri="{FF2B5EF4-FFF2-40B4-BE49-F238E27FC236}">
                <a16:creationId xmlns:a16="http://schemas.microsoft.com/office/drawing/2014/main" id="{D2F00183-EDE0-664B-A2AA-3D8538F8511A}"/>
              </a:ext>
            </a:extLst>
          </p:cNvPr>
          <p:cNvSpPr/>
          <p:nvPr/>
        </p:nvSpPr>
        <p:spPr>
          <a:xfrm>
            <a:off x="3389954" y="1387916"/>
            <a:ext cx="198631" cy="2016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6" name="Group 75">
            <a:extLst>
              <a:ext uri="{FF2B5EF4-FFF2-40B4-BE49-F238E27FC236}">
                <a16:creationId xmlns:a16="http://schemas.microsoft.com/office/drawing/2014/main" id="{D821AE61-0BB4-744E-8812-1EBDE3439628}"/>
              </a:ext>
            </a:extLst>
          </p:cNvPr>
          <p:cNvGrpSpPr/>
          <p:nvPr/>
        </p:nvGrpSpPr>
        <p:grpSpPr>
          <a:xfrm>
            <a:off x="3999062" y="1129674"/>
            <a:ext cx="1053142" cy="3341066"/>
            <a:chOff x="3806022" y="1322714"/>
            <a:chExt cx="1053142" cy="3341066"/>
          </a:xfrm>
        </p:grpSpPr>
        <p:sp>
          <p:nvSpPr>
            <p:cNvPr id="47" name="Oval 46">
              <a:extLst>
                <a:ext uri="{FF2B5EF4-FFF2-40B4-BE49-F238E27FC236}">
                  <a16:creationId xmlns:a16="http://schemas.microsoft.com/office/drawing/2014/main" id="{6A91FDDD-9E2D-8946-94A5-210453364CE9}"/>
                </a:ext>
              </a:extLst>
            </p:cNvPr>
            <p:cNvSpPr/>
            <p:nvPr/>
          </p:nvSpPr>
          <p:spPr>
            <a:xfrm>
              <a:off x="3806022" y="132271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C970395-F203-D240-8933-98678DF73136}"/>
                </a:ext>
              </a:extLst>
            </p:cNvPr>
            <p:cNvSpPr/>
            <p:nvPr/>
          </p:nvSpPr>
          <p:spPr>
            <a:xfrm>
              <a:off x="3944379" y="24677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B66A928-5205-944D-80F9-123434B1E469}"/>
                </a:ext>
              </a:extLst>
            </p:cNvPr>
            <p:cNvSpPr/>
            <p:nvPr/>
          </p:nvSpPr>
          <p:spPr>
            <a:xfrm>
              <a:off x="4500298" y="189080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2762108-0D4F-F047-B163-AE13204DC797}"/>
                </a:ext>
              </a:extLst>
            </p:cNvPr>
            <p:cNvSpPr/>
            <p:nvPr/>
          </p:nvSpPr>
          <p:spPr>
            <a:xfrm>
              <a:off x="4772171" y="2065542"/>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71C689D-81D6-FD46-A6C5-DEE2D450ACCD}"/>
                </a:ext>
              </a:extLst>
            </p:cNvPr>
            <p:cNvSpPr/>
            <p:nvPr/>
          </p:nvSpPr>
          <p:spPr>
            <a:xfrm>
              <a:off x="4334955" y="236896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5255FA2-8D1F-BC42-AF3B-65A4EB0B920B}"/>
                </a:ext>
              </a:extLst>
            </p:cNvPr>
            <p:cNvSpPr/>
            <p:nvPr/>
          </p:nvSpPr>
          <p:spPr>
            <a:xfrm>
              <a:off x="3957097" y="2164895"/>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6D51DA1-DA7A-1040-8F5F-BD0C2B1468B3}"/>
                </a:ext>
              </a:extLst>
            </p:cNvPr>
            <p:cNvSpPr/>
            <p:nvPr/>
          </p:nvSpPr>
          <p:spPr>
            <a:xfrm>
              <a:off x="3912961" y="285450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435B3F4-4EB9-7A41-9F1D-911C572C84C0}"/>
                </a:ext>
              </a:extLst>
            </p:cNvPr>
            <p:cNvSpPr/>
            <p:nvPr/>
          </p:nvSpPr>
          <p:spPr>
            <a:xfrm>
              <a:off x="4143464" y="258870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CDA1B46-1BD4-2642-8DF4-071D9E818445}"/>
                </a:ext>
              </a:extLst>
            </p:cNvPr>
            <p:cNvSpPr/>
            <p:nvPr/>
          </p:nvSpPr>
          <p:spPr>
            <a:xfrm>
              <a:off x="4339247" y="3194795"/>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5FB8C68-14BA-A443-ACA7-9EF3B67C1C64}"/>
                </a:ext>
              </a:extLst>
            </p:cNvPr>
            <p:cNvSpPr/>
            <p:nvPr/>
          </p:nvSpPr>
          <p:spPr>
            <a:xfrm>
              <a:off x="4712704" y="27900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42A463-2132-2B47-A21B-80DF76208A78}"/>
                </a:ext>
              </a:extLst>
            </p:cNvPr>
            <p:cNvSpPr/>
            <p:nvPr/>
          </p:nvSpPr>
          <p:spPr>
            <a:xfrm>
              <a:off x="4690225" y="3019953"/>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389E3AF-4565-0548-ABA8-9B9A4A7610D3}"/>
                </a:ext>
              </a:extLst>
            </p:cNvPr>
            <p:cNvSpPr/>
            <p:nvPr/>
          </p:nvSpPr>
          <p:spPr>
            <a:xfrm>
              <a:off x="4591065" y="316620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BF90B08-7980-8A47-BFDE-D6EAEE68EC7F}"/>
                </a:ext>
              </a:extLst>
            </p:cNvPr>
            <p:cNvSpPr/>
            <p:nvPr/>
          </p:nvSpPr>
          <p:spPr>
            <a:xfrm>
              <a:off x="3862009" y="37648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9628A0-DA03-DE41-A663-1739E7C90F9E}"/>
                </a:ext>
              </a:extLst>
            </p:cNvPr>
            <p:cNvSpPr/>
            <p:nvPr/>
          </p:nvSpPr>
          <p:spPr>
            <a:xfrm>
              <a:off x="4204399" y="369290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455C22C-60D0-9444-8ADE-EF90B3D7B69D}"/>
                </a:ext>
              </a:extLst>
            </p:cNvPr>
            <p:cNvSpPr/>
            <p:nvPr/>
          </p:nvSpPr>
          <p:spPr>
            <a:xfrm>
              <a:off x="4362856" y="3897723"/>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A7A3E6E-5463-404D-9F3E-3741FE8B8A5A}"/>
                </a:ext>
              </a:extLst>
            </p:cNvPr>
            <p:cNvSpPr/>
            <p:nvPr/>
          </p:nvSpPr>
          <p:spPr>
            <a:xfrm>
              <a:off x="4233287" y="419951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543F46B-5A85-1248-B0D6-CADE42F7A051}"/>
                </a:ext>
              </a:extLst>
            </p:cNvPr>
            <p:cNvSpPr/>
            <p:nvPr/>
          </p:nvSpPr>
          <p:spPr>
            <a:xfrm>
              <a:off x="4444184" y="433674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62F9341-90A7-E948-B720-1789C3AEB587}"/>
                </a:ext>
              </a:extLst>
            </p:cNvPr>
            <p:cNvSpPr/>
            <p:nvPr/>
          </p:nvSpPr>
          <p:spPr>
            <a:xfrm>
              <a:off x="4231844" y="4471101"/>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4BD1DA7-3BDF-514A-B3B4-F1604BD115D5}"/>
                </a:ext>
              </a:extLst>
            </p:cNvPr>
            <p:cNvSpPr/>
            <p:nvPr/>
          </p:nvSpPr>
          <p:spPr>
            <a:xfrm>
              <a:off x="4037075" y="425934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5989091-E192-2044-A560-AA695129E5BE}"/>
                </a:ext>
              </a:extLst>
            </p:cNvPr>
            <p:cNvSpPr/>
            <p:nvPr/>
          </p:nvSpPr>
          <p:spPr>
            <a:xfrm>
              <a:off x="3844750" y="4450602"/>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9DB2950-997F-3840-BF5D-486F6193E289}"/>
                </a:ext>
              </a:extLst>
            </p:cNvPr>
            <p:cNvSpPr/>
            <p:nvPr/>
          </p:nvSpPr>
          <p:spPr>
            <a:xfrm>
              <a:off x="4699993" y="366058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F2F8D16-81FE-4742-BA50-9327DB065769}"/>
                </a:ext>
              </a:extLst>
            </p:cNvPr>
            <p:cNvSpPr/>
            <p:nvPr/>
          </p:nvSpPr>
          <p:spPr>
            <a:xfrm>
              <a:off x="4795156" y="41463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2E7284B-6B24-4342-A0EC-C7403D6C31A8}"/>
                </a:ext>
              </a:extLst>
            </p:cNvPr>
            <p:cNvSpPr/>
            <p:nvPr/>
          </p:nvSpPr>
          <p:spPr>
            <a:xfrm>
              <a:off x="4726353" y="1552861"/>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8857535-35CD-7745-847B-7C516A8F0CC3}"/>
                </a:ext>
              </a:extLst>
            </p:cNvPr>
            <p:cNvSpPr/>
            <p:nvPr/>
          </p:nvSpPr>
          <p:spPr>
            <a:xfrm>
              <a:off x="3932059" y="3240996"/>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5770589-2512-474C-9454-C74D8EA8DD77}"/>
                </a:ext>
              </a:extLst>
            </p:cNvPr>
            <p:cNvSpPr/>
            <p:nvPr/>
          </p:nvSpPr>
          <p:spPr>
            <a:xfrm>
              <a:off x="4715050" y="4599772"/>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2126F7A-1B0C-084A-894E-5AC42C649E7F}"/>
                </a:ext>
              </a:extLst>
            </p:cNvPr>
            <p:cNvSpPr/>
            <p:nvPr/>
          </p:nvSpPr>
          <p:spPr>
            <a:xfrm>
              <a:off x="3863096" y="4136315"/>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4DC4A15-7A9E-A54C-8DE1-CB7A316EF261}"/>
                </a:ext>
              </a:extLst>
            </p:cNvPr>
            <p:cNvSpPr/>
            <p:nvPr/>
          </p:nvSpPr>
          <p:spPr>
            <a:xfrm>
              <a:off x="4536582" y="4149401"/>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Arrow Connector 29">
            <a:extLst>
              <a:ext uri="{FF2B5EF4-FFF2-40B4-BE49-F238E27FC236}">
                <a16:creationId xmlns:a16="http://schemas.microsoft.com/office/drawing/2014/main" id="{3EC98A35-A2A7-874C-84D8-309FC91C56A9}"/>
              </a:ext>
            </a:extLst>
          </p:cNvPr>
          <p:cNvCxnSpPr>
            <a:cxnSpLocks/>
          </p:cNvCxnSpPr>
          <p:nvPr/>
        </p:nvCxnSpPr>
        <p:spPr>
          <a:xfrm flipH="1" flipV="1">
            <a:off x="3110470" y="989851"/>
            <a:ext cx="810521" cy="407447"/>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1B8368-1DD5-D64E-ABBC-82768D28C495}"/>
              </a:ext>
            </a:extLst>
          </p:cNvPr>
          <p:cNvCxnSpPr>
            <a:cxnSpLocks/>
          </p:cNvCxnSpPr>
          <p:nvPr/>
        </p:nvCxnSpPr>
        <p:spPr>
          <a:xfrm flipV="1">
            <a:off x="3920991" y="1732828"/>
            <a:ext cx="785504" cy="1"/>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39">
            <a:extLst>
              <a:ext uri="{FF2B5EF4-FFF2-40B4-BE49-F238E27FC236}">
                <a16:creationId xmlns:a16="http://schemas.microsoft.com/office/drawing/2014/main" id="{4DE4211C-8641-D847-860A-A955F5D30E39}"/>
              </a:ext>
            </a:extLst>
          </p:cNvPr>
          <p:cNvSpPr/>
          <p:nvPr/>
        </p:nvSpPr>
        <p:spPr>
          <a:xfrm>
            <a:off x="3921626" y="2430890"/>
            <a:ext cx="1500809" cy="606287"/>
          </a:xfrm>
          <a:custGeom>
            <a:avLst/>
            <a:gdLst>
              <a:gd name="connsiteX0" fmla="*/ 0 w 1500809"/>
              <a:gd name="connsiteY0" fmla="*/ 129208 h 606287"/>
              <a:gd name="connsiteX1" fmla="*/ 228600 w 1500809"/>
              <a:gd name="connsiteY1" fmla="*/ 268356 h 606287"/>
              <a:gd name="connsiteX2" fmla="*/ 457200 w 1500809"/>
              <a:gd name="connsiteY2" fmla="*/ 0 h 606287"/>
              <a:gd name="connsiteX3" fmla="*/ 655983 w 1500809"/>
              <a:gd name="connsiteY3" fmla="*/ 606287 h 606287"/>
              <a:gd name="connsiteX4" fmla="*/ 904461 w 1500809"/>
              <a:gd name="connsiteY4" fmla="*/ 576469 h 606287"/>
              <a:gd name="connsiteX5" fmla="*/ 1003852 w 1500809"/>
              <a:gd name="connsiteY5" fmla="*/ 427382 h 606287"/>
              <a:gd name="connsiteX6" fmla="*/ 1023730 w 1500809"/>
              <a:gd name="connsiteY6" fmla="*/ 198782 h 606287"/>
              <a:gd name="connsiteX7" fmla="*/ 1500809 w 1500809"/>
              <a:gd name="connsiteY7" fmla="*/ 198782 h 6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0809" h="606287">
                <a:moveTo>
                  <a:pt x="0" y="129208"/>
                </a:moveTo>
                <a:lnTo>
                  <a:pt x="228600" y="268356"/>
                </a:lnTo>
                <a:lnTo>
                  <a:pt x="457200" y="0"/>
                </a:lnTo>
                <a:lnTo>
                  <a:pt x="655983" y="606287"/>
                </a:lnTo>
                <a:lnTo>
                  <a:pt x="904461" y="576469"/>
                </a:lnTo>
                <a:lnTo>
                  <a:pt x="1003852" y="427382"/>
                </a:lnTo>
                <a:lnTo>
                  <a:pt x="1023730" y="198782"/>
                </a:lnTo>
                <a:lnTo>
                  <a:pt x="1500809" y="198782"/>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215A0F39-9C64-7749-90BA-D9B09C94490B}"/>
              </a:ext>
            </a:extLst>
          </p:cNvPr>
          <p:cNvSpPr/>
          <p:nvPr/>
        </p:nvSpPr>
        <p:spPr>
          <a:xfrm>
            <a:off x="3534000" y="3320968"/>
            <a:ext cx="1143000" cy="993913"/>
          </a:xfrm>
          <a:custGeom>
            <a:avLst/>
            <a:gdLst>
              <a:gd name="connsiteX0" fmla="*/ 387626 w 1143000"/>
              <a:gd name="connsiteY0" fmla="*/ 0 h 993913"/>
              <a:gd name="connsiteX1" fmla="*/ 556591 w 1143000"/>
              <a:gd name="connsiteY1" fmla="*/ 288235 h 993913"/>
              <a:gd name="connsiteX2" fmla="*/ 904461 w 1143000"/>
              <a:gd name="connsiteY2" fmla="*/ 208722 h 993913"/>
              <a:gd name="connsiteX3" fmla="*/ 1063487 w 1143000"/>
              <a:gd name="connsiteY3" fmla="*/ 417444 h 993913"/>
              <a:gd name="connsiteX4" fmla="*/ 924339 w 1143000"/>
              <a:gd name="connsiteY4" fmla="*/ 715617 h 993913"/>
              <a:gd name="connsiteX5" fmla="*/ 1143000 w 1143000"/>
              <a:gd name="connsiteY5" fmla="*/ 854765 h 993913"/>
              <a:gd name="connsiteX6" fmla="*/ 934278 w 1143000"/>
              <a:gd name="connsiteY6" fmla="*/ 993913 h 993913"/>
              <a:gd name="connsiteX7" fmla="*/ 735495 w 1143000"/>
              <a:gd name="connsiteY7" fmla="*/ 775252 h 993913"/>
              <a:gd name="connsiteX8" fmla="*/ 546652 w 1143000"/>
              <a:gd name="connsiteY8" fmla="*/ 974035 h 993913"/>
              <a:gd name="connsiteX9" fmla="*/ 0 w 1143000"/>
              <a:gd name="connsiteY9" fmla="*/ 974035 h 99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 h="993913">
                <a:moveTo>
                  <a:pt x="387626" y="0"/>
                </a:moveTo>
                <a:lnTo>
                  <a:pt x="556591" y="288235"/>
                </a:lnTo>
                <a:lnTo>
                  <a:pt x="904461" y="208722"/>
                </a:lnTo>
                <a:lnTo>
                  <a:pt x="1063487" y="417444"/>
                </a:lnTo>
                <a:lnTo>
                  <a:pt x="924339" y="715617"/>
                </a:lnTo>
                <a:lnTo>
                  <a:pt x="1143000" y="854765"/>
                </a:lnTo>
                <a:lnTo>
                  <a:pt x="934278" y="993913"/>
                </a:lnTo>
                <a:lnTo>
                  <a:pt x="735495" y="775252"/>
                </a:lnTo>
                <a:lnTo>
                  <a:pt x="546652" y="974035"/>
                </a:lnTo>
                <a:lnTo>
                  <a:pt x="0" y="974035"/>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1A722BB1-0C20-C440-B0C2-844024F3A112}"/>
              </a:ext>
            </a:extLst>
          </p:cNvPr>
          <p:cNvSpPr/>
          <p:nvPr/>
        </p:nvSpPr>
        <p:spPr>
          <a:xfrm>
            <a:off x="3914493" y="1923354"/>
            <a:ext cx="1069258" cy="287593"/>
          </a:xfrm>
          <a:custGeom>
            <a:avLst/>
            <a:gdLst>
              <a:gd name="connsiteX0" fmla="*/ 0 w 1069258"/>
              <a:gd name="connsiteY0" fmla="*/ 169606 h 287593"/>
              <a:gd name="connsiteX1" fmla="*/ 280220 w 1069258"/>
              <a:gd name="connsiteY1" fmla="*/ 81116 h 287593"/>
              <a:gd name="connsiteX2" fmla="*/ 656303 w 1069258"/>
              <a:gd name="connsiteY2" fmla="*/ 287593 h 287593"/>
              <a:gd name="connsiteX3" fmla="*/ 1069258 w 1069258"/>
              <a:gd name="connsiteY3" fmla="*/ 0 h 287593"/>
            </a:gdLst>
            <a:ahLst/>
            <a:cxnLst>
              <a:cxn ang="0">
                <a:pos x="connsiteX0" y="connsiteY0"/>
              </a:cxn>
              <a:cxn ang="0">
                <a:pos x="connsiteX1" y="connsiteY1"/>
              </a:cxn>
              <a:cxn ang="0">
                <a:pos x="connsiteX2" y="connsiteY2"/>
              </a:cxn>
              <a:cxn ang="0">
                <a:pos x="connsiteX3" y="connsiteY3"/>
              </a:cxn>
            </a:cxnLst>
            <a:rect l="l" t="t" r="r" b="b"/>
            <a:pathLst>
              <a:path w="1069258" h="287593">
                <a:moveTo>
                  <a:pt x="0" y="169606"/>
                </a:moveTo>
                <a:lnTo>
                  <a:pt x="280220" y="81116"/>
                </a:lnTo>
                <a:lnTo>
                  <a:pt x="656303" y="287593"/>
                </a:lnTo>
                <a:lnTo>
                  <a:pt x="1069258" y="0"/>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258EE45-A10B-A74D-A324-7059624F14C1}"/>
              </a:ext>
            </a:extLst>
          </p:cNvPr>
          <p:cNvSpPr/>
          <p:nvPr/>
        </p:nvSpPr>
        <p:spPr>
          <a:xfrm>
            <a:off x="3497145" y="98985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104" name="Oval 103">
            <a:extLst>
              <a:ext uri="{FF2B5EF4-FFF2-40B4-BE49-F238E27FC236}">
                <a16:creationId xmlns:a16="http://schemas.microsoft.com/office/drawing/2014/main" id="{A6FAE0F1-02A6-9040-B3D5-F6DE907D4CB8}"/>
              </a:ext>
            </a:extLst>
          </p:cNvPr>
          <p:cNvSpPr/>
          <p:nvPr/>
        </p:nvSpPr>
        <p:spPr>
          <a:xfrm>
            <a:off x="3686118" y="16275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105" name="Oval 104">
            <a:extLst>
              <a:ext uri="{FF2B5EF4-FFF2-40B4-BE49-F238E27FC236}">
                <a16:creationId xmlns:a16="http://schemas.microsoft.com/office/drawing/2014/main" id="{EAF21953-E97E-4F4B-9F0B-A6CDB65568F9}"/>
              </a:ext>
            </a:extLst>
          </p:cNvPr>
          <p:cNvSpPr/>
          <p:nvPr/>
        </p:nvSpPr>
        <p:spPr>
          <a:xfrm>
            <a:off x="3686118" y="199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p:txBody>
      </p:sp>
      <p:sp>
        <p:nvSpPr>
          <p:cNvPr id="106" name="Oval 105">
            <a:extLst>
              <a:ext uri="{FF2B5EF4-FFF2-40B4-BE49-F238E27FC236}">
                <a16:creationId xmlns:a16="http://schemas.microsoft.com/office/drawing/2014/main" id="{BE7EFCEF-A90B-3F4E-93D8-3BCAE882F4F7}"/>
              </a:ext>
            </a:extLst>
          </p:cNvPr>
          <p:cNvSpPr/>
          <p:nvPr/>
        </p:nvSpPr>
        <p:spPr>
          <a:xfrm>
            <a:off x="3686118" y="245627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107" name="Oval 106">
            <a:extLst>
              <a:ext uri="{FF2B5EF4-FFF2-40B4-BE49-F238E27FC236}">
                <a16:creationId xmlns:a16="http://schemas.microsoft.com/office/drawing/2014/main" id="{F9360E2B-C250-3E43-8A9C-4E93FC2B0FB5}"/>
              </a:ext>
            </a:extLst>
          </p:cNvPr>
          <p:cNvSpPr/>
          <p:nvPr/>
        </p:nvSpPr>
        <p:spPr>
          <a:xfrm>
            <a:off x="3686118" y="32218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grpSp>
        <p:nvGrpSpPr>
          <p:cNvPr id="122" name="Group 121">
            <a:extLst>
              <a:ext uri="{FF2B5EF4-FFF2-40B4-BE49-F238E27FC236}">
                <a16:creationId xmlns:a16="http://schemas.microsoft.com/office/drawing/2014/main" id="{3AE4DDCD-FC73-184C-875D-835E4AAD3547}"/>
              </a:ext>
            </a:extLst>
          </p:cNvPr>
          <p:cNvGrpSpPr/>
          <p:nvPr/>
        </p:nvGrpSpPr>
        <p:grpSpPr>
          <a:xfrm>
            <a:off x="4313743" y="673924"/>
            <a:ext cx="382862" cy="458469"/>
            <a:chOff x="4313743" y="673924"/>
            <a:chExt cx="382862" cy="458469"/>
          </a:xfrm>
        </p:grpSpPr>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8ED83B1-BE9C-464A-9999-7F4ED3E4D14E}"/>
                    </a:ext>
                  </a:extLst>
                </p:cNvPr>
                <p:cNvSpPr txBox="1"/>
                <p:nvPr/>
              </p:nvSpPr>
              <p:spPr>
                <a:xfrm>
                  <a:off x="4313743" y="673924"/>
                  <a:ext cx="3828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C00000"/>
                                </a:solidFill>
                                <a:latin typeface="Cambria Math" panose="02040503050406030204" pitchFamily="18" charset="0"/>
                              </a:rPr>
                            </m:ctrlPr>
                          </m:sSubPr>
                          <m:e>
                            <m:r>
                              <a:rPr lang="en-US" sz="1400" b="0" i="1" smtClean="0">
                                <a:solidFill>
                                  <a:srgbClr val="C00000"/>
                                </a:solidFill>
                                <a:latin typeface="Cambria Math" panose="02040503050406030204" pitchFamily="18" charset="0"/>
                              </a:rPr>
                              <m:t>𝑛</m:t>
                            </m:r>
                          </m:e>
                          <m:sub>
                            <m:r>
                              <a:rPr lang="en-US" sz="1400" b="0" i="1" smtClean="0">
                                <a:solidFill>
                                  <a:srgbClr val="C00000"/>
                                </a:solidFill>
                                <a:latin typeface="Cambria Math" panose="02040503050406030204" pitchFamily="18" charset="0"/>
                              </a:rPr>
                              <m:t>𝑜𝑢𝑡</m:t>
                            </m:r>
                          </m:sub>
                        </m:sSub>
                      </m:oMath>
                    </m:oMathPara>
                  </a14:m>
                  <a:endParaRPr lang="en-US" sz="1400" dirty="0">
                    <a:solidFill>
                      <a:srgbClr val="C00000"/>
                    </a:solidFill>
                  </a:endParaRPr>
                </a:p>
              </p:txBody>
            </p:sp>
          </mc:Choice>
          <mc:Fallback xmlns="">
            <p:sp>
              <p:nvSpPr>
                <p:cNvPr id="109" name="TextBox 108">
                  <a:extLst>
                    <a:ext uri="{FF2B5EF4-FFF2-40B4-BE49-F238E27FC236}">
                      <a16:creationId xmlns:a16="http://schemas.microsoft.com/office/drawing/2014/main" id="{58ED83B1-BE9C-464A-9999-7F4ED3E4D14E}"/>
                    </a:ext>
                  </a:extLst>
                </p:cNvPr>
                <p:cNvSpPr txBox="1">
                  <a:spLocks noRot="1" noChangeAspect="1" noMove="1" noResize="1" noEditPoints="1" noAdjustHandles="1" noChangeArrowheads="1" noChangeShapeType="1" noTextEdit="1"/>
                </p:cNvSpPr>
                <p:nvPr/>
              </p:nvSpPr>
              <p:spPr>
                <a:xfrm>
                  <a:off x="4313743" y="673924"/>
                  <a:ext cx="382862" cy="215444"/>
                </a:xfrm>
                <a:prstGeom prst="rect">
                  <a:avLst/>
                </a:prstGeom>
                <a:blipFill>
                  <a:blip r:embed="rId20"/>
                  <a:stretch>
                    <a:fillRect l="-6452" r="-32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CE57C4EF-E2D4-FC4E-8C96-1B0DC607BD71}"/>
                    </a:ext>
                  </a:extLst>
                </p:cNvPr>
                <p:cNvSpPr txBox="1"/>
                <p:nvPr/>
              </p:nvSpPr>
              <p:spPr>
                <a:xfrm>
                  <a:off x="4313743" y="916949"/>
                  <a:ext cx="2934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C00000"/>
                                </a:solidFill>
                                <a:latin typeface="Cambria Math" panose="02040503050406030204" pitchFamily="18" charset="0"/>
                              </a:rPr>
                            </m:ctrlPr>
                          </m:sSubPr>
                          <m:e>
                            <m:r>
                              <a:rPr lang="en-US" sz="1400" b="0" i="1" smtClean="0">
                                <a:solidFill>
                                  <a:srgbClr val="C00000"/>
                                </a:solidFill>
                                <a:latin typeface="Cambria Math" panose="02040503050406030204" pitchFamily="18" charset="0"/>
                              </a:rPr>
                              <m:t>𝑛</m:t>
                            </m:r>
                          </m:e>
                          <m:sub>
                            <m:r>
                              <a:rPr lang="en-US" sz="1400" b="0" i="1" smtClean="0">
                                <a:solidFill>
                                  <a:srgbClr val="C00000"/>
                                </a:solidFill>
                                <a:latin typeface="Cambria Math" panose="02040503050406030204" pitchFamily="18" charset="0"/>
                              </a:rPr>
                              <m:t>𝑖𝑛</m:t>
                            </m:r>
                          </m:sub>
                        </m:sSub>
                      </m:oMath>
                    </m:oMathPara>
                  </a14:m>
                  <a:endParaRPr lang="en-US" sz="1400" dirty="0">
                    <a:solidFill>
                      <a:srgbClr val="C00000"/>
                    </a:solidFill>
                  </a:endParaRPr>
                </a:p>
              </p:txBody>
            </p:sp>
          </mc:Choice>
          <mc:Fallback xmlns="">
            <p:sp>
              <p:nvSpPr>
                <p:cNvPr id="110" name="TextBox 109">
                  <a:extLst>
                    <a:ext uri="{FF2B5EF4-FFF2-40B4-BE49-F238E27FC236}">
                      <a16:creationId xmlns:a16="http://schemas.microsoft.com/office/drawing/2014/main" id="{CE57C4EF-E2D4-FC4E-8C96-1B0DC607BD71}"/>
                    </a:ext>
                  </a:extLst>
                </p:cNvPr>
                <p:cNvSpPr txBox="1">
                  <a:spLocks noRot="1" noChangeAspect="1" noMove="1" noResize="1" noEditPoints="1" noAdjustHandles="1" noChangeArrowheads="1" noChangeShapeType="1" noTextEdit="1"/>
                </p:cNvSpPr>
                <p:nvPr/>
              </p:nvSpPr>
              <p:spPr>
                <a:xfrm>
                  <a:off x="4313743" y="916949"/>
                  <a:ext cx="293414" cy="215444"/>
                </a:xfrm>
                <a:prstGeom prst="rect">
                  <a:avLst/>
                </a:prstGeom>
                <a:blipFill>
                  <a:blip r:embed="rId21"/>
                  <a:stretch>
                    <a:fillRect l="-8333" r="-4167" b="-16667"/>
                  </a:stretch>
                </a:blipFill>
              </p:spPr>
              <p:txBody>
                <a:bodyPr/>
                <a:lstStyle/>
                <a:p>
                  <a:r>
                    <a:rPr lang="en-US">
                      <a:noFill/>
                    </a:rPr>
                    <a:t> </a:t>
                  </a:r>
                </a:p>
              </p:txBody>
            </p:sp>
          </mc:Fallback>
        </mc:AlternateContent>
      </p:grpSp>
      <p:grpSp>
        <p:nvGrpSpPr>
          <p:cNvPr id="123" name="Group 122">
            <a:extLst>
              <a:ext uri="{FF2B5EF4-FFF2-40B4-BE49-F238E27FC236}">
                <a16:creationId xmlns:a16="http://schemas.microsoft.com/office/drawing/2014/main" id="{1CE5DCC3-C73C-B048-A1D0-DFEE2673C69C}"/>
              </a:ext>
            </a:extLst>
          </p:cNvPr>
          <p:cNvGrpSpPr/>
          <p:nvPr/>
        </p:nvGrpSpPr>
        <p:grpSpPr>
          <a:xfrm>
            <a:off x="3921759" y="1400064"/>
            <a:ext cx="785504" cy="249956"/>
            <a:chOff x="3921759" y="1400064"/>
            <a:chExt cx="785504" cy="249956"/>
          </a:xfrm>
        </p:grpSpPr>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2C504C-3796-2644-8C24-E7AB6E026A44}"/>
                    </a:ext>
                  </a:extLst>
                </p:cNvPr>
                <p:cNvSpPr txBox="1"/>
                <p:nvPr/>
              </p:nvSpPr>
              <p:spPr>
                <a:xfrm>
                  <a:off x="4071758" y="1400064"/>
                  <a:ext cx="438645"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solidFill>
                                  <a:srgbClr val="C00000"/>
                                </a:solidFill>
                                <a:latin typeface="Cambria Math" panose="02040503050406030204" pitchFamily="18" charset="0"/>
                              </a:rPr>
                            </m:ctrlPr>
                          </m:fPr>
                          <m:num>
                            <m:r>
                              <a:rPr lang="en-US" sz="1400" b="0" i="1" smtClean="0">
                                <a:solidFill>
                                  <a:srgbClr val="C00000"/>
                                </a:solidFill>
                                <a:latin typeface="Cambria Math" panose="02040503050406030204" pitchFamily="18" charset="0"/>
                              </a:rPr>
                              <m:t>1</m:t>
                            </m:r>
                          </m:num>
                          <m:den>
                            <m:sSub>
                              <m:sSubPr>
                                <m:ctrlPr>
                                  <a:rPr lang="en-US" sz="1400" i="1" smtClean="0">
                                    <a:solidFill>
                                      <a:srgbClr val="C00000"/>
                                    </a:solidFill>
                                    <a:latin typeface="Cambria Math" panose="02040503050406030204" pitchFamily="18" charset="0"/>
                                  </a:rPr>
                                </m:ctrlPr>
                              </m:sSubPr>
                              <m:e>
                                <m:r>
                                  <a:rPr lang="en-US" sz="1400" i="1" smtClean="0">
                                    <a:solidFill>
                                      <a:srgbClr val="C00000"/>
                                    </a:solidFill>
                                    <a:latin typeface="Cambria Math" panose="02040503050406030204" pitchFamily="18" charset="0"/>
                                    <a:ea typeface="Cambria Math" panose="02040503050406030204" pitchFamily="18" charset="0"/>
                                  </a:rPr>
                                  <m:t>𝜇</m:t>
                                </m:r>
                              </m:e>
                              <m:sub>
                                <m:r>
                                  <a:rPr lang="en-US" sz="1400" b="0" i="1" smtClean="0">
                                    <a:solidFill>
                                      <a:srgbClr val="C00000"/>
                                    </a:solidFill>
                                    <a:latin typeface="Cambria Math" panose="02040503050406030204" pitchFamily="18" charset="0"/>
                                  </a:rPr>
                                  <m:t>𝑎</m:t>
                                </m:r>
                              </m:sub>
                            </m:sSub>
                          </m:den>
                        </m:f>
                      </m:oMath>
                    </m:oMathPara>
                  </a14:m>
                  <a:endParaRPr lang="en-US" sz="1400" dirty="0">
                    <a:solidFill>
                      <a:srgbClr val="C00000"/>
                    </a:solidFill>
                  </a:endParaRPr>
                </a:p>
              </p:txBody>
            </p:sp>
          </mc:Choice>
          <mc:Fallback xmlns="">
            <p:sp>
              <p:nvSpPr>
                <p:cNvPr id="112" name="TextBox 111">
                  <a:extLst>
                    <a:ext uri="{FF2B5EF4-FFF2-40B4-BE49-F238E27FC236}">
                      <a16:creationId xmlns:a16="http://schemas.microsoft.com/office/drawing/2014/main" id="{632C504C-3796-2644-8C24-E7AB6E026A44}"/>
                    </a:ext>
                  </a:extLst>
                </p:cNvPr>
                <p:cNvSpPr txBox="1">
                  <a:spLocks noRot="1" noChangeAspect="1" noMove="1" noResize="1" noEditPoints="1" noAdjustHandles="1" noChangeArrowheads="1" noChangeShapeType="1" noTextEdit="1"/>
                </p:cNvSpPr>
                <p:nvPr/>
              </p:nvSpPr>
              <p:spPr>
                <a:xfrm>
                  <a:off x="4071758" y="1400064"/>
                  <a:ext cx="438645" cy="215444"/>
                </a:xfrm>
                <a:prstGeom prst="rect">
                  <a:avLst/>
                </a:prstGeom>
                <a:blipFill>
                  <a:blip r:embed="rId22"/>
                  <a:stretch>
                    <a:fillRect l="-44444" t="-161111" r="-2778" b="-250000"/>
                  </a:stretch>
                </a:blipFill>
                <a:ln>
                  <a:no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641B6BE5-64F4-5048-A35F-C8A4B4F4CB49}"/>
                </a:ext>
              </a:extLst>
            </p:cNvPr>
            <p:cNvCxnSpPr>
              <a:cxnSpLocks/>
            </p:cNvCxnSpPr>
            <p:nvPr/>
          </p:nvCxnSpPr>
          <p:spPr>
            <a:xfrm flipV="1">
              <a:off x="3921759" y="1650019"/>
              <a:ext cx="785504" cy="1"/>
            </a:xfrm>
            <a:prstGeom prst="straightConnector1">
              <a:avLst/>
            </a:prstGeom>
            <a:ln w="1397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D9AF33D-0265-1046-9D90-A05F3F5603EA}"/>
              </a:ext>
            </a:extLst>
          </p:cNvPr>
          <p:cNvGrpSpPr/>
          <p:nvPr/>
        </p:nvGrpSpPr>
        <p:grpSpPr>
          <a:xfrm>
            <a:off x="4581144" y="3091668"/>
            <a:ext cx="505370" cy="235930"/>
            <a:chOff x="4581144" y="3091668"/>
            <a:chExt cx="505370" cy="235930"/>
          </a:xfrm>
        </p:grpSpPr>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122EED1-DA76-E64B-BD33-D1B4C48992B7}"/>
                    </a:ext>
                  </a:extLst>
                </p:cNvPr>
                <p:cNvSpPr txBox="1"/>
                <p:nvPr/>
              </p:nvSpPr>
              <p:spPr>
                <a:xfrm>
                  <a:off x="4666014" y="3112154"/>
                  <a:ext cx="420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solidFill>
                                  <a:srgbClr val="C00000"/>
                                </a:solidFill>
                                <a:latin typeface="Cambria Math" panose="02040503050406030204" pitchFamily="18" charset="0"/>
                              </a:rPr>
                            </m:ctrlPr>
                          </m:fPr>
                          <m:num>
                            <m:r>
                              <a:rPr lang="en-US" sz="1400" b="0" i="1" smtClean="0">
                                <a:solidFill>
                                  <a:srgbClr val="C00000"/>
                                </a:solidFill>
                                <a:latin typeface="Cambria Math" panose="02040503050406030204" pitchFamily="18" charset="0"/>
                              </a:rPr>
                              <m:t>1</m:t>
                            </m:r>
                          </m:num>
                          <m:den>
                            <m:sSub>
                              <m:sSubPr>
                                <m:ctrlPr>
                                  <a:rPr lang="en-US" sz="1400" i="1" smtClean="0">
                                    <a:solidFill>
                                      <a:srgbClr val="C00000"/>
                                    </a:solidFill>
                                    <a:latin typeface="Cambria Math" panose="02040503050406030204" pitchFamily="18" charset="0"/>
                                  </a:rPr>
                                </m:ctrlPr>
                              </m:sSubPr>
                              <m:e>
                                <m:r>
                                  <a:rPr lang="en-US" sz="1400" i="1" smtClean="0">
                                    <a:solidFill>
                                      <a:srgbClr val="C00000"/>
                                    </a:solidFill>
                                    <a:latin typeface="Cambria Math" panose="02040503050406030204" pitchFamily="18" charset="0"/>
                                    <a:ea typeface="Cambria Math" panose="02040503050406030204" pitchFamily="18" charset="0"/>
                                  </a:rPr>
                                  <m:t>𝜇</m:t>
                                </m:r>
                              </m:e>
                              <m:sub>
                                <m:r>
                                  <a:rPr lang="en-US" sz="1400" b="0" i="1" smtClean="0">
                                    <a:solidFill>
                                      <a:srgbClr val="C00000"/>
                                    </a:solidFill>
                                    <a:latin typeface="Cambria Math" panose="02040503050406030204" pitchFamily="18" charset="0"/>
                                  </a:rPr>
                                  <m:t>𝑠</m:t>
                                </m:r>
                              </m:sub>
                            </m:sSub>
                          </m:den>
                        </m:f>
                      </m:oMath>
                    </m:oMathPara>
                  </a14:m>
                  <a:endParaRPr lang="en-US" sz="1400" dirty="0">
                    <a:solidFill>
                      <a:srgbClr val="C00000"/>
                    </a:solidFill>
                  </a:endParaRPr>
                </a:p>
              </p:txBody>
            </p:sp>
          </mc:Choice>
          <mc:Fallback xmlns="">
            <p:sp>
              <p:nvSpPr>
                <p:cNvPr id="113" name="TextBox 112">
                  <a:extLst>
                    <a:ext uri="{FF2B5EF4-FFF2-40B4-BE49-F238E27FC236}">
                      <a16:creationId xmlns:a16="http://schemas.microsoft.com/office/drawing/2014/main" id="{E122EED1-DA76-E64B-BD33-D1B4C48992B7}"/>
                    </a:ext>
                  </a:extLst>
                </p:cNvPr>
                <p:cNvSpPr txBox="1">
                  <a:spLocks noRot="1" noChangeAspect="1" noMove="1" noResize="1" noEditPoints="1" noAdjustHandles="1" noChangeArrowheads="1" noChangeShapeType="1" noTextEdit="1"/>
                </p:cNvSpPr>
                <p:nvPr/>
              </p:nvSpPr>
              <p:spPr>
                <a:xfrm>
                  <a:off x="4666014" y="3112154"/>
                  <a:ext cx="420500" cy="215444"/>
                </a:xfrm>
                <a:prstGeom prst="rect">
                  <a:avLst/>
                </a:prstGeom>
                <a:blipFill>
                  <a:blip r:embed="rId23"/>
                  <a:stretch>
                    <a:fillRect l="-50000" t="-161111" r="-8824" b="-250000"/>
                  </a:stretch>
                </a:blipFill>
              </p:spPr>
              <p:txBody>
                <a:bodyPr/>
                <a:lstStyle/>
                <a:p>
                  <a:r>
                    <a:rPr lang="en-US">
                      <a:noFill/>
                    </a:rPr>
                    <a:t> </a:t>
                  </a:r>
                </a:p>
              </p:txBody>
            </p:sp>
          </mc:Fallback>
        </mc:AlternateContent>
        <p:cxnSp>
          <p:nvCxnSpPr>
            <p:cNvPr id="116" name="Straight Arrow Connector 115">
              <a:extLst>
                <a:ext uri="{FF2B5EF4-FFF2-40B4-BE49-F238E27FC236}">
                  <a16:creationId xmlns:a16="http://schemas.microsoft.com/office/drawing/2014/main" id="{28041F9C-CD96-504F-8C12-4D29E71FAFEA}"/>
                </a:ext>
              </a:extLst>
            </p:cNvPr>
            <p:cNvCxnSpPr>
              <a:cxnSpLocks/>
            </p:cNvCxnSpPr>
            <p:nvPr/>
          </p:nvCxnSpPr>
          <p:spPr>
            <a:xfrm flipV="1">
              <a:off x="4581144" y="3091668"/>
              <a:ext cx="255094" cy="37637"/>
            </a:xfrm>
            <a:prstGeom prst="straightConnector1">
              <a:avLst/>
            </a:prstGeom>
            <a:ln w="1397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1166B288-8F46-3D3C-17AB-C174BAB67237}"/>
              </a:ext>
            </a:extLst>
          </p:cNvPr>
          <p:cNvCxnSpPr>
            <a:cxnSpLocks/>
          </p:cNvCxnSpPr>
          <p:nvPr/>
        </p:nvCxnSpPr>
        <p:spPr>
          <a:xfrm>
            <a:off x="2806031" y="2395660"/>
            <a:ext cx="486390" cy="0"/>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3F1E327-F840-2B05-247A-8D8743DB87A6}"/>
              </a:ext>
            </a:extLst>
          </p:cNvPr>
          <p:cNvCxnSpPr>
            <a:cxnSpLocks/>
          </p:cNvCxnSpPr>
          <p:nvPr/>
        </p:nvCxnSpPr>
        <p:spPr>
          <a:xfrm flipV="1">
            <a:off x="5194361" y="2629013"/>
            <a:ext cx="785504" cy="1"/>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09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ecision 5">
            <a:extLst>
              <a:ext uri="{FF2B5EF4-FFF2-40B4-BE49-F238E27FC236}">
                <a16:creationId xmlns:a16="http://schemas.microsoft.com/office/drawing/2014/main" id="{459E9B4C-65AF-1D69-7220-A0A41CBA8BC9}"/>
              </a:ext>
            </a:extLst>
          </p:cNvPr>
          <p:cNvSpPr/>
          <p:nvPr/>
        </p:nvSpPr>
        <p:spPr>
          <a:xfrm>
            <a:off x="4773247" y="41227"/>
            <a:ext cx="1125732" cy="96202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Process 6">
            <a:extLst>
              <a:ext uri="{FF2B5EF4-FFF2-40B4-BE49-F238E27FC236}">
                <a16:creationId xmlns:a16="http://schemas.microsoft.com/office/drawing/2014/main" id="{69CE7104-B8E0-8E00-43E2-A1CAB9AA0EEB}"/>
              </a:ext>
            </a:extLst>
          </p:cNvPr>
          <p:cNvSpPr/>
          <p:nvPr/>
        </p:nvSpPr>
        <p:spPr>
          <a:xfrm>
            <a:off x="1799731" y="194503"/>
            <a:ext cx="1176927" cy="65731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Print with settings</a:t>
            </a:r>
          </a:p>
        </p:txBody>
      </p:sp>
      <p:sp>
        <p:nvSpPr>
          <p:cNvPr id="12" name="Alternate Process 11">
            <a:extLst>
              <a:ext uri="{FF2B5EF4-FFF2-40B4-BE49-F238E27FC236}">
                <a16:creationId xmlns:a16="http://schemas.microsoft.com/office/drawing/2014/main" id="{154EE998-2DAC-8F74-3257-25F4BDCDE847}"/>
              </a:ext>
            </a:extLst>
          </p:cNvPr>
          <p:cNvSpPr/>
          <p:nvPr/>
        </p:nvSpPr>
        <p:spPr>
          <a:xfrm>
            <a:off x="173266" y="193582"/>
            <a:ext cx="1316736" cy="657317"/>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Set settings to: EM=1 PW=0.4</a:t>
            </a:r>
          </a:p>
        </p:txBody>
      </p:sp>
      <p:sp>
        <p:nvSpPr>
          <p:cNvPr id="15" name="Process 14">
            <a:extLst>
              <a:ext uri="{FF2B5EF4-FFF2-40B4-BE49-F238E27FC236}">
                <a16:creationId xmlns:a16="http://schemas.microsoft.com/office/drawing/2014/main" id="{6BBBC259-2469-1FF3-C8E2-F80E69F47ED9}"/>
              </a:ext>
            </a:extLst>
          </p:cNvPr>
          <p:cNvSpPr/>
          <p:nvPr/>
        </p:nvSpPr>
        <p:spPr>
          <a:xfrm>
            <a:off x="3286387" y="193583"/>
            <a:ext cx="1176927" cy="65731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Measure Width</a:t>
            </a:r>
          </a:p>
        </p:txBody>
      </p:sp>
      <p:sp>
        <p:nvSpPr>
          <p:cNvPr id="16" name="TextBox 15">
            <a:extLst>
              <a:ext uri="{FF2B5EF4-FFF2-40B4-BE49-F238E27FC236}">
                <a16:creationId xmlns:a16="http://schemas.microsoft.com/office/drawing/2014/main" id="{6AD8913F-FB76-238B-6C91-DE85A860AC1A}"/>
              </a:ext>
            </a:extLst>
          </p:cNvPr>
          <p:cNvSpPr txBox="1"/>
          <p:nvPr/>
        </p:nvSpPr>
        <p:spPr>
          <a:xfrm>
            <a:off x="4847974" y="294629"/>
            <a:ext cx="1057355" cy="461665"/>
          </a:xfrm>
          <a:prstGeom prst="rect">
            <a:avLst/>
          </a:prstGeom>
          <a:noFill/>
        </p:spPr>
        <p:txBody>
          <a:bodyPr wrap="square" rtlCol="0">
            <a:spAutoFit/>
          </a:bodyPr>
          <a:lstStyle/>
          <a:p>
            <a:r>
              <a:rPr lang="en-US" sz="1200" dirty="0"/>
              <a:t>Wall width = 0.4 mm?</a:t>
            </a:r>
          </a:p>
        </p:txBody>
      </p:sp>
      <p:sp>
        <p:nvSpPr>
          <p:cNvPr id="17" name="Alternate Process 16">
            <a:extLst>
              <a:ext uri="{FF2B5EF4-FFF2-40B4-BE49-F238E27FC236}">
                <a16:creationId xmlns:a16="http://schemas.microsoft.com/office/drawing/2014/main" id="{56CBD500-0CED-AE60-EA40-59B5CBE182C2}"/>
              </a:ext>
            </a:extLst>
          </p:cNvPr>
          <p:cNvSpPr/>
          <p:nvPr/>
        </p:nvSpPr>
        <p:spPr>
          <a:xfrm>
            <a:off x="6367577" y="193581"/>
            <a:ext cx="1318984" cy="657317"/>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Done</a:t>
            </a:r>
          </a:p>
        </p:txBody>
      </p:sp>
      <p:sp>
        <p:nvSpPr>
          <p:cNvPr id="18" name="Process 17">
            <a:extLst>
              <a:ext uri="{FF2B5EF4-FFF2-40B4-BE49-F238E27FC236}">
                <a16:creationId xmlns:a16="http://schemas.microsoft.com/office/drawing/2014/main" id="{7CDBE6E0-1A2A-F17E-5BFB-1C6D8A445E01}"/>
              </a:ext>
            </a:extLst>
          </p:cNvPr>
          <p:cNvSpPr/>
          <p:nvPr/>
        </p:nvSpPr>
        <p:spPr>
          <a:xfrm>
            <a:off x="2784002" y="1326967"/>
            <a:ext cx="2181698" cy="65731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C14AEA0-E837-C919-A3F8-3DBB00A770A4}"/>
                  </a:ext>
                </a:extLst>
              </p:cNvPr>
              <p:cNvSpPr txBox="1"/>
              <p:nvPr/>
            </p:nvSpPr>
            <p:spPr>
              <a:xfrm>
                <a:off x="2599237" y="1428733"/>
                <a:ext cx="2551228" cy="4378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𝐸𝑀</m:t>
                          </m:r>
                        </m:e>
                        <m:sub>
                          <m:r>
                            <a:rPr lang="en-US" sz="1100" b="0" i="1" smtClean="0">
                              <a:latin typeface="Cambria Math" panose="02040503050406030204" pitchFamily="18" charset="0"/>
                            </a:rPr>
                            <m:t>𝑛𝑒𝑤</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𝐸𝑀</m:t>
                          </m:r>
                        </m:e>
                        <m:sub>
                          <m:r>
                            <a:rPr lang="en-US" sz="1100" b="0" i="1" smtClean="0">
                              <a:latin typeface="Cambria Math" panose="02040503050406030204" pitchFamily="18" charset="0"/>
                            </a:rPr>
                            <m:t>𝑝𝑟𝑖𝑛𝑡𝑒𝑑</m:t>
                          </m:r>
                        </m:sub>
                      </m:sSub>
                      <m:r>
                        <a:rPr lang="en-US" sz="1100" b="0" i="1" smtClean="0">
                          <a:latin typeface="Cambria Math" panose="02040503050406030204" pitchFamily="18" charset="0"/>
                        </a:rPr>
                        <m:t> (</m:t>
                      </m:r>
                      <m:f>
                        <m:fPr>
                          <m:ctrlPr>
                            <a:rPr lang="en-US" sz="1100" b="0" i="1" smtClean="0">
                              <a:latin typeface="Cambria Math" panose="02040503050406030204" pitchFamily="18" charset="0"/>
                            </a:rPr>
                          </m:ctrlPr>
                        </m:fPr>
                        <m:num>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𝑃𝑊</m:t>
                              </m:r>
                            </m:e>
                            <m:sub>
                              <m:r>
                                <a:rPr lang="en-US" sz="1100" b="0" i="1" smtClean="0">
                                  <a:latin typeface="Cambria Math" panose="02040503050406030204" pitchFamily="18" charset="0"/>
                                </a:rPr>
                                <m:t>𝑑𝑒𝑠𝑖𝑟𝑒𝑑</m:t>
                              </m:r>
                            </m:sub>
                          </m:sSub>
                        </m:num>
                        <m:den>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𝑃𝑊</m:t>
                              </m:r>
                            </m:e>
                            <m:sub>
                              <m:r>
                                <a:rPr lang="en-US" sz="1100" b="0" i="1" smtClean="0">
                                  <a:latin typeface="Cambria Math" panose="02040503050406030204" pitchFamily="18" charset="0"/>
                                </a:rPr>
                                <m:t>𝑚𝑒𝑎𝑠𝑢𝑟𝑒𝑑</m:t>
                              </m:r>
                            </m:sub>
                          </m:sSub>
                        </m:den>
                      </m:f>
                      <m:r>
                        <a:rPr lang="en-US" sz="1100" b="0" i="1" smtClean="0">
                          <a:latin typeface="Cambria Math" panose="02040503050406030204" pitchFamily="18" charset="0"/>
                        </a:rPr>
                        <m:t>)</m:t>
                      </m:r>
                    </m:oMath>
                  </m:oMathPara>
                </a14:m>
                <a:endParaRPr lang="en-US" sz="1100" dirty="0"/>
              </a:p>
            </p:txBody>
          </p:sp>
        </mc:Choice>
        <mc:Fallback>
          <p:sp>
            <p:nvSpPr>
              <p:cNvPr id="19" name="TextBox 18">
                <a:extLst>
                  <a:ext uri="{FF2B5EF4-FFF2-40B4-BE49-F238E27FC236}">
                    <a16:creationId xmlns:a16="http://schemas.microsoft.com/office/drawing/2014/main" id="{DC14AEA0-E837-C919-A3F8-3DBB00A770A4}"/>
                  </a:ext>
                </a:extLst>
              </p:cNvPr>
              <p:cNvSpPr txBox="1">
                <a:spLocks noRot="1" noChangeAspect="1" noMove="1" noResize="1" noEditPoints="1" noAdjustHandles="1" noChangeArrowheads="1" noChangeShapeType="1" noTextEdit="1"/>
              </p:cNvSpPr>
              <p:nvPr/>
            </p:nvSpPr>
            <p:spPr>
              <a:xfrm>
                <a:off x="2599237" y="1428733"/>
                <a:ext cx="2551228" cy="437877"/>
              </a:xfrm>
              <a:prstGeom prst="rect">
                <a:avLst/>
              </a:prstGeom>
              <a:blipFill>
                <a:blip r:embed="rId2"/>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301439C-1790-5339-0EDC-CE6901096861}"/>
              </a:ext>
            </a:extLst>
          </p:cNvPr>
          <p:cNvCxnSpPr>
            <a:cxnSpLocks/>
            <a:stCxn id="12" idx="3"/>
            <a:endCxn id="7" idx="1"/>
          </p:cNvCxnSpPr>
          <p:nvPr/>
        </p:nvCxnSpPr>
        <p:spPr>
          <a:xfrm>
            <a:off x="1490002" y="522241"/>
            <a:ext cx="309729" cy="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DB9A79-C138-2F55-219D-41AB64ED50A8}"/>
              </a:ext>
            </a:extLst>
          </p:cNvPr>
          <p:cNvCxnSpPr>
            <a:cxnSpLocks/>
            <a:stCxn id="7" idx="3"/>
            <a:endCxn id="15" idx="1"/>
          </p:cNvCxnSpPr>
          <p:nvPr/>
        </p:nvCxnSpPr>
        <p:spPr>
          <a:xfrm flipV="1">
            <a:off x="2976658" y="522241"/>
            <a:ext cx="309729" cy="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24286F-39BF-6C1B-5843-8998D9CBAA1F}"/>
              </a:ext>
            </a:extLst>
          </p:cNvPr>
          <p:cNvCxnSpPr>
            <a:cxnSpLocks/>
            <a:stCxn id="15" idx="3"/>
            <a:endCxn id="6" idx="1"/>
          </p:cNvCxnSpPr>
          <p:nvPr/>
        </p:nvCxnSpPr>
        <p:spPr>
          <a:xfrm flipV="1">
            <a:off x="4463314" y="522239"/>
            <a:ext cx="30993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ECC0244-C2BD-9D2D-8D62-0838B8AD88F3}"/>
              </a:ext>
            </a:extLst>
          </p:cNvPr>
          <p:cNvCxnSpPr>
            <a:cxnSpLocks/>
            <a:stCxn id="16" idx="3"/>
            <a:endCxn id="17" idx="1"/>
          </p:cNvCxnSpPr>
          <p:nvPr/>
        </p:nvCxnSpPr>
        <p:spPr>
          <a:xfrm flipV="1">
            <a:off x="5905329" y="522240"/>
            <a:ext cx="462248" cy="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34660BE1-F422-3824-3FAD-BA43CCFC546D}"/>
              </a:ext>
            </a:extLst>
          </p:cNvPr>
          <p:cNvCxnSpPr>
            <a:cxnSpLocks/>
            <a:stCxn id="6" idx="2"/>
            <a:endCxn id="18" idx="3"/>
          </p:cNvCxnSpPr>
          <p:nvPr/>
        </p:nvCxnSpPr>
        <p:spPr>
          <a:xfrm rot="5400000">
            <a:off x="4824720" y="1144232"/>
            <a:ext cx="652374" cy="3704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B13BC5E-2005-B0B0-499B-45CE88FD6DCE}"/>
              </a:ext>
            </a:extLst>
          </p:cNvPr>
          <p:cNvCxnSpPr>
            <a:cxnSpLocks/>
            <a:stCxn id="18" idx="1"/>
            <a:endCxn id="7" idx="2"/>
          </p:cNvCxnSpPr>
          <p:nvPr/>
        </p:nvCxnSpPr>
        <p:spPr>
          <a:xfrm rot="10800000">
            <a:off x="2388196" y="851819"/>
            <a:ext cx="395807" cy="8038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FF1633-46A8-6F28-A6EB-5B045F35ABDD}"/>
              </a:ext>
            </a:extLst>
          </p:cNvPr>
          <p:cNvSpPr txBox="1"/>
          <p:nvPr/>
        </p:nvSpPr>
        <p:spPr>
          <a:xfrm>
            <a:off x="5278608" y="1068640"/>
            <a:ext cx="386644" cy="276999"/>
          </a:xfrm>
          <a:prstGeom prst="rect">
            <a:avLst/>
          </a:prstGeom>
          <a:noFill/>
        </p:spPr>
        <p:txBody>
          <a:bodyPr wrap="none" rtlCol="0">
            <a:spAutoFit/>
          </a:bodyPr>
          <a:lstStyle/>
          <a:p>
            <a:r>
              <a:rPr lang="en-US" sz="1200" dirty="0"/>
              <a:t>No</a:t>
            </a:r>
          </a:p>
        </p:txBody>
      </p:sp>
      <p:sp>
        <p:nvSpPr>
          <p:cNvPr id="45" name="TextBox 44">
            <a:extLst>
              <a:ext uri="{FF2B5EF4-FFF2-40B4-BE49-F238E27FC236}">
                <a16:creationId xmlns:a16="http://schemas.microsoft.com/office/drawing/2014/main" id="{4A84EF51-E9DB-E9B9-D88A-E967BAC22359}"/>
              </a:ext>
            </a:extLst>
          </p:cNvPr>
          <p:cNvSpPr txBox="1"/>
          <p:nvPr/>
        </p:nvSpPr>
        <p:spPr>
          <a:xfrm>
            <a:off x="5887914" y="290535"/>
            <a:ext cx="441146" cy="276999"/>
          </a:xfrm>
          <a:prstGeom prst="rect">
            <a:avLst/>
          </a:prstGeom>
          <a:noFill/>
        </p:spPr>
        <p:txBody>
          <a:bodyPr wrap="none" rtlCol="0">
            <a:spAutoFit/>
          </a:bodyPr>
          <a:lstStyle/>
          <a:p>
            <a:r>
              <a:rPr lang="en-US" sz="1200" dirty="0"/>
              <a:t>Yes</a:t>
            </a:r>
          </a:p>
        </p:txBody>
      </p:sp>
    </p:spTree>
    <p:extLst>
      <p:ext uri="{BB962C8B-B14F-4D97-AF65-F5344CB8AC3E}">
        <p14:creationId xmlns:p14="http://schemas.microsoft.com/office/powerpoint/2010/main" val="21721233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5526</TotalTime>
  <Words>40</Words>
  <Application>Microsoft Macintosh PowerPoint</Application>
  <PresentationFormat>On-screen Show (16:9)</PresentationFormat>
  <Paragraphs>18</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 Math</vt:lpstr>
      <vt:lpstr>Century Schoolbook</vt:lpstr>
      <vt:lpstr>Wingdings 2</vt:lpstr>
      <vt:lpstr>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Modular, Fiberless, 3D Aware, Flexible-circuit-based Wearable fNIRS System</dc:title>
  <dc:creator>Morris Vanegas</dc:creator>
  <cp:lastModifiedBy>Morris Vanegas</cp:lastModifiedBy>
  <cp:revision>963</cp:revision>
  <cp:lastPrinted>2020-04-15T14:17:25Z</cp:lastPrinted>
  <dcterms:created xsi:type="dcterms:W3CDTF">2020-04-13T23:58:08Z</dcterms:created>
  <dcterms:modified xsi:type="dcterms:W3CDTF">2022-11-18T21:53:36Z</dcterms:modified>
</cp:coreProperties>
</file>