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1B5-357A-2A46-A099-40779A008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BD6E1-3399-CC46-80CE-C7C46B2F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EB86-9680-B34D-B8FD-992B31D3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FAB53-687D-4940-BF85-532D5C0F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3862-B6B7-FF4F-8F09-12D0BF8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4998-6540-F14F-A6D9-1C8A195F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20A67-BB5D-F941-A143-F243082B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AC74-F445-9040-9635-CE8A11F9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91E5-A9E1-734F-80D6-6B5AF06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43A3-5FE8-5F4A-AE98-E3506DEC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3E0B5-9465-3D4A-928C-D6849CE0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D1351-D84B-5248-9300-7E2D8161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D726-099C-EC41-ACE1-1D54F65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00FB-B7EE-B94D-B2C4-D332DC2A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DDDA-E95A-D44B-8FA6-4753DDE0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CEDF-719F-604C-B815-31DA7EF2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3337-22C1-514C-8031-771BD15F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369D-79DF-6843-8A1E-0ECF366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F529-A947-C547-93F3-1989A34F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7413-73E0-7045-8907-88963E5B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17E0-A575-9441-9868-864BF42F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78AF-0677-FA4E-A1A0-5CC7D213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F6AE-7A21-A04B-8547-45288B03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82B1-5C2B-B047-93A7-2C65AB17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4010-CB2A-574D-A52D-2C653443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E0B2-5425-2147-8D24-7631F572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4F66-7444-FF49-9ABC-FB7DF470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06697-CD42-A04B-B5AB-E05B4FE5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0560A-6227-6343-97DE-18421F2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6985-4C34-2142-AAA2-3F6AF825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4B49-64B2-D643-8658-6F4BFD64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89F4-132D-8447-9EC6-72B97B16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023D-87A2-A040-B131-FFE93A6BB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A452D-D8D2-EB48-9B7D-D5965D4A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CDB9B-4651-D843-8030-6A8B7A476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39ECC-C112-214B-8818-4E51A778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8C151-95F5-A541-972B-14B7DE14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AD65F-BD22-CC4D-9EBA-9556D5A3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85DB8-A151-ED4E-A371-B4B4E82F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9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C063-8DBE-6348-AD55-8F50C12C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22BC2-8CAB-2D44-9B18-9D24210D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B4431-DF9F-8B4B-9442-5229CDDC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3830E-A822-784B-AF27-9A83150F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FF978-EDCD-5D4C-9824-6EC3C15B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3CFE0-295F-8E4F-92E7-DD40A67C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F4DA-BA01-B342-9F80-A8BF44F6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02CF-9F4A-C546-9765-9776C901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A598-01E3-7542-B9AD-94088DAA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85ACA-FFDF-4A42-B28C-58020029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56350-B1E8-A848-A0F6-E1A2CEA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2EE37-9A13-5A40-99F0-DC77B17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98D5-15F0-DE4C-84CD-2699771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EA8E-F9BD-3343-BE89-2EDBE5FF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06065-2224-EB48-993A-9557051A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3719B-63AC-924B-9F5E-3CE4B9BD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C596-6327-0646-AA67-9E8C9C95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3ADD0-295F-5944-B195-096E3E8D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08044-9AF3-C248-80CE-5411E4A8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C701A-C900-C440-AC98-B83965F4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C38F-BD19-504D-92FA-7B0A026A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F8E8-4457-1D43-9118-F38125E6D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7339-7173-5D4F-8E45-D3AEA8E2863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2DEA-9CE8-3646-B880-5C14E5DA3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1589-5B9C-3B4A-A125-12821D8EE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528-A939-4148-83F2-15FDCDEB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3B8E1D-20F9-B047-9001-630D1B918C90}"/>
              </a:ext>
            </a:extLst>
          </p:cNvPr>
          <p:cNvGrpSpPr/>
          <p:nvPr/>
        </p:nvGrpSpPr>
        <p:grpSpPr>
          <a:xfrm>
            <a:off x="2054711" y="1387736"/>
            <a:ext cx="1764254" cy="925158"/>
            <a:chOff x="2054711" y="1387736"/>
            <a:chExt cx="1764254" cy="92515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7980945-F99D-4E40-815D-93DAAB8907B5}"/>
                </a:ext>
              </a:extLst>
            </p:cNvPr>
            <p:cNvSpPr/>
            <p:nvPr/>
          </p:nvSpPr>
          <p:spPr>
            <a:xfrm>
              <a:off x="2054711" y="1387736"/>
              <a:ext cx="1764254" cy="9251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1CF809-C23F-664B-B98D-5579A9EAC07C}"/>
                </a:ext>
              </a:extLst>
            </p:cNvPr>
            <p:cNvSpPr txBox="1"/>
            <p:nvPr/>
          </p:nvSpPr>
          <p:spPr>
            <a:xfrm>
              <a:off x="2260915" y="1665649"/>
              <a:ext cx="1351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Transactions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E8410-F7D4-054C-B9BF-0FB771C9FE24}"/>
              </a:ext>
            </a:extLst>
          </p:cNvPr>
          <p:cNvGrpSpPr/>
          <p:nvPr/>
        </p:nvGrpSpPr>
        <p:grpSpPr>
          <a:xfrm>
            <a:off x="5340836" y="1403872"/>
            <a:ext cx="1764254" cy="925158"/>
            <a:chOff x="5340836" y="1403872"/>
            <a:chExt cx="1764254" cy="92515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05D298-6DF8-174E-BAEE-543AD440DDD0}"/>
                </a:ext>
              </a:extLst>
            </p:cNvPr>
            <p:cNvSpPr/>
            <p:nvPr/>
          </p:nvSpPr>
          <p:spPr>
            <a:xfrm>
              <a:off x="5340836" y="1403872"/>
              <a:ext cx="1764254" cy="9251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7240F1-B923-314C-BC58-5E0D6F184C37}"/>
                </a:ext>
              </a:extLst>
            </p:cNvPr>
            <p:cNvSpPr txBox="1"/>
            <p:nvPr/>
          </p:nvSpPr>
          <p:spPr>
            <a:xfrm>
              <a:off x="5702243" y="1681785"/>
              <a:ext cx="1041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Accounts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8AB76-B427-6C45-953E-D85B73204844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3818965" y="1850315"/>
            <a:ext cx="1521871" cy="16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8C90D-7141-524A-86E1-051C8A8B55C0}"/>
              </a:ext>
            </a:extLst>
          </p:cNvPr>
          <p:cNvCxnSpPr>
            <a:cxnSpLocks/>
          </p:cNvCxnSpPr>
          <p:nvPr/>
        </p:nvCxnSpPr>
        <p:spPr>
          <a:xfrm flipH="1" flipV="1">
            <a:off x="3818965" y="1722994"/>
            <a:ext cx="155202" cy="127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95D8D-22AB-A04C-BA5A-E26861021BAD}"/>
              </a:ext>
            </a:extLst>
          </p:cNvPr>
          <p:cNvCxnSpPr>
            <a:cxnSpLocks/>
          </p:cNvCxnSpPr>
          <p:nvPr/>
        </p:nvCxnSpPr>
        <p:spPr>
          <a:xfrm flipH="1">
            <a:off x="3818965" y="1850315"/>
            <a:ext cx="155202" cy="1434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4250E7-90F6-EE4B-B7D4-A1EAF1D10676}"/>
              </a:ext>
            </a:extLst>
          </p:cNvPr>
          <p:cNvSpPr txBox="1"/>
          <p:nvPr/>
        </p:nvSpPr>
        <p:spPr>
          <a:xfrm>
            <a:off x="5059280" y="1543285"/>
            <a:ext cx="37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BC3B7-294B-A549-8EA0-17E5D4918425}"/>
              </a:ext>
            </a:extLst>
          </p:cNvPr>
          <p:cNvSpPr txBox="1"/>
          <p:nvPr/>
        </p:nvSpPr>
        <p:spPr>
          <a:xfrm>
            <a:off x="3915208" y="1520834"/>
            <a:ext cx="54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0,1…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6EBBB-D181-3B43-B27C-C8A5FF6447B6}"/>
              </a:ext>
            </a:extLst>
          </p:cNvPr>
          <p:cNvSpPr txBox="1"/>
          <p:nvPr/>
        </p:nvSpPr>
        <p:spPr>
          <a:xfrm>
            <a:off x="1248697" y="3323303"/>
            <a:ext cx="5938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already know that 1 bank account can be associated with 0 or more transactions (typically many thousands over time)</a:t>
            </a:r>
          </a:p>
          <a:p>
            <a:endParaRPr lang="en-US" dirty="0"/>
          </a:p>
          <a:p>
            <a:r>
              <a:rPr lang="en-US" dirty="0"/>
              <a:t>1 transaction must be associated with 1 bank account</a:t>
            </a:r>
          </a:p>
          <a:p>
            <a:endParaRPr lang="en-US" dirty="0"/>
          </a:p>
          <a:p>
            <a:r>
              <a:rPr lang="en-US" dirty="0"/>
              <a:t>These business relationships are currently upheld by existing back-end database systems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CEEDF-13DB-D54D-A37B-E6BE0D29B6EB}"/>
              </a:ext>
            </a:extLst>
          </p:cNvPr>
          <p:cNvSpPr txBox="1"/>
          <p:nvPr/>
        </p:nvSpPr>
        <p:spPr>
          <a:xfrm>
            <a:off x="3092828" y="167266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Business Entities</a:t>
            </a:r>
          </a:p>
        </p:txBody>
      </p:sp>
    </p:spTree>
    <p:extLst>
      <p:ext uri="{BB962C8B-B14F-4D97-AF65-F5344CB8AC3E}">
        <p14:creationId xmlns:p14="http://schemas.microsoft.com/office/powerpoint/2010/main" val="67974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3B8E1D-20F9-B047-9001-630D1B918C90}"/>
              </a:ext>
            </a:extLst>
          </p:cNvPr>
          <p:cNvGrpSpPr/>
          <p:nvPr/>
        </p:nvGrpSpPr>
        <p:grpSpPr>
          <a:xfrm>
            <a:off x="609369" y="1279581"/>
            <a:ext cx="1764254" cy="925158"/>
            <a:chOff x="2054711" y="1387736"/>
            <a:chExt cx="1764254" cy="92515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7980945-F99D-4E40-815D-93DAAB8907B5}"/>
                </a:ext>
              </a:extLst>
            </p:cNvPr>
            <p:cNvSpPr/>
            <p:nvPr/>
          </p:nvSpPr>
          <p:spPr>
            <a:xfrm>
              <a:off x="2054711" y="1387736"/>
              <a:ext cx="1764254" cy="9251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1CF809-C23F-664B-B98D-5579A9EAC07C}"/>
                </a:ext>
              </a:extLst>
            </p:cNvPr>
            <p:cNvSpPr txBox="1"/>
            <p:nvPr/>
          </p:nvSpPr>
          <p:spPr>
            <a:xfrm>
              <a:off x="2260915" y="1665649"/>
              <a:ext cx="1351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Transactions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05D298-6DF8-174E-BAEE-543AD440DDD0}"/>
              </a:ext>
            </a:extLst>
          </p:cNvPr>
          <p:cNvSpPr/>
          <p:nvPr/>
        </p:nvSpPr>
        <p:spPr>
          <a:xfrm>
            <a:off x="3895494" y="1295717"/>
            <a:ext cx="1764254" cy="925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240F1-B923-314C-BC58-5E0D6F184C37}"/>
              </a:ext>
            </a:extLst>
          </p:cNvPr>
          <p:cNvSpPr txBox="1"/>
          <p:nvPr/>
        </p:nvSpPr>
        <p:spPr>
          <a:xfrm>
            <a:off x="4256901" y="1573630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8AB76-B427-6C45-953E-D85B73204844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2373623" y="1742160"/>
            <a:ext cx="1521871" cy="16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8C90D-7141-524A-86E1-051C8A8B55C0}"/>
              </a:ext>
            </a:extLst>
          </p:cNvPr>
          <p:cNvCxnSpPr>
            <a:cxnSpLocks/>
          </p:cNvCxnSpPr>
          <p:nvPr/>
        </p:nvCxnSpPr>
        <p:spPr>
          <a:xfrm flipH="1" flipV="1">
            <a:off x="2373623" y="1614839"/>
            <a:ext cx="155202" cy="127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95D8D-22AB-A04C-BA5A-E26861021BAD}"/>
              </a:ext>
            </a:extLst>
          </p:cNvPr>
          <p:cNvCxnSpPr>
            <a:cxnSpLocks/>
          </p:cNvCxnSpPr>
          <p:nvPr/>
        </p:nvCxnSpPr>
        <p:spPr>
          <a:xfrm flipH="1">
            <a:off x="2373623" y="1742160"/>
            <a:ext cx="155202" cy="1434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4250E7-90F6-EE4B-B7D4-A1EAF1D10676}"/>
              </a:ext>
            </a:extLst>
          </p:cNvPr>
          <p:cNvSpPr txBox="1"/>
          <p:nvPr/>
        </p:nvSpPr>
        <p:spPr>
          <a:xfrm>
            <a:off x="3438998" y="1435130"/>
            <a:ext cx="55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or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BC3B7-294B-A549-8EA0-17E5D4918425}"/>
              </a:ext>
            </a:extLst>
          </p:cNvPr>
          <p:cNvSpPr txBox="1"/>
          <p:nvPr/>
        </p:nvSpPr>
        <p:spPr>
          <a:xfrm>
            <a:off x="2469865" y="1412679"/>
            <a:ext cx="653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0,1,2…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6EBBB-D181-3B43-B27C-C8A5FF6447B6}"/>
              </a:ext>
            </a:extLst>
          </p:cNvPr>
          <p:cNvSpPr txBox="1"/>
          <p:nvPr/>
        </p:nvSpPr>
        <p:spPr>
          <a:xfrm>
            <a:off x="1021113" y="2797882"/>
            <a:ext cx="5938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idea is all about creating groups and associating transactions with them…</a:t>
            </a:r>
          </a:p>
          <a:p>
            <a:endParaRPr lang="en-US" dirty="0"/>
          </a:p>
          <a:p>
            <a:r>
              <a:rPr lang="en-US" dirty="0"/>
              <a:t>1 account can be associated with 0 or more groups</a:t>
            </a:r>
          </a:p>
          <a:p>
            <a:endParaRPr lang="en-US" dirty="0"/>
          </a:p>
          <a:p>
            <a:r>
              <a:rPr lang="en-US" dirty="0"/>
              <a:t>1 group can be associated with 1 and only 1 account</a:t>
            </a:r>
          </a:p>
          <a:p>
            <a:endParaRPr lang="en-US" dirty="0"/>
          </a:p>
          <a:p>
            <a:r>
              <a:rPr lang="en-US" dirty="0"/>
              <a:t>A group can also be associated with 0 or more transactions (e.g. when the group is first created)</a:t>
            </a:r>
          </a:p>
          <a:p>
            <a:endParaRPr lang="en-US" dirty="0"/>
          </a:p>
          <a:p>
            <a:r>
              <a:rPr lang="en-US" dirty="0"/>
              <a:t>1 transaction can be associated with 0 or 1 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CEEDF-13DB-D54D-A37B-E6BE0D29B6EB}"/>
              </a:ext>
            </a:extLst>
          </p:cNvPr>
          <p:cNvSpPr txBox="1"/>
          <p:nvPr/>
        </p:nvSpPr>
        <p:spPr>
          <a:xfrm>
            <a:off x="3092828" y="167266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Group Concept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9CA2DD-42A3-1D47-A6E5-6FD91565E5D1}"/>
              </a:ext>
            </a:extLst>
          </p:cNvPr>
          <p:cNvGrpSpPr/>
          <p:nvPr/>
        </p:nvGrpSpPr>
        <p:grpSpPr>
          <a:xfrm>
            <a:off x="7187381" y="1279581"/>
            <a:ext cx="1764254" cy="925158"/>
            <a:chOff x="5340836" y="1403872"/>
            <a:chExt cx="1764254" cy="92515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BE9035-3787-DC4B-BBC8-02C6BB9B32F1}"/>
                </a:ext>
              </a:extLst>
            </p:cNvPr>
            <p:cNvSpPr/>
            <p:nvPr/>
          </p:nvSpPr>
          <p:spPr>
            <a:xfrm>
              <a:off x="5340836" y="1403872"/>
              <a:ext cx="1764254" cy="9251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A0314C-363A-6340-AF43-240EB7520CAB}"/>
                </a:ext>
              </a:extLst>
            </p:cNvPr>
            <p:cNvSpPr txBox="1"/>
            <p:nvPr/>
          </p:nvSpPr>
          <p:spPr>
            <a:xfrm>
              <a:off x="5702243" y="1681785"/>
              <a:ext cx="1041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Accounts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97C5E2-14F4-E646-89DF-C7297CF2C303}"/>
              </a:ext>
            </a:extLst>
          </p:cNvPr>
          <p:cNvCxnSpPr/>
          <p:nvPr/>
        </p:nvCxnSpPr>
        <p:spPr>
          <a:xfrm flipH="1" flipV="1">
            <a:off x="5659748" y="1693481"/>
            <a:ext cx="1521871" cy="16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1191E7-C353-204B-B57D-4715BCB82167}"/>
              </a:ext>
            </a:extLst>
          </p:cNvPr>
          <p:cNvSpPr txBox="1"/>
          <p:nvPr/>
        </p:nvSpPr>
        <p:spPr>
          <a:xfrm>
            <a:off x="6900063" y="1386451"/>
            <a:ext cx="37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31D7D-6E08-D745-93FA-A7F6B299103B}"/>
              </a:ext>
            </a:extLst>
          </p:cNvPr>
          <p:cNvSpPr txBox="1"/>
          <p:nvPr/>
        </p:nvSpPr>
        <p:spPr>
          <a:xfrm>
            <a:off x="5755990" y="1364000"/>
            <a:ext cx="67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0,1,2…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384865-1604-C943-A723-1DEC7A81EFED}"/>
              </a:ext>
            </a:extLst>
          </p:cNvPr>
          <p:cNvCxnSpPr>
            <a:cxnSpLocks/>
          </p:cNvCxnSpPr>
          <p:nvPr/>
        </p:nvCxnSpPr>
        <p:spPr>
          <a:xfrm flipH="1">
            <a:off x="5648224" y="1689678"/>
            <a:ext cx="192596" cy="1959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3778B-CF84-334A-B392-3010648A7555}"/>
              </a:ext>
            </a:extLst>
          </p:cNvPr>
          <p:cNvCxnSpPr>
            <a:cxnSpLocks/>
          </p:cNvCxnSpPr>
          <p:nvPr/>
        </p:nvCxnSpPr>
        <p:spPr>
          <a:xfrm>
            <a:off x="5653986" y="1573629"/>
            <a:ext cx="180702" cy="127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3F6EBBB-D181-3B43-B27C-C8A5FF6447B6}"/>
              </a:ext>
            </a:extLst>
          </p:cNvPr>
          <p:cNvSpPr txBox="1"/>
          <p:nvPr/>
        </p:nvSpPr>
        <p:spPr>
          <a:xfrm>
            <a:off x="1021113" y="2797882"/>
            <a:ext cx="5938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summary we need 1 new database table created and a change to 1 existing….</a:t>
            </a:r>
          </a:p>
          <a:p>
            <a:endParaRPr lang="en-US" dirty="0"/>
          </a:p>
          <a:p>
            <a:r>
              <a:rPr lang="en-US" dirty="0"/>
              <a:t>A new database entity (or table) is needed to hold the definitions for each group…the Group table.</a:t>
            </a:r>
          </a:p>
          <a:p>
            <a:endParaRPr lang="en-US" dirty="0"/>
          </a:p>
          <a:p>
            <a:r>
              <a:rPr lang="en-US" dirty="0"/>
              <a:t>Each Group record within would be associated with a corresponding Account (referencing the Group primary key)</a:t>
            </a:r>
          </a:p>
          <a:p>
            <a:endParaRPr lang="en-US" dirty="0"/>
          </a:p>
          <a:p>
            <a:r>
              <a:rPr lang="en-US" dirty="0"/>
              <a:t>The existing Transaction entity needs to be changed to relate back to a corresponding Group record (via a foreign key).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CEEDF-13DB-D54D-A37B-E6BE0D29B6EB}"/>
              </a:ext>
            </a:extLst>
          </p:cNvPr>
          <p:cNvSpPr txBox="1"/>
          <p:nvPr/>
        </p:nvSpPr>
        <p:spPr>
          <a:xfrm>
            <a:off x="3092828" y="167266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Implications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0C95D-A337-7643-85F0-76795BD47AA6}"/>
              </a:ext>
            </a:extLst>
          </p:cNvPr>
          <p:cNvSpPr/>
          <p:nvPr/>
        </p:nvSpPr>
        <p:spPr>
          <a:xfrm>
            <a:off x="1147597" y="1110879"/>
            <a:ext cx="2047013" cy="1226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DCCC9-0A33-724A-9A49-C953CA0F87C5}"/>
              </a:ext>
            </a:extLst>
          </p:cNvPr>
          <p:cNvSpPr txBox="1"/>
          <p:nvPr/>
        </p:nvSpPr>
        <p:spPr>
          <a:xfrm>
            <a:off x="1307938" y="650792"/>
            <a:ext cx="22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C934E4-0051-6F4F-B9DE-959469ADF009}"/>
              </a:ext>
            </a:extLst>
          </p:cNvPr>
          <p:cNvSpPr/>
          <p:nvPr/>
        </p:nvSpPr>
        <p:spPr>
          <a:xfrm>
            <a:off x="4398379" y="1105019"/>
            <a:ext cx="1713054" cy="12269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8C302-7B4C-A742-92BE-A7A98622DCEC}"/>
              </a:ext>
            </a:extLst>
          </p:cNvPr>
          <p:cNvSpPr txBox="1"/>
          <p:nvPr/>
        </p:nvSpPr>
        <p:spPr>
          <a:xfrm>
            <a:off x="4398380" y="633212"/>
            <a:ext cx="22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Table (new)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62F1C0-4384-CA44-BD48-EA64E22812CB}"/>
              </a:ext>
            </a:extLst>
          </p:cNvPr>
          <p:cNvSpPr/>
          <p:nvPr/>
        </p:nvSpPr>
        <p:spPr>
          <a:xfrm>
            <a:off x="7315200" y="1134319"/>
            <a:ext cx="1713054" cy="1226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5AB26-8519-834C-B813-DDC5BFECB4AE}"/>
              </a:ext>
            </a:extLst>
          </p:cNvPr>
          <p:cNvSpPr txBox="1"/>
          <p:nvPr/>
        </p:nvSpPr>
        <p:spPr>
          <a:xfrm>
            <a:off x="7315201" y="662512"/>
            <a:ext cx="171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Accounts 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AEF31A-3A95-FE41-8022-2C8FFCA900B2}"/>
              </a:ext>
            </a:extLst>
          </p:cNvPr>
          <p:cNvSpPr/>
          <p:nvPr/>
        </p:nvSpPr>
        <p:spPr>
          <a:xfrm>
            <a:off x="7315199" y="1134318"/>
            <a:ext cx="17130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7EE0-F3BF-BC4A-A93C-A76486054CAF}"/>
              </a:ext>
            </a:extLst>
          </p:cNvPr>
          <p:cNvSpPr txBox="1"/>
          <p:nvPr/>
        </p:nvSpPr>
        <p:spPr>
          <a:xfrm>
            <a:off x="7414051" y="1134318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ID (PK)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105D8E-4879-1744-846B-2F90B13EF690}"/>
              </a:ext>
            </a:extLst>
          </p:cNvPr>
          <p:cNvSpPr/>
          <p:nvPr/>
        </p:nvSpPr>
        <p:spPr>
          <a:xfrm>
            <a:off x="1147598" y="1110878"/>
            <a:ext cx="17130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F7990-68F8-8744-AE9B-0ECC06943B14}"/>
              </a:ext>
            </a:extLst>
          </p:cNvPr>
          <p:cNvSpPr txBox="1"/>
          <p:nvPr/>
        </p:nvSpPr>
        <p:spPr>
          <a:xfrm>
            <a:off x="1246449" y="1110878"/>
            <a:ext cx="19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ID (PK)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8B8C2-D1E8-9946-AC79-50CB3F904E3D}"/>
              </a:ext>
            </a:extLst>
          </p:cNvPr>
          <p:cNvSpPr/>
          <p:nvPr/>
        </p:nvSpPr>
        <p:spPr>
          <a:xfrm>
            <a:off x="4398379" y="1099159"/>
            <a:ext cx="17130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6BD3EF-473C-3241-9503-722C9EDC5862}"/>
              </a:ext>
            </a:extLst>
          </p:cNvPr>
          <p:cNvSpPr txBox="1"/>
          <p:nvPr/>
        </p:nvSpPr>
        <p:spPr>
          <a:xfrm>
            <a:off x="4497230" y="109915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ID (PK)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AFBEEA-DA73-C742-A29B-992F18F67387}"/>
              </a:ext>
            </a:extLst>
          </p:cNvPr>
          <p:cNvSpPr/>
          <p:nvPr/>
        </p:nvSpPr>
        <p:spPr>
          <a:xfrm>
            <a:off x="1147596" y="1478571"/>
            <a:ext cx="204701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EEB2B2-C56B-9C42-B5AE-0A8357D84395}"/>
              </a:ext>
            </a:extLst>
          </p:cNvPr>
          <p:cNvSpPr txBox="1"/>
          <p:nvPr/>
        </p:nvSpPr>
        <p:spPr>
          <a:xfrm>
            <a:off x="1246448" y="1478571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ID (FK)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676BA1-97A6-6D4F-B5A2-E1AD93594570}"/>
              </a:ext>
            </a:extLst>
          </p:cNvPr>
          <p:cNvSpPr/>
          <p:nvPr/>
        </p:nvSpPr>
        <p:spPr>
          <a:xfrm>
            <a:off x="4398378" y="1458800"/>
            <a:ext cx="17130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25DB25-1A5C-B844-AF56-34B878A39F43}"/>
              </a:ext>
            </a:extLst>
          </p:cNvPr>
          <p:cNvSpPr txBox="1"/>
          <p:nvPr/>
        </p:nvSpPr>
        <p:spPr>
          <a:xfrm>
            <a:off x="4497230" y="1458800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ID (FK)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0248EFE-C6ED-FB46-B038-9DD76EB5A92F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 flipV="1">
            <a:off x="3194609" y="1283825"/>
            <a:ext cx="1203770" cy="3794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06800A6-197F-E64C-BDD8-348111C06537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6122162" y="1318984"/>
            <a:ext cx="1193037" cy="3244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93CEEDF-13DB-D54D-A37B-E6BE0D29B6EB}"/>
              </a:ext>
            </a:extLst>
          </p:cNvPr>
          <p:cNvSpPr txBox="1"/>
          <p:nvPr/>
        </p:nvSpPr>
        <p:spPr>
          <a:xfrm>
            <a:off x="3092828" y="167266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Changes  -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3CE0-6A41-E948-8B8F-315E229E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47" y="860546"/>
            <a:ext cx="731938" cy="731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445D2-D322-304B-A3AB-224C16CC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82" y="860546"/>
            <a:ext cx="736246" cy="938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FEC74-B566-0241-8BEB-561C5323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28" y="993826"/>
            <a:ext cx="1094878" cy="6188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4CE8C-111B-5049-BF33-07264D0949DC}"/>
              </a:ext>
            </a:extLst>
          </p:cNvPr>
          <p:cNvGrpSpPr/>
          <p:nvPr/>
        </p:nvGrpSpPr>
        <p:grpSpPr>
          <a:xfrm>
            <a:off x="1556552" y="2586863"/>
            <a:ext cx="2178773" cy="391081"/>
            <a:chOff x="1652447" y="2569580"/>
            <a:chExt cx="2178773" cy="3910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34FB51-A66E-0A45-9A26-03F528E99586}"/>
                </a:ext>
              </a:extLst>
            </p:cNvPr>
            <p:cNvSpPr/>
            <p:nvPr/>
          </p:nvSpPr>
          <p:spPr>
            <a:xfrm>
              <a:off x="1652447" y="2569580"/>
              <a:ext cx="2178773" cy="3703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EB709-9060-D348-9B45-82EAE03A77B2}"/>
                </a:ext>
              </a:extLst>
            </p:cNvPr>
            <p:cNvSpPr txBox="1"/>
            <p:nvPr/>
          </p:nvSpPr>
          <p:spPr>
            <a:xfrm>
              <a:off x="2043172" y="2591329"/>
              <a:ext cx="13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API Gateway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75FAAB-D874-174E-8E85-32C74E33A108}"/>
              </a:ext>
            </a:extLst>
          </p:cNvPr>
          <p:cNvGrpSpPr/>
          <p:nvPr/>
        </p:nvGrpSpPr>
        <p:grpSpPr>
          <a:xfrm>
            <a:off x="1530039" y="3432358"/>
            <a:ext cx="2187615" cy="964861"/>
            <a:chOff x="2233913" y="4787756"/>
            <a:chExt cx="2187615" cy="96486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74DF90-1234-4742-AB7C-B2E201F3BDFF}"/>
                </a:ext>
              </a:extLst>
            </p:cNvPr>
            <p:cNvSpPr txBox="1"/>
            <p:nvPr/>
          </p:nvSpPr>
          <p:spPr>
            <a:xfrm>
              <a:off x="2595910" y="4972952"/>
              <a:ext cx="1420261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Change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80C239-CB71-D146-A1D0-46F5EEB230E5}"/>
                </a:ext>
              </a:extLst>
            </p:cNvPr>
            <p:cNvGrpSpPr/>
            <p:nvPr/>
          </p:nvGrpSpPr>
          <p:grpSpPr>
            <a:xfrm>
              <a:off x="2233913" y="4787756"/>
              <a:ext cx="2187615" cy="964861"/>
              <a:chOff x="2233913" y="4787756"/>
              <a:chExt cx="2187615" cy="96486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11CD0E-3C04-F749-B1FC-CC8E8D092588}"/>
                  </a:ext>
                </a:extLst>
              </p:cNvPr>
              <p:cNvSpPr/>
              <p:nvPr/>
            </p:nvSpPr>
            <p:spPr>
              <a:xfrm>
                <a:off x="2233913" y="4787756"/>
                <a:ext cx="2187615" cy="9648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288794-CABD-C34D-AD65-D854113DE96C}"/>
                  </a:ext>
                </a:extLst>
              </p:cNvPr>
              <p:cNvSpPr txBox="1"/>
              <p:nvPr/>
            </p:nvSpPr>
            <p:spPr>
              <a:xfrm>
                <a:off x="2356582" y="5348032"/>
                <a:ext cx="1898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Application Server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BB0FA2-E229-FA47-9C39-9889A0095694}"/>
                </a:ext>
              </a:extLst>
            </p:cNvPr>
            <p:cNvSpPr txBox="1"/>
            <p:nvPr/>
          </p:nvSpPr>
          <p:spPr>
            <a:xfrm>
              <a:off x="2595910" y="4978700"/>
              <a:ext cx="1420261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Change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C38650-8A51-444F-B123-1588B5D059D8}"/>
              </a:ext>
            </a:extLst>
          </p:cNvPr>
          <p:cNvGrpSpPr/>
          <p:nvPr/>
        </p:nvGrpSpPr>
        <p:grpSpPr>
          <a:xfrm>
            <a:off x="5059279" y="2471116"/>
            <a:ext cx="2178773" cy="391081"/>
            <a:chOff x="1652447" y="2569580"/>
            <a:chExt cx="2178773" cy="39108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FB16800-3068-DD4C-B702-6960F9571526}"/>
                </a:ext>
              </a:extLst>
            </p:cNvPr>
            <p:cNvSpPr/>
            <p:nvPr/>
          </p:nvSpPr>
          <p:spPr>
            <a:xfrm>
              <a:off x="1652447" y="2569580"/>
              <a:ext cx="2178773" cy="3703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06CBB7-D0EF-894E-972A-0FA832393528}"/>
                </a:ext>
              </a:extLst>
            </p:cNvPr>
            <p:cNvSpPr txBox="1"/>
            <p:nvPr/>
          </p:nvSpPr>
          <p:spPr>
            <a:xfrm>
              <a:off x="2043172" y="2591329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0BEAD3-C4CF-3042-B777-76C28485A875}"/>
              </a:ext>
            </a:extLst>
          </p:cNvPr>
          <p:cNvGrpSpPr/>
          <p:nvPr/>
        </p:nvGrpSpPr>
        <p:grpSpPr>
          <a:xfrm>
            <a:off x="4992460" y="3480933"/>
            <a:ext cx="2187615" cy="964861"/>
            <a:chOff x="2233913" y="4787756"/>
            <a:chExt cx="2187615" cy="96486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99ED2E-8015-D34E-8EBC-082C54963F64}"/>
                </a:ext>
              </a:extLst>
            </p:cNvPr>
            <p:cNvSpPr txBox="1"/>
            <p:nvPr/>
          </p:nvSpPr>
          <p:spPr>
            <a:xfrm>
              <a:off x="2595910" y="4972952"/>
              <a:ext cx="1420261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Change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CF41404-27A6-9E4F-B236-32787AC1F789}"/>
                </a:ext>
              </a:extLst>
            </p:cNvPr>
            <p:cNvGrpSpPr/>
            <p:nvPr/>
          </p:nvGrpSpPr>
          <p:grpSpPr>
            <a:xfrm>
              <a:off x="2233913" y="4787756"/>
              <a:ext cx="2187615" cy="964861"/>
              <a:chOff x="2233913" y="4787756"/>
              <a:chExt cx="2187615" cy="96486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60A4DAB-79A7-E94F-9717-7254FE6107DB}"/>
                  </a:ext>
                </a:extLst>
              </p:cNvPr>
              <p:cNvSpPr/>
              <p:nvPr/>
            </p:nvSpPr>
            <p:spPr>
              <a:xfrm>
                <a:off x="2233913" y="4787756"/>
                <a:ext cx="2187615" cy="9648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035DAF-C806-594F-A962-D22BFA5ECEE5}"/>
                  </a:ext>
                </a:extLst>
              </p:cNvPr>
              <p:cNvSpPr txBox="1"/>
              <p:nvPr/>
            </p:nvSpPr>
            <p:spPr>
              <a:xfrm>
                <a:off x="2356582" y="5348032"/>
                <a:ext cx="1898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Application Server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141FD5-4AA1-354D-94E1-3621FD798C9F}"/>
                </a:ext>
              </a:extLst>
            </p:cNvPr>
            <p:cNvSpPr txBox="1"/>
            <p:nvPr/>
          </p:nvSpPr>
          <p:spPr>
            <a:xfrm>
              <a:off x="2595910" y="4978700"/>
              <a:ext cx="1420261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Change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5EE7A69-2A01-C94C-B4EA-D82EC0B1455A}"/>
              </a:ext>
            </a:extLst>
          </p:cNvPr>
          <p:cNvGrpSpPr/>
          <p:nvPr/>
        </p:nvGrpSpPr>
        <p:grpSpPr>
          <a:xfrm>
            <a:off x="3595399" y="5007518"/>
            <a:ext cx="1284445" cy="975094"/>
            <a:chOff x="3310342" y="5007518"/>
            <a:chExt cx="1284445" cy="9750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75F4CF-87F5-AB48-9AB3-10471F6DB1F4}"/>
                </a:ext>
              </a:extLst>
            </p:cNvPr>
            <p:cNvGrpSpPr/>
            <p:nvPr/>
          </p:nvGrpSpPr>
          <p:grpSpPr>
            <a:xfrm>
              <a:off x="3310342" y="5007518"/>
              <a:ext cx="1284445" cy="975094"/>
              <a:chOff x="3310342" y="5007518"/>
              <a:chExt cx="1284445" cy="9750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BEFBA8-E752-B342-AC20-38A9FA7B5E85}"/>
                  </a:ext>
                </a:extLst>
              </p:cNvPr>
              <p:cNvSpPr/>
              <p:nvPr/>
            </p:nvSpPr>
            <p:spPr>
              <a:xfrm>
                <a:off x="3310342" y="5007518"/>
                <a:ext cx="1284445" cy="2546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3653EC4-5129-0243-AC67-F94DD4BF840F}"/>
                  </a:ext>
                </a:extLst>
              </p:cNvPr>
              <p:cNvSpPr/>
              <p:nvPr/>
            </p:nvSpPr>
            <p:spPr>
              <a:xfrm>
                <a:off x="3310342" y="5727968"/>
                <a:ext cx="1284445" cy="2546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AAC87F-8A1F-1043-920F-138608F341BD}"/>
                  </a:ext>
                </a:extLst>
              </p:cNvPr>
              <p:cNvCxnSpPr>
                <a:stCxn id="15" idx="2"/>
                <a:endCxn id="58" idx="2"/>
              </p:cNvCxnSpPr>
              <p:nvPr/>
            </p:nvCxnSpPr>
            <p:spPr>
              <a:xfrm>
                <a:off x="3310342" y="5134840"/>
                <a:ext cx="0" cy="720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9E2717E-1E2B-EF4F-B848-5F1004D54978}"/>
                  </a:ext>
                </a:extLst>
              </p:cNvPr>
              <p:cNvCxnSpPr>
                <a:stCxn id="15" idx="6"/>
                <a:endCxn id="58" idx="6"/>
              </p:cNvCxnSpPr>
              <p:nvPr/>
            </p:nvCxnSpPr>
            <p:spPr>
              <a:xfrm>
                <a:off x="4594787" y="5134840"/>
                <a:ext cx="0" cy="720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0542F2-3E45-3749-803A-38195D88C39D}"/>
                </a:ext>
              </a:extLst>
            </p:cNvPr>
            <p:cNvGrpSpPr/>
            <p:nvPr/>
          </p:nvGrpSpPr>
          <p:grpSpPr>
            <a:xfrm>
              <a:off x="3466995" y="5395957"/>
              <a:ext cx="971138" cy="198215"/>
              <a:chOff x="5656320" y="5362018"/>
              <a:chExt cx="1335579" cy="26734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BD06384-877F-1040-BC46-95011A58DB1B}"/>
                  </a:ext>
                </a:extLst>
              </p:cNvPr>
              <p:cNvSpPr/>
              <p:nvPr/>
            </p:nvSpPr>
            <p:spPr>
              <a:xfrm>
                <a:off x="5656320" y="5363265"/>
                <a:ext cx="346919" cy="2611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EFDFF7-6555-3E49-B0E2-FC708936B363}"/>
                  </a:ext>
                </a:extLst>
              </p:cNvPr>
              <p:cNvSpPr/>
              <p:nvPr/>
            </p:nvSpPr>
            <p:spPr>
              <a:xfrm>
                <a:off x="6207248" y="5362018"/>
                <a:ext cx="290321" cy="26110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1F9ABCB-629D-D143-8B08-580ABD7DAA27}"/>
                  </a:ext>
                </a:extLst>
              </p:cNvPr>
              <p:cNvSpPr/>
              <p:nvPr/>
            </p:nvSpPr>
            <p:spPr>
              <a:xfrm>
                <a:off x="6701578" y="5368254"/>
                <a:ext cx="290321" cy="2611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A34040-591A-9449-A35E-784F682BFEE1}"/>
                  </a:ext>
                </a:extLst>
              </p:cNvPr>
              <p:cNvSpPr/>
              <p:nvPr/>
            </p:nvSpPr>
            <p:spPr>
              <a:xfrm>
                <a:off x="5656320" y="5441515"/>
                <a:ext cx="346919" cy="7859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6317159B-D7A9-F647-A3F6-D565E67E13B2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 flipV="1">
                <a:off x="6003239" y="5400071"/>
                <a:ext cx="204010" cy="8074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>
                <a:extLst>
                  <a:ext uri="{FF2B5EF4-FFF2-40B4-BE49-F238E27FC236}">
                    <a16:creationId xmlns:a16="http://schemas.microsoft.com/office/drawing/2014/main" id="{8B07B707-612C-C94C-89E0-54CD40CD40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8732" y="5407553"/>
                <a:ext cx="292846" cy="21442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A6E1C5-9EF1-214E-91A4-ABDFEF163208}"/>
              </a:ext>
            </a:extLst>
          </p:cNvPr>
          <p:cNvCxnSpPr/>
          <p:nvPr/>
        </p:nvCxnSpPr>
        <p:spPr>
          <a:xfrm>
            <a:off x="2628809" y="1914646"/>
            <a:ext cx="0" cy="6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79EA1C-ADB5-ED4C-9F8B-F65D836FF7C1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flipH="1">
            <a:off x="2623847" y="2977944"/>
            <a:ext cx="4963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725A40-C6D4-FF43-939D-284FD72A016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148666" y="1729896"/>
            <a:ext cx="0" cy="74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FB6635-C215-B344-BF30-B95BB4C3B880}"/>
              </a:ext>
            </a:extLst>
          </p:cNvPr>
          <p:cNvCxnSpPr>
            <a:cxnSpLocks/>
            <a:stCxn id="45" idx="2"/>
            <a:endCxn id="15" idx="2"/>
          </p:cNvCxnSpPr>
          <p:nvPr/>
        </p:nvCxnSpPr>
        <p:spPr>
          <a:xfrm>
            <a:off x="2623847" y="4397219"/>
            <a:ext cx="971552" cy="73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CD3031-C720-4143-AE1E-EB5089FDC11A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flipH="1" flipV="1">
            <a:off x="3312297" y="3807968"/>
            <a:ext cx="2042160" cy="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16C8F1-D594-DC44-B9DC-2BF95B6B7C1F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6086268" y="2862197"/>
            <a:ext cx="0" cy="6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423621-574B-0844-B515-786B98EAC983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4909042" y="4410541"/>
            <a:ext cx="1155546" cy="75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A096E32-8EDD-9B4C-B5AC-1D0E9550597F}"/>
              </a:ext>
            </a:extLst>
          </p:cNvPr>
          <p:cNvSpPr txBox="1"/>
          <p:nvPr/>
        </p:nvSpPr>
        <p:spPr>
          <a:xfrm>
            <a:off x="8117305" y="860546"/>
            <a:ext cx="31282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End Code: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Code Updates (IOS, Android,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Content Updates</a:t>
            </a:r>
          </a:p>
          <a:p>
            <a:endParaRPr lang="en-US" dirty="0"/>
          </a:p>
          <a:p>
            <a:r>
              <a:rPr lang="en-US" b="1" dirty="0"/>
              <a:t>Back-End Changes:</a:t>
            </a:r>
          </a:p>
          <a:p>
            <a:endParaRPr lang="en-US" dirty="0"/>
          </a:p>
          <a:p>
            <a:r>
              <a:rPr lang="en-US" u="sng" dirty="0"/>
              <a:t>New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Transaction to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Transaction from Group</a:t>
            </a:r>
          </a:p>
          <a:p>
            <a:endParaRPr lang="en-US" dirty="0"/>
          </a:p>
          <a:p>
            <a:r>
              <a:rPr lang="en-US" u="sng" dirty="0"/>
              <a:t>Database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new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change to existing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93CEEDF-13DB-D54D-A37B-E6BE0D29B6EB}"/>
              </a:ext>
            </a:extLst>
          </p:cNvPr>
          <p:cNvSpPr txBox="1"/>
          <p:nvPr/>
        </p:nvSpPr>
        <p:spPr>
          <a:xfrm>
            <a:off x="3092828" y="167266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Change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9D1DB-D4BD-3943-AC5A-DFEAC2BD0D6A}"/>
              </a:ext>
            </a:extLst>
          </p:cNvPr>
          <p:cNvSpPr txBox="1"/>
          <p:nvPr/>
        </p:nvSpPr>
        <p:spPr>
          <a:xfrm>
            <a:off x="617258" y="780584"/>
            <a:ext cx="10690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Development</a:t>
            </a:r>
          </a:p>
          <a:p>
            <a:r>
              <a:rPr lang="en-US" sz="1200" dirty="0"/>
              <a:t>	database - 4 days</a:t>
            </a:r>
          </a:p>
          <a:p>
            <a:r>
              <a:rPr lang="en-US" sz="1200" dirty="0"/>
              <a:t>	API – 20 days</a:t>
            </a:r>
          </a:p>
          <a:p>
            <a:r>
              <a:rPr lang="en-US" sz="1200" dirty="0"/>
              <a:t>	front-end – 40 days</a:t>
            </a:r>
          </a:p>
          <a:p>
            <a:r>
              <a:rPr lang="en-US" sz="1200" dirty="0"/>
              <a:t>	sub-total = 64 days</a:t>
            </a:r>
          </a:p>
          <a:p>
            <a:endParaRPr lang="en-US" sz="1200" dirty="0"/>
          </a:p>
          <a:p>
            <a:r>
              <a:rPr lang="en-US" sz="1200" b="1" dirty="0"/>
              <a:t>Application &amp; Infrastructure Design, governance</a:t>
            </a:r>
          </a:p>
          <a:p>
            <a:r>
              <a:rPr lang="en-US" sz="1200" dirty="0"/>
              <a:t>	application – 20 days		</a:t>
            </a:r>
          </a:p>
          <a:p>
            <a:r>
              <a:rPr lang="en-US" sz="1200" dirty="0"/>
              <a:t>	infrastructure – 10 days</a:t>
            </a:r>
          </a:p>
          <a:p>
            <a:r>
              <a:rPr lang="en-US" sz="1200" dirty="0"/>
              <a:t>	sub-total = 30 days</a:t>
            </a:r>
          </a:p>
          <a:p>
            <a:endParaRPr lang="en-US" sz="1200" dirty="0"/>
          </a:p>
          <a:p>
            <a:r>
              <a:rPr lang="en-US" sz="1200" b="1" dirty="0"/>
              <a:t>Test</a:t>
            </a:r>
          </a:p>
          <a:p>
            <a:r>
              <a:rPr lang="en-US" sz="1200" dirty="0"/>
              <a:t>	mobile – 60 days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eBanking</a:t>
            </a:r>
            <a:r>
              <a:rPr lang="en-US" sz="1200" dirty="0"/>
              <a:t> – 60 days</a:t>
            </a:r>
          </a:p>
          <a:p>
            <a:r>
              <a:rPr lang="en-US" sz="1200" dirty="0"/>
              <a:t>	sub-total = 120 days</a:t>
            </a:r>
          </a:p>
          <a:p>
            <a:endParaRPr lang="en-US" sz="1200" dirty="0"/>
          </a:p>
          <a:p>
            <a:r>
              <a:rPr lang="en-US" sz="1200" b="1" dirty="0"/>
              <a:t>Implementation/Change – all environments</a:t>
            </a:r>
          </a:p>
          <a:p>
            <a:r>
              <a:rPr lang="en-US" sz="1200" dirty="0"/>
              <a:t>	DBA – 10 days</a:t>
            </a:r>
          </a:p>
          <a:p>
            <a:r>
              <a:rPr lang="en-US" sz="1200" dirty="0"/>
              <a:t>	Application Server – 10 days</a:t>
            </a:r>
          </a:p>
          <a:p>
            <a:r>
              <a:rPr lang="en-US" sz="1200" dirty="0"/>
              <a:t>	API gateway – 10 days</a:t>
            </a:r>
          </a:p>
          <a:p>
            <a:r>
              <a:rPr lang="en-US" sz="1200" dirty="0"/>
              <a:t>	mobile roll-out – 10 days</a:t>
            </a:r>
          </a:p>
          <a:p>
            <a:r>
              <a:rPr lang="en-US" sz="1200" dirty="0"/>
              <a:t>	sub-total = 40 days</a:t>
            </a:r>
          </a:p>
          <a:p>
            <a:endParaRPr lang="en-US" sz="1200" dirty="0"/>
          </a:p>
          <a:p>
            <a:r>
              <a:rPr lang="en-US" sz="1200" b="1" dirty="0"/>
              <a:t>Assumptions: </a:t>
            </a:r>
            <a:r>
              <a:rPr lang="en-US" sz="1200" dirty="0"/>
              <a:t>no new infrastructure needed, no additional system capacity needed, no tech adoptions </a:t>
            </a:r>
          </a:p>
          <a:p>
            <a:endParaRPr lang="en-US" sz="1200" dirty="0"/>
          </a:p>
          <a:p>
            <a:r>
              <a:rPr lang="en-US" sz="1200" dirty="0"/>
              <a:t>Grand Total = 254 man days @ £500/day = £127k</a:t>
            </a:r>
          </a:p>
          <a:p>
            <a:r>
              <a:rPr lang="en-US" sz="1200" dirty="0"/>
              <a:t>+ 20% contingency = </a:t>
            </a:r>
            <a:r>
              <a:rPr lang="en-US" sz="1200" b="1" dirty="0"/>
              <a:t>£152k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93CEEDF-13DB-D54D-A37B-E6BE0D29B6EB}"/>
              </a:ext>
            </a:extLst>
          </p:cNvPr>
          <p:cNvSpPr txBox="1"/>
          <p:nvPr/>
        </p:nvSpPr>
        <p:spPr>
          <a:xfrm>
            <a:off x="3092828" y="167266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developed some code…..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B92A1-5A17-AF4C-A1F9-825C4165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5" y="245327"/>
            <a:ext cx="6939776" cy="4337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8ACDEC-D23F-454E-B393-00FFF844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86" y="888121"/>
            <a:ext cx="5348868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316</Words>
  <Application>Microsoft Macintosh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Morris</dc:creator>
  <cp:lastModifiedBy>Tom Morris</cp:lastModifiedBy>
  <cp:revision>16</cp:revision>
  <dcterms:created xsi:type="dcterms:W3CDTF">2018-09-29T18:14:03Z</dcterms:created>
  <dcterms:modified xsi:type="dcterms:W3CDTF">2018-09-30T09:43:17Z</dcterms:modified>
</cp:coreProperties>
</file>