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基础环境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Zabbix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Ldap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Gitlab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Haproxy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ldap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目录服务：是专门用于搜索和浏览的专用数据库，另外还支持基本查找和更新功能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LDAP</a:t>
            </a:r>
            <a:r>
              <a:rPr lang="en-US" sz="3200">
                <a:latin typeface="Arial"/>
              </a:rPr>
              <a:t>信息模型基于条目</a:t>
            </a:r>
            <a:r>
              <a:rPr lang="en-US" sz="3200">
                <a:latin typeface="Arial"/>
              </a:rPr>
              <a:t>,</a:t>
            </a:r>
            <a:r>
              <a:rPr lang="en-US" sz="3200">
                <a:latin typeface="Arial"/>
              </a:rPr>
              <a:t>条目是具有全局唯一性的属性集合专有名称（</a:t>
            </a:r>
            <a:r>
              <a:rPr lang="en-US" sz="3200">
                <a:latin typeface="Arial"/>
              </a:rPr>
              <a:t>DN</a:t>
            </a:r>
            <a:r>
              <a:rPr lang="en-US" sz="3200">
                <a:latin typeface="Arial"/>
              </a:rPr>
              <a:t>）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在</a:t>
            </a:r>
            <a:r>
              <a:rPr lang="en-US" sz="3200">
                <a:latin typeface="Arial"/>
              </a:rPr>
              <a:t>LDAP</a:t>
            </a:r>
            <a:r>
              <a:rPr lang="en-US" sz="3200">
                <a:latin typeface="Arial"/>
              </a:rPr>
              <a:t>中，目录条目以分层树状结构排列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58080" y="1769040"/>
            <a:ext cx="5162040" cy="438336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使用</a:t>
            </a:r>
            <a:r>
              <a:rPr lang="en-US" sz="4400">
                <a:latin typeface="Arial"/>
              </a:rPr>
              <a:t>LDAP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机器认证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用户认证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用户</a:t>
            </a:r>
            <a:r>
              <a:rPr lang="en-US" sz="3200">
                <a:latin typeface="Arial"/>
              </a:rPr>
              <a:t>/</a:t>
            </a:r>
            <a:r>
              <a:rPr lang="en-US" sz="3200">
                <a:latin typeface="Arial"/>
              </a:rPr>
              <a:t>系统组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地址簿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组织代表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电话信息存储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电子邮件地址查找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1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管理信息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Server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Service slapd start/stop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web_admin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http://10.221.2.164/phpldap/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password_admin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http://10.221.2.164/passwd/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dc=travelsky,dc=com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CustomShape 3"/>
          <p:cNvSpPr/>
          <p:nvPr/>
        </p:nvSpPr>
        <p:spPr>
          <a:xfrm>
            <a:off x="504000" y="301320"/>
            <a:ext cx="907056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CustomShape 4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TextShape 5"/>
          <p:cNvSpPr txBox="1"/>
          <p:nvPr/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gitlab</a:t>
            </a:r>
            <a:endParaRPr/>
          </a:p>
        </p:txBody>
      </p:sp>
      <p:sp>
        <p:nvSpPr>
          <p:cNvPr id="179" name="TextShape 6"/>
          <p:cNvSpPr txBox="1"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Ruby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System Users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Redis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GitLab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Nginx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1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管理信息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504000" y="1371600"/>
            <a:ext cx="907056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Postgresql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Service gitpsql start/stop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Port: 5432 | 15432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Nginx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Service nginx start/stop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Gitlab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Gitlab-ctl start/stop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web_url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http://10.221.2.169/gitlab/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Ldap address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10.221.2.167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data_dir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/DATA/opt/gitlab/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3"/>
          <p:cNvSpPr/>
          <p:nvPr/>
        </p:nvSpPr>
        <p:spPr>
          <a:xfrm>
            <a:off x="504000" y="301320"/>
            <a:ext cx="907056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CustomShape 4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TextShape 5"/>
          <p:cNvSpPr txBox="1"/>
          <p:nvPr/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haproxy</a:t>
            </a:r>
            <a:endParaRPr/>
          </a:p>
        </p:txBody>
      </p:sp>
      <p:sp>
        <p:nvSpPr>
          <p:cNvPr id="189" name="TextShape 6"/>
          <p:cNvSpPr txBox="1"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TCP </a:t>
            </a:r>
            <a:r>
              <a:rPr lang="en-US" sz="3200">
                <a:latin typeface="Arial"/>
              </a:rPr>
              <a:t>代理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HTTP </a:t>
            </a:r>
            <a:r>
              <a:rPr lang="en-US" sz="3200">
                <a:latin typeface="Arial"/>
              </a:rPr>
              <a:t>反向代理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负载均衡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主机信息简介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Ldap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10.221.2.167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Ldap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Gitlab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10.221.2.169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Gitlab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10.221.2.170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软件目录</a:t>
            </a:r>
            <a:r>
              <a:rPr lang="en-US" sz="3200">
                <a:latin typeface="Arial"/>
              </a:rPr>
              <a:t>/DATA/opt/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配置目录</a:t>
            </a:r>
            <a:r>
              <a:rPr lang="en-US" sz="3200">
                <a:latin typeface="Arial"/>
              </a:rPr>
              <a:t>/DATA/conf/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日志目录</a:t>
            </a:r>
            <a:r>
              <a:rPr lang="en-US" sz="3200">
                <a:latin typeface="Arial"/>
              </a:rPr>
              <a:t>/DATA/logs/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TextShape 3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Tcp </a:t>
            </a:r>
            <a:r>
              <a:rPr lang="en-US" sz="4400">
                <a:latin typeface="Arial"/>
              </a:rPr>
              <a:t>配置示例</a:t>
            </a:r>
            <a:endParaRPr/>
          </a:p>
        </p:txBody>
      </p:sp>
      <p:sp>
        <p:nvSpPr>
          <p:cNvPr id="193" name="TextShape 4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Arial"/>
              </a:rPr>
              <a:t>listen LINK_6769</a:t>
            </a:r>
            <a:endParaRPr/>
          </a:p>
          <a:p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bind 0.0.0.0:6769</a:t>
            </a:r>
            <a:endParaRPr/>
          </a:p>
          <a:p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mode tcp</a:t>
            </a:r>
            <a:endParaRPr/>
          </a:p>
          <a:p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maxconn 200</a:t>
            </a:r>
            <a:endParaRPr/>
          </a:p>
          <a:p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server link_1  10.223.112.28:6769 check port 6769 inter 200 fall 3</a:t>
            </a:r>
            <a:endParaRPr/>
          </a:p>
          <a:p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server link_2  10.223.112.29:6769 check port 6769 inter 200 fall 3 backup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TextShape 3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Http </a:t>
            </a:r>
            <a:r>
              <a:rPr lang="en-US" sz="4400">
                <a:latin typeface="Arial"/>
              </a:rPr>
              <a:t>配置示例</a:t>
            </a:r>
            <a:endParaRPr/>
          </a:p>
        </p:txBody>
      </p:sp>
      <p:sp>
        <p:nvSpPr>
          <p:cNvPr id="197" name="TextShape 4"/>
          <p:cNvSpPr txBox="1"/>
          <p:nvPr/>
        </p:nvSpPr>
        <p:spPr>
          <a:xfrm>
            <a:off x="504000" y="1617840"/>
            <a:ext cx="9072000" cy="54694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Arial"/>
              </a:rPr>
              <a:t>frontend TUMS_WEB</a:t>
            </a:r>
            <a:endParaRPr/>
          </a:p>
          <a:p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mode http</a:t>
            </a:r>
            <a:endParaRPr/>
          </a:p>
          <a:p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bind :6780</a:t>
            </a:r>
            <a:endParaRPr/>
          </a:p>
          <a:p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default_backend TUMSWeb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backend TUMSWeb</a:t>
            </a:r>
            <a:endParaRPr/>
          </a:p>
          <a:p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mode http</a:t>
            </a:r>
            <a:endParaRPr/>
          </a:p>
          <a:p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server TUMS_WEB_H28 10.223.112.28:6780 check inter 200 fall 3</a:t>
            </a:r>
            <a:endParaRPr/>
          </a:p>
          <a:p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server TUMS_WEB_HB29 10.223.112.29:6780 check inter 200 fall 3 backup</a:t>
            </a:r>
            <a:endParaRPr/>
          </a:p>
          <a:p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管理信息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Server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service haproxy start/stop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zabbix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Zabbix </a:t>
            </a:r>
            <a:r>
              <a:rPr lang="en-US" sz="3200">
                <a:latin typeface="Arial"/>
              </a:rPr>
              <a:t>是一个企业级的分布式开源监控方案。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是一款能够监控各种网络参数以及服务器健康性和完整性的软件。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支持主动轮询和被动捕获。</a:t>
            </a: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所有的报告、统计信息和配置参数都可以通过基于</a:t>
            </a:r>
            <a:r>
              <a:rPr lang="en-US" sz="3200">
                <a:latin typeface="Arial"/>
              </a:rPr>
              <a:t>Web</a:t>
            </a:r>
            <a:r>
              <a:rPr lang="en-US" sz="3200">
                <a:latin typeface="Arial"/>
              </a:rPr>
              <a:t>的前端页面进行访问。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-73440"/>
            <a:ext cx="9070560" cy="107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Zabbix</a:t>
            </a:r>
            <a:r>
              <a:rPr lang="en-US" sz="4400">
                <a:latin typeface="Arial"/>
              </a:rPr>
              <a:t>功能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04000" y="1005840"/>
            <a:ext cx="9070560" cy="639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数据收集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灵活的阀值定义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高度可配置化的告警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实时图表绘制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Web</a:t>
            </a:r>
            <a:r>
              <a:rPr lang="en-US" sz="2800">
                <a:latin typeface="Arial"/>
              </a:rPr>
              <a:t>监控功能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丰富的可视化选项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历史数据存储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配置简单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使用模板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网络发现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快捷的</a:t>
            </a:r>
            <a:r>
              <a:rPr lang="en-US" sz="2800">
                <a:latin typeface="Arial"/>
              </a:rPr>
              <a:t>Web</a:t>
            </a:r>
            <a:r>
              <a:rPr lang="en-US" sz="2800">
                <a:latin typeface="Arial"/>
              </a:rPr>
              <a:t>界面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Zabbix API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权限管理系统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功能强大，易于扩展的</a:t>
            </a:r>
            <a:r>
              <a:rPr lang="en-US" sz="2800">
                <a:latin typeface="Arial"/>
              </a:rPr>
              <a:t>agent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二进制代码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结构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Server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Database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Proxy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agent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55840" y="-166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定义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4000" y="640080"/>
            <a:ext cx="9070560" cy="691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主机 </a:t>
            </a:r>
            <a:r>
              <a:rPr lang="en-US" sz="2400">
                <a:latin typeface="Arial"/>
              </a:rPr>
              <a:t>(host)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主机组 </a:t>
            </a:r>
            <a:r>
              <a:rPr lang="en-US" sz="2400">
                <a:latin typeface="Arial"/>
              </a:rPr>
              <a:t>(host group)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监控项 </a:t>
            </a:r>
            <a:r>
              <a:rPr lang="en-US" sz="2400">
                <a:latin typeface="Arial"/>
              </a:rPr>
              <a:t>(item)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触发器 </a:t>
            </a:r>
            <a:r>
              <a:rPr lang="en-US" sz="2400">
                <a:latin typeface="Arial"/>
              </a:rPr>
              <a:t>(trigger)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事件 </a:t>
            </a:r>
            <a:r>
              <a:rPr lang="en-US" sz="2400">
                <a:latin typeface="Arial"/>
              </a:rPr>
              <a:t>(event)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异常 </a:t>
            </a:r>
            <a:r>
              <a:rPr lang="en-US" sz="2400">
                <a:latin typeface="Arial"/>
              </a:rPr>
              <a:t>(problem)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动作 </a:t>
            </a:r>
            <a:r>
              <a:rPr lang="en-US" sz="2400">
                <a:latin typeface="Arial"/>
              </a:rPr>
              <a:t>(action)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升级 </a:t>
            </a:r>
            <a:r>
              <a:rPr lang="en-US" sz="2400">
                <a:latin typeface="Arial"/>
              </a:rPr>
              <a:t>(escalation)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媒介 </a:t>
            </a:r>
            <a:r>
              <a:rPr lang="en-US" sz="2400">
                <a:latin typeface="Arial"/>
              </a:rPr>
              <a:t>(media)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通知 </a:t>
            </a:r>
            <a:r>
              <a:rPr lang="en-US" sz="2400">
                <a:latin typeface="Arial"/>
              </a:rPr>
              <a:t>(notification)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远程命令 </a:t>
            </a:r>
            <a:r>
              <a:rPr lang="en-US" sz="2400">
                <a:latin typeface="Arial"/>
              </a:rPr>
              <a:t>(remote command)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模版 </a:t>
            </a:r>
            <a:r>
              <a:rPr lang="en-US" sz="2400">
                <a:latin typeface="Arial"/>
              </a:rPr>
              <a:t>(template)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应用 </a:t>
            </a:r>
            <a:r>
              <a:rPr lang="en-US" sz="2400">
                <a:latin typeface="Arial"/>
              </a:rPr>
              <a:t>(application)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web </a:t>
            </a:r>
            <a:r>
              <a:rPr lang="en-US" sz="2400">
                <a:latin typeface="Arial"/>
              </a:rPr>
              <a:t>场景 </a:t>
            </a:r>
            <a:r>
              <a:rPr lang="en-US" sz="2400">
                <a:latin typeface="Arial"/>
              </a:rPr>
              <a:t>(web scenario)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前端 </a:t>
            </a:r>
            <a:r>
              <a:rPr lang="en-US" sz="2400">
                <a:latin typeface="Arial"/>
              </a:rPr>
              <a:t>(frontend)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Zabbix API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Zabbix server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Zabbix agent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Zabbix proxy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管理信息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Server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Service zabbix_server start/stop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Agent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Service zabbix_agentd start/stop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Web url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http://10.221.2.164/zabbix/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