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3960" cy="438336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3960" cy="4383360"/>
          </a:xfrm>
          <a:prstGeom prst="rect">
            <a:avLst/>
          </a:prstGeom>
          <a:ln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運維知識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運維方向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基礎知識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Tools list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安全性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虛擬化</a:t>
            </a:r>
            <a:r>
              <a:rPr lang="en-US" sz="3200">
                <a:latin typeface="Arial"/>
              </a:rPr>
              <a:t>&amp;</a:t>
            </a:r>
            <a:r>
              <a:rPr lang="en-US" sz="3200">
                <a:latin typeface="Arial"/>
              </a:rPr>
              <a:t>高可用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504000" y="1768680"/>
            <a:ext cx="9071280" cy="5637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menu.lst,grub.cfg,grub.conf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grub-install,grub-mkconfig,MBR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ldd,ldconfig,/etc/ld.so.conf,LD_LIBRARY_PATH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/etc/apt/sources.list,dpkg,dpkg-reconfigure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apt-get,apt-cache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rpm,rpm2cpio,/etc/yum.conf,/etc/yum.repos.d/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yum,zypper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bash,echo,env,export,pwd,set,unset,type,which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du,df,fsck,e2fsck,mke2fs,tune2fs,xfs_repair,xfs_db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504000" y="1768680"/>
            <a:ext cx="9071280" cy="53636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/sys/,/proc/,/dev/,modprobe,lsmod,lspci,lsusb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dmesg,journalctl,BIOS,UEFI,bootloader,kernel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Initramfs,init,SysVinit,systemd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/etc/inittab,shutdown,/etc/init.d/,telinit,systemctl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/etc/systemd/,/usr/lib/systemd/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/root,/var,/home,/boot filesystem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Swap space,mount points,partitions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man,uname,history,.bash_history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fdisk,gdisk,parted,mkfs,mkswap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504000" y="1768680"/>
            <a:ext cx="9071280" cy="52722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bzcat,cat,cut,head,less,md5sum,nl,od,paste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sed,sha256sum,sha512sum,sort,split,tail,tr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uniq,wc,xzcat,zcat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cp,find,mkdir,mv,ls,rm,rmdir,touch,tar,cpio,dd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file,gzip,gunzip,bzip2,bunzip2,xz,unxz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tee,xargs,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&amp;,bg,fg,jobs,kill,nohup,ps,top,free,uptime,pgrep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pkill,killall,watch,screen,tmux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nice,ps,renice,top,grep,egrep,fgrep,sed,regex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504000" y="1768680"/>
            <a:ext cx="9071280" cy="5455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/etc/fstab,/media/,mount,umount,blkid,lsblk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chmod,umask,chown,chgrp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ln,ls,find,locate,updatedb,whereis,which,type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source,/etc/bash.bashrc,/etc/profile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~/.bash_profile,~/.bash_login,~/.profile,~/.bashrc,~/.bash_logout,function,alias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for,while,test,if,read,seq,exec,||,&amp;&amp;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/etc/X11/xorg.conf,/etc/X11/xorg.conf.d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~/.xsession-errors,xhost,xauth,DISPLAY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/etc/passwd,/etc/shadow,/etc/group,/etc/skel/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chage,getent,groupadd,groupdel,groupmod,passwd,useradd,userdel,usermod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504000" y="1768680"/>
            <a:ext cx="9071280" cy="5455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/etc/cron.{d,daily,hourly,monthly,weekly}/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/etc/at.deny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/etc/at.allow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/etc/crontab,/etc/cron.allow,/etc/cron.deny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/var/spool/cron/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crontab,at,atq,atrm,systemctl,systemd-run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/etc/timezone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/etc/localtime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/usr/share/zoneinfo/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LC_*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LC_ALL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LANG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TZ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/usr/bin/locale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tzselect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timedatectl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iconv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UTF-8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ISO-8859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ASCII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Unicode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/usr/share/zoneinfo/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/etc/timezone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/etc/localtime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/etc/ntp.conf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/etc/chrony.conf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hwclock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timedatectl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ntpd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ntpdate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chronyc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pool.ntp.org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/etc/rsyslog.conf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/var/log/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logger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logrotate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/etc/logrotate.conf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/etc/logrotate.d/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journalctl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systemd-cat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/etc/systemd/journald.conf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/var/log/journal/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/etc/hostname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/etc/nsswitch.conf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/etc/resolv.conf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nmcli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hostnamectl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ifdown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hostname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ping6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traceroute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traceroute6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tracepath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tracepath6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netcat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ifconfig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netstat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route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運維方向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應用運維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安全運維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運維開發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容器運維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雲計算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私有雲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/etc/resolv.conf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/etc/nsswitch.conf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getent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passwd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fuser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lsof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nmap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netstat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sudo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/etc/sudoers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su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usermod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ulimit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who, w, last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/etc/nologin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/etc/passwd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/etc/shadow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/etc/xinetd.d/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/etc/xinetd.conf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systemd.socket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/etc/inittab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/etc/init.d/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/etc/hosts.allow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/etc/hosts.deny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25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ssh-keygen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ssh-agent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ssh-add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~/.ssh/id_rsa and id_rsa.pub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~/.ssh/id_dsa and id_dsa.pub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~/.ssh/id_ecdsa and id_ecdsa.pub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~/.ssh/id_ed25519 and id_ed25519.pub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/etc/ssh/ssh_host_rsa_key and ssh_host_rsa_key.pub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/etc/ssh/ssh_host_dsa_key and ssh_host_dsa_key.pub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/etc/ssh/ssh_host_ecdsa_key and ssh_host_ecdsa_key.pub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/etc/ssh/ssh_host_ed25519_key and ssh_host_ed25519_key.pub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~/.ssh/authorized_keys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ssh_known_hosts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gpg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gpg-agent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~/.gnupg/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File &amp; Tools list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/etc/named.conf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/var/named/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/usr/sbin/rndc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kill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/var/named/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zone file syntax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resource record formats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named-checkzone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named-compilezone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masterfile-format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nslookup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host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CustomShape 3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</p:sp>
      <p:pic>
        <p:nvPicPr>
          <p:cNvPr id="23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480" y="1768680"/>
            <a:ext cx="5493960" cy="43833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39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基礎知識點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Linux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Linux </a:t>
            </a:r>
            <a:r>
              <a:rPr lang="en-US" sz="2800">
                <a:latin typeface="Arial"/>
              </a:rPr>
              <a:t>內核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GUN </a:t>
            </a:r>
            <a:r>
              <a:rPr lang="en-US" sz="2800">
                <a:latin typeface="Arial"/>
              </a:rPr>
              <a:t>工具和命令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圖形化桌面環境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應用軟件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查看硬件信息及基本配置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理解</a:t>
            </a:r>
            <a:r>
              <a:rPr lang="en-US" sz="2800">
                <a:latin typeface="Arial"/>
              </a:rPr>
              <a:t>sysfs,udev,dbus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理解系統啓動過程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BIOS/UEFI</a:t>
            </a:r>
            <a:r>
              <a:rPr lang="en-US" sz="2800">
                <a:latin typeface="Arial"/>
              </a:rPr>
              <a:t>到啓動完成的順序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sysvinit</a:t>
            </a:r>
            <a:r>
              <a:rPr lang="en-US" sz="2800">
                <a:latin typeface="Arial"/>
              </a:rPr>
              <a:t>和</a:t>
            </a:r>
            <a:r>
              <a:rPr lang="en-US" sz="2800">
                <a:latin typeface="Arial"/>
              </a:rPr>
              <a:t>systemd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查看日志文件中的引導事件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109800"/>
            <a:ext cx="9071280" cy="107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基礎知識點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504000" y="1737360"/>
            <a:ext cx="9187920" cy="5211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更改運行級別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設置默認運行級別或引導目標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在運行級別</a:t>
            </a:r>
            <a:r>
              <a:rPr lang="en-US" sz="2800">
                <a:latin typeface="Arial"/>
              </a:rPr>
              <a:t>/</a:t>
            </a:r>
            <a:r>
              <a:rPr lang="en-US" sz="2800">
                <a:latin typeface="Arial"/>
              </a:rPr>
              <a:t>引導目標之間進行更改，包括單用戶模式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正確終止進程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Acpid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設置磁盤分區方案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文件系統和交換空間分配給單獨分區或磁盤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根據系統預期用途設計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確保</a:t>
            </a:r>
            <a:r>
              <a:rPr lang="en-US" sz="2800">
                <a:latin typeface="Arial"/>
              </a:rPr>
              <a:t>/boot </a:t>
            </a:r>
            <a:r>
              <a:rPr lang="en-US" sz="2800">
                <a:latin typeface="Arial"/>
              </a:rPr>
              <a:t>分區符合硬件體系結構引導要求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了解</a:t>
            </a:r>
            <a:r>
              <a:rPr lang="en-US" sz="2800">
                <a:latin typeface="Arial"/>
              </a:rPr>
              <a:t>LVM </a:t>
            </a:r>
            <a:r>
              <a:rPr lang="en-US" sz="2800">
                <a:latin typeface="Arial"/>
              </a:rPr>
              <a:t>基本功能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2"/>
          <p:cNvSpPr/>
          <p:nvPr/>
        </p:nvSpPr>
        <p:spPr>
          <a:xfrm>
            <a:off x="504000" y="548640"/>
            <a:ext cx="9071280" cy="6766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配置啓動管理器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配置引導加載程序，如</a:t>
            </a:r>
            <a:r>
              <a:rPr lang="en-US" sz="2800">
                <a:latin typeface="Arial"/>
              </a:rPr>
              <a:t>grub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Grub2 </a:t>
            </a:r>
            <a:r>
              <a:rPr lang="en-US" sz="2800">
                <a:latin typeface="Arial"/>
              </a:rPr>
              <a:t>的基本配置更改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與引導加載程序交互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共享庫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識別共享庫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確定系統庫的位置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加載共享庫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在命令行上工作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基本</a:t>
            </a:r>
            <a:r>
              <a:rPr lang="en-US" sz="2800">
                <a:latin typeface="Arial"/>
              </a:rPr>
              <a:t>shell</a:t>
            </a:r>
            <a:r>
              <a:rPr lang="en-US" sz="2800">
                <a:latin typeface="Arial"/>
              </a:rPr>
              <a:t>命令執行任務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過濾器處理文本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基本文件管理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管道和重定向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進程管理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文件編輯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274320"/>
            <a:ext cx="9071280" cy="66751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系統基本服務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系統時間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系統日志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郵件傳輸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網絡基礎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互聯網協議基礎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常見</a:t>
            </a:r>
            <a:r>
              <a:rPr lang="en-US" sz="2800">
                <a:latin typeface="Arial"/>
              </a:rPr>
              <a:t>TCP</a:t>
            </a:r>
            <a:r>
              <a:rPr lang="en-US" sz="2800">
                <a:latin typeface="Arial"/>
              </a:rPr>
              <a:t>和</a:t>
            </a:r>
            <a:r>
              <a:rPr lang="en-US" sz="2800">
                <a:latin typeface="Arial"/>
              </a:rPr>
              <a:t>UDP </a:t>
            </a:r>
            <a:r>
              <a:rPr lang="en-US" sz="2800">
                <a:latin typeface="Arial"/>
              </a:rPr>
              <a:t>端口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了解</a:t>
            </a:r>
            <a:r>
              <a:rPr lang="en-US" sz="2800">
                <a:latin typeface="Arial"/>
              </a:rPr>
              <a:t>TCP</a:t>
            </a:r>
            <a:r>
              <a:rPr lang="en-US" sz="2800">
                <a:latin typeface="Arial"/>
              </a:rPr>
              <a:t>、</a:t>
            </a:r>
            <a:r>
              <a:rPr lang="en-US" sz="2800">
                <a:latin typeface="Arial"/>
              </a:rPr>
              <a:t>UDP</a:t>
            </a:r>
            <a:r>
              <a:rPr lang="en-US" sz="2800">
                <a:latin typeface="Arial"/>
              </a:rPr>
              <a:t>和</a:t>
            </a:r>
            <a:r>
              <a:rPr lang="en-US" sz="2800">
                <a:latin typeface="Arial"/>
              </a:rPr>
              <a:t>ICMP</a:t>
            </a:r>
            <a:r>
              <a:rPr lang="en-US" sz="2800">
                <a:latin typeface="Arial"/>
              </a:rPr>
              <a:t>的主要特徵和差異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網絡配置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客戶端</a:t>
            </a:r>
            <a:r>
              <a:rPr lang="en-US" sz="3200">
                <a:latin typeface="Arial"/>
              </a:rPr>
              <a:t>DNS</a:t>
            </a:r>
            <a:r>
              <a:rPr lang="en-US" sz="3200">
                <a:latin typeface="Arial"/>
              </a:rPr>
              <a:t>配置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57200"/>
            <a:ext cx="8867880" cy="63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內核主要負責</a:t>
            </a:r>
            <a:r>
              <a:rPr lang="en-US" sz="4400">
                <a:latin typeface="Arial"/>
              </a:rPr>
              <a:t>4</a:t>
            </a:r>
            <a:r>
              <a:rPr lang="en-US" sz="4400">
                <a:latin typeface="Arial"/>
              </a:rPr>
              <a:t>種功能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系統內存管理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軟件程序管理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硬件設備管理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文件系統管理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server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504000" y="1768680"/>
            <a:ext cx="9072000" cy="5455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Domain name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bind9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 services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Apache,Nginx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DB service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Mysql,postgresql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Proxy server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Squid,Haproxy,LVS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File sharing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Samba,NFS,FTP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LDAP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E-Mail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Postfix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