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72" r:id="rId7"/>
    <p:sldId id="261" r:id="rId8"/>
    <p:sldId id="273" r:id="rId9"/>
    <p:sldId id="274" r:id="rId10"/>
    <p:sldId id="265" r:id="rId11"/>
  </p:sldIdLst>
  <p:sldSz cx="18288000" cy="10287000"/>
  <p:notesSz cx="6858000" cy="9144000"/>
  <p:embeddedFontLst>
    <p:embeddedFont>
      <p:font typeface="Alegreya Sans SC Black" panose="020B0604020202020204" charset="0"/>
      <p:regular r:id="rId12"/>
    </p:embeddedFont>
    <p:embeddedFont>
      <p:font typeface="Alegreya Sans SC Bold" panose="020B0604020202020204" charset="0"/>
      <p:regular r:id="rId13"/>
    </p:embeddedFont>
    <p:embeddedFont>
      <p:font typeface="Alegreya Sans SC Bold Bold" panose="020B0604020202020204" charset="0"/>
      <p:regular r:id="rId14"/>
    </p:embeddedFont>
    <p:embeddedFont>
      <p:font typeface="Trocchi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CC863-7DAD-E094-4718-0EEA1E916902}" v="640" dt="2025-04-18T21:54:32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0" d="100"/>
          <a:sy n="80" d="100"/>
        </p:scale>
        <p:origin x="5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3814" y="1593814"/>
            <a:ext cx="16694186" cy="8693186"/>
            <a:chOff x="0" y="0"/>
            <a:chExt cx="22258914" cy="1159091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 cstate="print">
              <a:alphaModFix amt="42000"/>
            </a:blip>
            <a:srcRect t="10920" b="10920"/>
            <a:stretch>
              <a:fillRect/>
            </a:stretch>
          </p:blipFill>
          <p:spPr>
            <a:xfrm>
              <a:off x="0" y="0"/>
              <a:ext cx="22258914" cy="11590914"/>
            </a:xfrm>
            <a:prstGeom prst="rect">
              <a:avLst/>
            </a:prstGeom>
          </p:spPr>
        </p:pic>
      </p:grpSp>
      <p:sp>
        <p:nvSpPr>
          <p:cNvPr id="4" name="AutoShape 4"/>
          <p:cNvSpPr/>
          <p:nvPr/>
        </p:nvSpPr>
        <p:spPr>
          <a:xfrm rot="-5400000">
            <a:off x="13431844" y="5421270"/>
            <a:ext cx="8693186" cy="1038274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5" name="TextBox 5"/>
          <p:cNvSpPr txBox="1"/>
          <p:nvPr/>
        </p:nvSpPr>
        <p:spPr>
          <a:xfrm>
            <a:off x="1814834" y="284142"/>
            <a:ext cx="13767989" cy="850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47"/>
              </a:lnSpc>
            </a:pPr>
            <a:r>
              <a:rPr lang="en-US" sz="2533" spc="50" dirty="0">
                <a:solidFill>
                  <a:srgbClr val="F0F0EE">
                    <a:alpha val="66667"/>
                  </a:srgbClr>
                </a:solidFill>
                <a:latin typeface="Alegreya Sans SC Black"/>
              </a:rPr>
              <a:t>МИНИСТЕРСТВО ОБРАЗОВАНИЯ </a:t>
            </a:r>
            <a:r>
              <a:rPr lang="ru-RU" sz="2533" spc="50" dirty="0">
                <a:solidFill>
                  <a:srgbClr val="F0F0EE">
                    <a:alpha val="66667"/>
                  </a:srgbClr>
                </a:solidFill>
                <a:latin typeface="Alegreya Sans SC Black"/>
              </a:rPr>
              <a:t>И МОЛОДЕЖНОЙ ПОЛИТИКИ</a:t>
            </a:r>
            <a:r>
              <a:rPr lang="en-US" sz="2533" spc="50" dirty="0">
                <a:solidFill>
                  <a:srgbClr val="F0F0EE">
                    <a:alpha val="66667"/>
                  </a:srgbClr>
                </a:solidFill>
                <a:latin typeface="Alegreya Sans SC Black"/>
              </a:rPr>
              <a:t> СВЕРДЛОВСКОЙ ОБЛАСТИ</a:t>
            </a:r>
          </a:p>
          <a:p>
            <a:pPr>
              <a:lnSpc>
                <a:spcPts val="3547"/>
              </a:lnSpc>
            </a:pPr>
            <a:r>
              <a:rPr lang="en-US" sz="2533" spc="50" dirty="0">
                <a:solidFill>
                  <a:srgbClr val="F0F0EE">
                    <a:alpha val="66667"/>
                  </a:srgbClr>
                </a:solidFill>
                <a:latin typeface="Alegreya Sans SC Black"/>
              </a:rPr>
              <a:t> ГАПОУ СО «ЕКАТЕРИНБУРГСКИЙ КОЛЛЕДЖ ТРАНСПОРТНОГО СТРОИТЕЛЬСТВА»</a:t>
            </a:r>
          </a:p>
        </p:txBody>
      </p:sp>
      <p:sp>
        <p:nvSpPr>
          <p:cNvPr id="6" name="AutoShape 6"/>
          <p:cNvSpPr/>
          <p:nvPr/>
        </p:nvSpPr>
        <p:spPr>
          <a:xfrm>
            <a:off x="0" y="0"/>
            <a:ext cx="1593814" cy="1593814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TextBox 7"/>
          <p:cNvSpPr txBox="1"/>
          <p:nvPr/>
        </p:nvSpPr>
        <p:spPr>
          <a:xfrm>
            <a:off x="1814834" y="2066019"/>
            <a:ext cx="15056727" cy="3885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23"/>
              </a:lnSpc>
            </a:pPr>
            <a:r>
              <a:rPr lang="en-US" sz="9600" spc="-414" dirty="0">
                <a:solidFill>
                  <a:srgbClr val="F0F0EE"/>
                </a:solidFill>
                <a:latin typeface="Alegreya Sans SC Bold"/>
              </a:rPr>
              <a:t>Разработка и создание программы  для </a:t>
            </a:r>
            <a:r>
              <a:rPr lang="ru-RU" sz="9600" spc="-414" dirty="0">
                <a:solidFill>
                  <a:srgbClr val="F0F0EE"/>
                </a:solidFill>
                <a:latin typeface="Alegreya Sans SC Bold Bold"/>
              </a:rPr>
              <a:t>ПРОИЗВОДСТВА МЕБЕЛИ</a:t>
            </a:r>
            <a:endParaRPr lang="en-US" sz="9600" spc="-414">
              <a:solidFill>
                <a:srgbClr val="F0F0EE"/>
              </a:solidFill>
              <a:latin typeface="Alegreya Sans SC Bold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285874" y="152169"/>
            <a:ext cx="1022067" cy="1289476"/>
            <a:chOff x="0" y="0"/>
            <a:chExt cx="1362756" cy="1719301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/>
            <a:srcRect t="10179" b="10179"/>
            <a:stretch>
              <a:fillRect/>
            </a:stretch>
          </p:blipFill>
          <p:spPr>
            <a:xfrm>
              <a:off x="0" y="0"/>
              <a:ext cx="1362756" cy="1719301"/>
            </a:xfrm>
            <a:prstGeom prst="rect">
              <a:avLst/>
            </a:prstGeom>
          </p:spPr>
        </p:pic>
      </p:grpSp>
      <p:sp>
        <p:nvSpPr>
          <p:cNvPr id="10" name="TextBox 10"/>
          <p:cNvSpPr txBox="1"/>
          <p:nvPr/>
        </p:nvSpPr>
        <p:spPr>
          <a:xfrm>
            <a:off x="1814834" y="8074487"/>
            <a:ext cx="9831178" cy="1845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39"/>
              </a:lnSpc>
              <a:spcBef>
                <a:spcPct val="0"/>
              </a:spcBef>
            </a:pPr>
            <a:r>
              <a:rPr lang="en-US" sz="2650" dirty="0" err="1">
                <a:solidFill>
                  <a:srgbClr val="FFFFFF"/>
                </a:solidFill>
                <a:latin typeface="Trocchi"/>
              </a:rPr>
              <a:t>Работу</a:t>
            </a:r>
            <a:r>
              <a:rPr lang="en-US" sz="2650" dirty="0">
                <a:solidFill>
                  <a:srgbClr val="FFFFFF"/>
                </a:solidFill>
                <a:latin typeface="Trocchi"/>
              </a:rPr>
              <a:t> </a:t>
            </a:r>
            <a:r>
              <a:rPr lang="en-US" sz="2650" dirty="0" err="1">
                <a:solidFill>
                  <a:srgbClr val="FFFFFF"/>
                </a:solidFill>
                <a:latin typeface="Trocchi"/>
              </a:rPr>
              <a:t>выполнил</a:t>
            </a:r>
            <a:r>
              <a:rPr lang="en-US" sz="2650" dirty="0">
                <a:solidFill>
                  <a:srgbClr val="FFFFFF"/>
                </a:solidFill>
                <a:latin typeface="Trocchi"/>
              </a:rPr>
              <a:t>: </a:t>
            </a:r>
            <a:r>
              <a:rPr lang="en-US" sz="2650" dirty="0" err="1">
                <a:solidFill>
                  <a:srgbClr val="FFFFFF"/>
                </a:solidFill>
                <a:latin typeface="Trocchi"/>
              </a:rPr>
              <a:t>Меньшиков</a:t>
            </a:r>
            <a:r>
              <a:rPr lang="ru-RU" sz="2650" dirty="0">
                <a:solidFill>
                  <a:srgbClr val="FFFFFF"/>
                </a:solidFill>
                <a:latin typeface="Trocchi"/>
              </a:rPr>
              <a:t> А.А</a:t>
            </a:r>
            <a:endParaRPr lang="en-US" sz="2650" dirty="0">
              <a:solidFill>
                <a:srgbClr val="FFFFFF"/>
              </a:solidFill>
              <a:latin typeface="Trocchi"/>
            </a:endParaRPr>
          </a:p>
          <a:p>
            <a:pPr>
              <a:lnSpc>
                <a:spcPts val="3739"/>
              </a:lnSpc>
              <a:spcBef>
                <a:spcPct val="0"/>
              </a:spcBef>
            </a:pPr>
            <a:r>
              <a:rPr lang="en-US" sz="2671" dirty="0" err="1">
                <a:solidFill>
                  <a:srgbClr val="FFFFFF"/>
                </a:solidFill>
                <a:latin typeface="Trocchi"/>
              </a:rPr>
              <a:t>Руководитель</a:t>
            </a:r>
            <a:r>
              <a:rPr lang="en-US" sz="2671" dirty="0">
                <a:solidFill>
                  <a:srgbClr val="FFFFFF"/>
                </a:solidFill>
                <a:latin typeface="Trocchi"/>
              </a:rPr>
              <a:t>: </a:t>
            </a:r>
            <a:r>
              <a:rPr lang="ru-RU" sz="2671" dirty="0">
                <a:solidFill>
                  <a:srgbClr val="FFFFFF"/>
                </a:solidFill>
                <a:latin typeface="Trocchi"/>
              </a:rPr>
              <a:t>Мирошниченко Г.В.</a:t>
            </a:r>
            <a:endParaRPr lang="en-US" sz="2671" dirty="0">
              <a:solidFill>
                <a:srgbClr val="FFFFFF"/>
              </a:solidFill>
              <a:latin typeface="Trocchi"/>
            </a:endParaRPr>
          </a:p>
          <a:p>
            <a:pPr>
              <a:lnSpc>
                <a:spcPts val="3739"/>
              </a:lnSpc>
              <a:spcBef>
                <a:spcPct val="0"/>
              </a:spcBef>
            </a:pPr>
            <a:r>
              <a:rPr lang="en-US" sz="2650" dirty="0" err="1">
                <a:solidFill>
                  <a:srgbClr val="FFFFFF"/>
                </a:solidFill>
                <a:latin typeface="Trocchi"/>
              </a:rPr>
              <a:t>Группа</a:t>
            </a:r>
            <a:r>
              <a:rPr lang="en-US" sz="2650" dirty="0">
                <a:solidFill>
                  <a:srgbClr val="FFFFFF"/>
                </a:solidFill>
                <a:latin typeface="Trocchi"/>
              </a:rPr>
              <a:t>: Пр-32</a:t>
            </a:r>
          </a:p>
          <a:p>
            <a:pPr>
              <a:lnSpc>
                <a:spcPts val="3739"/>
              </a:lnSpc>
              <a:spcBef>
                <a:spcPct val="0"/>
              </a:spcBef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176817" y="8165"/>
            <a:ext cx="8083969" cy="10278835"/>
          </a:xfrm>
          <a:prstGeom prst="rect">
            <a:avLst/>
          </a:prstGeom>
          <a:solidFill>
            <a:srgbClr val="45AD7E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364903" y="5657850"/>
            <a:ext cx="7923097" cy="447655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 rot="-5400000">
            <a:off x="15987961" y="2868492"/>
            <a:ext cx="4114800" cy="435217"/>
            <a:chOff x="0" y="0"/>
            <a:chExt cx="5403302" cy="571500"/>
          </a:xfrm>
        </p:grpSpPr>
        <p:sp>
          <p:nvSpPr>
            <p:cNvPr id="5" name="Freeform 5"/>
            <p:cNvSpPr/>
            <p:nvPr/>
          </p:nvSpPr>
          <p:spPr>
            <a:xfrm>
              <a:off x="0" y="255270"/>
              <a:ext cx="5403302" cy="69850"/>
            </a:xfrm>
            <a:custGeom>
              <a:avLst/>
              <a:gdLst/>
              <a:ahLst/>
              <a:cxnLst/>
              <a:rect l="l" t="t" r="r" b="b"/>
              <a:pathLst>
                <a:path w="5403302" h="69850">
                  <a:moveTo>
                    <a:pt x="5112472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403302" y="69850"/>
                  </a:lnTo>
                  <a:lnTo>
                    <a:pt x="540330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28985" y="1794140"/>
            <a:ext cx="7540421" cy="7001196"/>
            <a:chOff x="0" y="0"/>
            <a:chExt cx="4988796" cy="46320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988795" cy="4632041"/>
            </a:xfrm>
            <a:custGeom>
              <a:avLst/>
              <a:gdLst/>
              <a:ahLst/>
              <a:cxnLst/>
              <a:rect l="l" t="t" r="r" b="b"/>
              <a:pathLst>
                <a:path w="4988795" h="4632041">
                  <a:moveTo>
                    <a:pt x="4864335" y="4632041"/>
                  </a:moveTo>
                  <a:lnTo>
                    <a:pt x="124460" y="4632041"/>
                  </a:lnTo>
                  <a:cubicBezTo>
                    <a:pt x="55880" y="4632041"/>
                    <a:pt x="0" y="4576161"/>
                    <a:pt x="0" y="450758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64336" y="0"/>
                  </a:lnTo>
                  <a:cubicBezTo>
                    <a:pt x="4932916" y="0"/>
                    <a:pt x="4988795" y="55880"/>
                    <a:pt x="4988795" y="124460"/>
                  </a:cubicBezTo>
                  <a:lnTo>
                    <a:pt x="4988795" y="4507581"/>
                  </a:lnTo>
                  <a:cubicBezTo>
                    <a:pt x="4988795" y="4576161"/>
                    <a:pt x="4932916" y="4632041"/>
                    <a:pt x="4864336" y="4632041"/>
                  </a:cubicBezTo>
                  <a:close/>
                </a:path>
              </a:pathLst>
            </a:custGeom>
            <a:solidFill>
              <a:srgbClr val="17242D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862746" y="1665316"/>
            <a:ext cx="8281254" cy="1420784"/>
            <a:chOff x="0" y="0"/>
            <a:chExt cx="6673555" cy="114495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673555" cy="1144957"/>
            </a:xfrm>
            <a:custGeom>
              <a:avLst/>
              <a:gdLst/>
              <a:ahLst/>
              <a:cxnLst/>
              <a:rect l="l" t="t" r="r" b="b"/>
              <a:pathLst>
                <a:path w="6673555" h="1144957">
                  <a:moveTo>
                    <a:pt x="6549095" y="1144957"/>
                  </a:moveTo>
                  <a:lnTo>
                    <a:pt x="124460" y="1144957"/>
                  </a:lnTo>
                  <a:cubicBezTo>
                    <a:pt x="55880" y="1144957"/>
                    <a:pt x="0" y="1089077"/>
                    <a:pt x="0" y="10204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549095" y="0"/>
                  </a:lnTo>
                  <a:cubicBezTo>
                    <a:pt x="6617674" y="0"/>
                    <a:pt x="6673555" y="55880"/>
                    <a:pt x="6673555" y="124460"/>
                  </a:cubicBezTo>
                  <a:lnTo>
                    <a:pt x="6673555" y="1020497"/>
                  </a:lnTo>
                  <a:cubicBezTo>
                    <a:pt x="6673555" y="1089077"/>
                    <a:pt x="6617674" y="1144957"/>
                    <a:pt x="6549095" y="11449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862746" y="3909898"/>
            <a:ext cx="8281254" cy="1420784"/>
            <a:chOff x="0" y="0"/>
            <a:chExt cx="6673555" cy="114495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73555" cy="1144957"/>
            </a:xfrm>
            <a:custGeom>
              <a:avLst/>
              <a:gdLst/>
              <a:ahLst/>
              <a:cxnLst/>
              <a:rect l="l" t="t" r="r" b="b"/>
              <a:pathLst>
                <a:path w="6673555" h="1144957">
                  <a:moveTo>
                    <a:pt x="6549095" y="1144957"/>
                  </a:moveTo>
                  <a:lnTo>
                    <a:pt x="124460" y="1144957"/>
                  </a:lnTo>
                  <a:cubicBezTo>
                    <a:pt x="55880" y="1144957"/>
                    <a:pt x="0" y="1089077"/>
                    <a:pt x="0" y="10204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549095" y="0"/>
                  </a:lnTo>
                  <a:cubicBezTo>
                    <a:pt x="6617674" y="0"/>
                    <a:pt x="6673555" y="55880"/>
                    <a:pt x="6673555" y="124460"/>
                  </a:cubicBezTo>
                  <a:lnTo>
                    <a:pt x="6673555" y="1020497"/>
                  </a:lnTo>
                  <a:cubicBezTo>
                    <a:pt x="6673555" y="1089077"/>
                    <a:pt x="6617674" y="1144957"/>
                    <a:pt x="6549095" y="11449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418661" y="4183281"/>
            <a:ext cx="7523210" cy="1008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Расширение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функционала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настройки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интерфейса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14400" y="6134100"/>
            <a:ext cx="8281254" cy="1420784"/>
            <a:chOff x="0" y="0"/>
            <a:chExt cx="6673555" cy="114495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673555" cy="1144957"/>
            </a:xfrm>
            <a:custGeom>
              <a:avLst/>
              <a:gdLst/>
              <a:ahLst/>
              <a:cxnLst/>
              <a:rect l="l" t="t" r="r" b="b"/>
              <a:pathLst>
                <a:path w="6673555" h="1144957">
                  <a:moveTo>
                    <a:pt x="6549095" y="1144957"/>
                  </a:moveTo>
                  <a:lnTo>
                    <a:pt x="124460" y="1144957"/>
                  </a:lnTo>
                  <a:cubicBezTo>
                    <a:pt x="55880" y="1144957"/>
                    <a:pt x="0" y="1089077"/>
                    <a:pt x="0" y="10204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549095" y="0"/>
                  </a:lnTo>
                  <a:cubicBezTo>
                    <a:pt x="6617674" y="0"/>
                    <a:pt x="6673555" y="55880"/>
                    <a:pt x="6673555" y="124460"/>
                  </a:cubicBezTo>
                  <a:lnTo>
                    <a:pt x="6673555" y="1020497"/>
                  </a:lnTo>
                  <a:cubicBezTo>
                    <a:pt x="6673555" y="1089077"/>
                    <a:pt x="6617674" y="1144957"/>
                    <a:pt x="6549095" y="11449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9901621" y="2513471"/>
            <a:ext cx="7926131" cy="2106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888"/>
              </a:lnSpc>
            </a:pPr>
            <a:r>
              <a:rPr lang="en-US" sz="9620">
                <a:solidFill>
                  <a:srgbClr val="FFFFFF"/>
                </a:solidFill>
                <a:latin typeface="HK Grotesk Bold"/>
              </a:rPr>
              <a:t>Перспективы разработки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23307" y="1665514"/>
            <a:ext cx="7536816" cy="1508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Добавление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большего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функционала</a:t>
            </a:r>
            <a:r>
              <a:rPr lang="ru-RU" sz="3926" dirty="0">
                <a:solidFill>
                  <a:srgbClr val="000000"/>
                </a:solidFill>
                <a:latin typeface="HK Grotesk Light Bold"/>
              </a:rPr>
              <a:t>, синхронизация через интернет</a:t>
            </a:r>
            <a:endParaRPr lang="en-US" sz="3926" dirty="0">
              <a:solidFill>
                <a:srgbClr val="000000"/>
              </a:solidFill>
              <a:latin typeface="HK Grotesk Light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428750" y="6142265"/>
            <a:ext cx="7509602" cy="10081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87"/>
              </a:lnSpc>
            </a:pP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Оптимизация</a:t>
            </a:r>
            <a:r>
              <a:rPr lang="en-US" sz="3926" dirty="0">
                <a:solidFill>
                  <a:srgbClr val="000000"/>
                </a:solidFill>
                <a:latin typeface="HK Grotesk Light Bold"/>
              </a:rPr>
              <a:t> </a:t>
            </a:r>
            <a:r>
              <a:rPr lang="en-US" sz="3926" dirty="0" err="1">
                <a:solidFill>
                  <a:srgbClr val="000000"/>
                </a:solidFill>
                <a:latin typeface="HK Grotesk Light Bold"/>
              </a:rPr>
              <a:t>кода</a:t>
            </a:r>
            <a:r>
              <a:rPr lang="ru-RU" sz="3926" dirty="0">
                <a:solidFill>
                  <a:srgbClr val="000000"/>
                </a:solidFill>
                <a:latin typeface="HK Grotesk Light Bold"/>
              </a:rPr>
              <a:t>, редактирование базы данных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95571" y="0"/>
            <a:ext cx="16163729" cy="6856548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3479104" y="568525"/>
            <a:ext cx="11329791" cy="97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27"/>
              </a:lnSpc>
            </a:pPr>
            <a:r>
              <a:rPr lang="en-US" sz="6800" dirty="0">
                <a:solidFill>
                  <a:srgbClr val="F0F0EE"/>
                </a:solidFill>
                <a:latin typeface="HK Grotesk Bold"/>
              </a:rPr>
              <a:t>О разработке</a:t>
            </a:r>
          </a:p>
        </p:txBody>
      </p:sp>
      <p:sp>
        <p:nvSpPr>
          <p:cNvPr id="4" name="AutoShape 4"/>
          <p:cNvSpPr/>
          <p:nvPr/>
        </p:nvSpPr>
        <p:spPr>
          <a:xfrm>
            <a:off x="8218291" y="6562048"/>
            <a:ext cx="1918289" cy="1802521"/>
          </a:xfrm>
          <a:prstGeom prst="rect">
            <a:avLst/>
          </a:prstGeom>
          <a:solidFill>
            <a:srgbClr val="F0F0EE"/>
          </a:solidFill>
        </p:spPr>
      </p:sp>
      <p:sp>
        <p:nvSpPr>
          <p:cNvPr id="5" name="AutoShape 5"/>
          <p:cNvSpPr/>
          <p:nvPr/>
        </p:nvSpPr>
        <p:spPr>
          <a:xfrm>
            <a:off x="12962365" y="6562048"/>
            <a:ext cx="1918289" cy="1802521"/>
          </a:xfrm>
          <a:prstGeom prst="rect">
            <a:avLst/>
          </a:prstGeom>
          <a:solidFill>
            <a:srgbClr val="F0F0EE"/>
          </a:solidFill>
        </p:spPr>
      </p:sp>
      <p:sp>
        <p:nvSpPr>
          <p:cNvPr id="6" name="AutoShape 6"/>
          <p:cNvSpPr/>
          <p:nvPr/>
        </p:nvSpPr>
        <p:spPr>
          <a:xfrm>
            <a:off x="3495038" y="6562048"/>
            <a:ext cx="1918289" cy="1802521"/>
          </a:xfrm>
          <a:prstGeom prst="rect">
            <a:avLst/>
          </a:prstGeom>
          <a:solidFill>
            <a:srgbClr val="F0F0EE"/>
          </a:solidFill>
        </p:spPr>
      </p:sp>
      <p:grpSp>
        <p:nvGrpSpPr>
          <p:cNvPr id="7" name="Group 7"/>
          <p:cNvGrpSpPr/>
          <p:nvPr/>
        </p:nvGrpSpPr>
        <p:grpSpPr>
          <a:xfrm>
            <a:off x="575409" y="879305"/>
            <a:ext cx="5022158" cy="298790"/>
            <a:chOff x="0" y="0"/>
            <a:chExt cx="9605948" cy="571500"/>
          </a:xfrm>
        </p:grpSpPr>
        <p:sp>
          <p:nvSpPr>
            <p:cNvPr id="8" name="Freeform 8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594142" y="879305"/>
            <a:ext cx="5195182" cy="309084"/>
            <a:chOff x="0" y="0"/>
            <a:chExt cx="9605948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18653" y="6804242"/>
            <a:ext cx="1271061" cy="135579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8431401" y="6823076"/>
            <a:ext cx="1533713" cy="131813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3151024" y="6856548"/>
            <a:ext cx="1450878" cy="1145633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703905" y="2106714"/>
            <a:ext cx="14988705" cy="3016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</a:rPr>
              <a:t>Предназначение:</a:t>
            </a:r>
            <a:r>
              <a:rPr lang="ru-RU" sz="2800" dirty="0">
                <a:solidFill>
                  <a:schemeClr val="bg1"/>
                </a:solidFill>
              </a:rPr>
              <a:t> Программа предназначена для организации деятельности мебельной фабрики.</a:t>
            </a:r>
          </a:p>
          <a:p>
            <a:r>
              <a:rPr lang="ru-RU" sz="2800" b="1" dirty="0">
                <a:solidFill>
                  <a:schemeClr val="bg1"/>
                </a:solidFill>
              </a:rPr>
              <a:t>Функциональность:</a:t>
            </a:r>
            <a:r>
              <a:rPr lang="ru-RU" sz="2800" dirty="0">
                <a:solidFill>
                  <a:schemeClr val="bg1"/>
                </a:solidFill>
              </a:rPr>
              <a:t> Продукт позволяет систематизировать рабочие процессы мебельного производства, такие как:</a:t>
            </a:r>
          </a:p>
          <a:p>
            <a:pPr marL="914400" lvl="1" indent="-457200">
              <a:buFont typeface="Arial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Ведение учёта материалов,</a:t>
            </a:r>
            <a:endParaRPr lang="ru-RU" sz="28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Создание и управление заказами,</a:t>
            </a:r>
            <a:endParaRPr lang="ru-RU" sz="28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Контроль качества,</a:t>
            </a:r>
            <a:endParaRPr lang="ru-RU" sz="28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Планирование производства.</a:t>
            </a:r>
            <a:endParaRPr lang="ru-RU" sz="28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532850" y="8711347"/>
            <a:ext cx="3842667" cy="54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0F0EE"/>
                </a:solidFill>
                <a:latin typeface="HK Grotesk Light Bold"/>
              </a:rPr>
              <a:t>Основной учет 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256102" y="8711347"/>
            <a:ext cx="3842667" cy="54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0F0EE"/>
                </a:solidFill>
                <a:latin typeface="HK Grotesk Light Bold"/>
              </a:rPr>
              <a:t>Система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000177" y="8711347"/>
            <a:ext cx="3842667" cy="546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F0F0EE"/>
                </a:solidFill>
                <a:latin typeface="HK Grotesk Light Bold"/>
              </a:rPr>
              <a:t>Картотека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7259300" cy="5318624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388721" y="693277"/>
            <a:ext cx="11150350" cy="1141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510"/>
              </a:lnSpc>
            </a:pPr>
            <a:r>
              <a:rPr lang="en-US" sz="8510" spc="-170" dirty="0">
                <a:solidFill>
                  <a:srgbClr val="F0F0EE"/>
                </a:solidFill>
                <a:latin typeface="HK Grotesk Bold"/>
              </a:rPr>
              <a:t>задачи проекта</a:t>
            </a:r>
          </a:p>
        </p:txBody>
      </p:sp>
      <p:sp>
        <p:nvSpPr>
          <p:cNvPr id="5" name="TextBox 5"/>
          <p:cNvSpPr txBox="1"/>
          <p:nvPr/>
        </p:nvSpPr>
        <p:spPr>
          <a:xfrm rot="-5400000">
            <a:off x="-1935679" y="6852641"/>
            <a:ext cx="5109793" cy="1390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645"/>
              </a:lnSpc>
            </a:pPr>
            <a:r>
              <a:rPr lang="en-US" sz="8189" dirty="0">
                <a:solidFill>
                  <a:srgbClr val="45AD7E"/>
                </a:solidFill>
                <a:latin typeface="20db Bold"/>
              </a:rPr>
              <a:t>ЗАДАЧИ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2993905" y="1447800"/>
            <a:ext cx="4684495" cy="4265395"/>
            <a:chOff x="0" y="0"/>
            <a:chExt cx="1913890" cy="174266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742663"/>
            </a:xfrm>
            <a:custGeom>
              <a:avLst/>
              <a:gdLst/>
              <a:ahLst/>
              <a:cxnLst/>
              <a:rect l="l" t="t" r="r" b="b"/>
              <a:pathLst>
                <a:path w="1913890" h="1742663">
                  <a:moveTo>
                    <a:pt x="0" y="0"/>
                  </a:moveTo>
                  <a:lnTo>
                    <a:pt x="0" y="1742663"/>
                  </a:lnTo>
                  <a:lnTo>
                    <a:pt x="1913890" y="1742663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681703"/>
                  </a:moveTo>
                  <a:lnTo>
                    <a:pt x="59690" y="1681703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681703"/>
                  </a:lnTo>
                  <a:close/>
                </a:path>
              </a:pathLst>
            </a:custGeom>
            <a:solidFill>
              <a:srgbClr val="FFFFFF">
                <a:alpha val="36862"/>
              </a:srgbClr>
            </a:solidFill>
          </p:spPr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3236340" y="1913354"/>
            <a:ext cx="4605505" cy="8373646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0" y="1593064"/>
            <a:ext cx="8142232" cy="484417"/>
            <a:chOff x="0" y="0"/>
            <a:chExt cx="9605948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897180" y="5852044"/>
            <a:ext cx="10677625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Изучить актуальную информацию по области данной задачи.</a:t>
            </a:r>
          </a:p>
          <a:p>
            <a:r>
              <a:rPr lang="ru-RU" sz="3200" dirty="0">
                <a:solidFill>
                  <a:schemeClr val="bg1"/>
                </a:solidFill>
              </a:rPr>
              <a:t>Подобрать средства для разработки программного продукта.</a:t>
            </a:r>
          </a:p>
          <a:p>
            <a:r>
              <a:rPr lang="ru-RU" sz="3200" dirty="0">
                <a:solidFill>
                  <a:schemeClr val="bg1"/>
                </a:solidFill>
              </a:rPr>
              <a:t>Подобрать наиболее удобный для пользователя дизайн.</a:t>
            </a:r>
          </a:p>
          <a:p>
            <a:r>
              <a:rPr lang="ru-RU" sz="3200" dirty="0">
                <a:solidFill>
                  <a:schemeClr val="bg1"/>
                </a:solidFill>
              </a:rPr>
              <a:t>Учесть требования к задаче и разработать подобранный интерфейс.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543050" y="6000165"/>
            <a:ext cx="200025" cy="200025"/>
            <a:chOff x="0" y="0"/>
            <a:chExt cx="1913890" cy="19138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1539232" y="6462047"/>
            <a:ext cx="200025" cy="200025"/>
            <a:chOff x="0" y="0"/>
            <a:chExt cx="1913890" cy="191389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539232" y="6960869"/>
            <a:ext cx="200025" cy="200025"/>
            <a:chOff x="0" y="0"/>
            <a:chExt cx="1913890" cy="191389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538964" y="7510764"/>
            <a:ext cx="200025" cy="200025"/>
            <a:chOff x="0" y="0"/>
            <a:chExt cx="1913890" cy="191389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183796" y="0"/>
            <a:ext cx="3104204" cy="10287000"/>
          </a:xfrm>
          <a:prstGeom prst="rect">
            <a:avLst/>
          </a:prstGeom>
          <a:solidFill>
            <a:srgbClr val="17242D"/>
          </a:solidFill>
        </p:spPr>
      </p:sp>
      <p:sp>
        <p:nvSpPr>
          <p:cNvPr id="3" name="TextBox 3"/>
          <p:cNvSpPr txBox="1"/>
          <p:nvPr/>
        </p:nvSpPr>
        <p:spPr>
          <a:xfrm rot="5400000">
            <a:off x="12385084" y="3987150"/>
            <a:ext cx="8387304" cy="171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97"/>
              </a:lnSpc>
            </a:pPr>
            <a:r>
              <a:rPr lang="ru-RU" sz="8098" spc="-161" dirty="0">
                <a:solidFill>
                  <a:srgbClr val="45AD7E"/>
                </a:solidFill>
                <a:latin typeface="HK Grotesk Medium Bold"/>
              </a:rPr>
              <a:t>Используемые инструменты</a:t>
            </a:r>
            <a:endParaRPr lang="en-US" sz="8098" spc="-161" dirty="0">
              <a:solidFill>
                <a:srgbClr val="45AD7E"/>
              </a:solidFill>
              <a:latin typeface="HK Grotesk Medium Bol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0" y="406523"/>
            <a:ext cx="1836263" cy="9931427"/>
          </a:xfrm>
          <a:prstGeom prst="rect">
            <a:avLst/>
          </a:prstGeom>
          <a:solidFill>
            <a:srgbClr val="45AD7E"/>
          </a:solidFill>
        </p:spPr>
      </p:sp>
      <p:grpSp>
        <p:nvGrpSpPr>
          <p:cNvPr id="5" name="Group 5"/>
          <p:cNvGrpSpPr/>
          <p:nvPr/>
        </p:nvGrpSpPr>
        <p:grpSpPr>
          <a:xfrm>
            <a:off x="0" y="406523"/>
            <a:ext cx="1836263" cy="9880477"/>
            <a:chOff x="0" y="0"/>
            <a:chExt cx="2448351" cy="13173969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 cstate="print">
              <a:alphaModFix amt="36000"/>
            </a:blip>
            <a:srcRect l="15766" r="71851"/>
            <a:stretch>
              <a:fillRect/>
            </a:stretch>
          </p:blipFill>
          <p:spPr>
            <a:xfrm>
              <a:off x="0" y="0"/>
              <a:ext cx="2448351" cy="13173969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0145768" y="164314"/>
            <a:ext cx="8142232" cy="484417"/>
            <a:chOff x="0" y="0"/>
            <a:chExt cx="9605948" cy="571500"/>
          </a:xfrm>
        </p:grpSpPr>
        <p:sp>
          <p:nvSpPr>
            <p:cNvPr id="8" name="Freeform 8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EFF0F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504595" y="237583"/>
            <a:ext cx="5679201" cy="337881"/>
            <a:chOff x="0" y="0"/>
            <a:chExt cx="9605948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17242D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286519" y="2033727"/>
            <a:ext cx="2215496" cy="1904081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2406690" y="4479709"/>
            <a:ext cx="1975154" cy="197515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2544333" y="7042600"/>
            <a:ext cx="1957682" cy="1482318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4867237" y="1936652"/>
            <a:ext cx="7232119" cy="54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4200" spc="-84" dirty="0">
                <a:solidFill>
                  <a:srgbClr val="1D7151"/>
                </a:solidFill>
                <a:latin typeface="HK Grotesk Medium"/>
              </a:rPr>
              <a:t>Navigation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867237" y="4529715"/>
            <a:ext cx="8890199" cy="54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4200" spc="-84" dirty="0">
                <a:solidFill>
                  <a:srgbClr val="1D7151"/>
                </a:solidFill>
                <a:latin typeface="HK Grotesk Medium"/>
              </a:rPr>
              <a:t>ROOM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0" y="9616559"/>
            <a:ext cx="5679201" cy="337881"/>
            <a:chOff x="0" y="0"/>
            <a:chExt cx="9605948" cy="571500"/>
          </a:xfrm>
        </p:grpSpPr>
        <p:sp>
          <p:nvSpPr>
            <p:cNvPr id="23" name="Freeform 23"/>
            <p:cNvSpPr/>
            <p:nvPr/>
          </p:nvSpPr>
          <p:spPr>
            <a:xfrm>
              <a:off x="0" y="255270"/>
              <a:ext cx="9605948" cy="69850"/>
            </a:xfrm>
            <a:custGeom>
              <a:avLst/>
              <a:gdLst/>
              <a:ahLst/>
              <a:cxnLst/>
              <a:rect l="l" t="t" r="r" b="b"/>
              <a:pathLst>
                <a:path w="9605948" h="69850">
                  <a:moveTo>
                    <a:pt x="931511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605948" y="69850"/>
                  </a:lnTo>
                  <a:lnTo>
                    <a:pt x="9605948" y="0"/>
                  </a:lnTo>
                  <a:close/>
                </a:path>
              </a:pathLst>
            </a:custGeom>
            <a:solidFill>
              <a:srgbClr val="17242D"/>
            </a:solidFill>
          </p:spPr>
        </p:sp>
      </p:grpSp>
    </p:spTree>
    <p:extLst>
      <p:ext uri="{BB962C8B-B14F-4D97-AF65-F5344CB8AC3E}">
        <p14:creationId xmlns:p14="http://schemas.microsoft.com/office/powerpoint/2010/main" val="311008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42" y="8056909"/>
            <a:ext cx="18293442" cy="2230091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511678" y="816863"/>
            <a:ext cx="14058070" cy="1779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7200" spc="-175" dirty="0" err="1">
                <a:solidFill>
                  <a:srgbClr val="1D7151"/>
                </a:solidFill>
                <a:latin typeface="HK Grotesk Bold"/>
              </a:rPr>
              <a:t>Окна</a:t>
            </a:r>
            <a:r>
              <a:rPr lang="en-US" sz="7200" spc="-175" dirty="0">
                <a:solidFill>
                  <a:srgbClr val="1D7151"/>
                </a:solidFill>
                <a:latin typeface="HK Grotesk Bold"/>
              </a:rPr>
              <a:t> </a:t>
            </a:r>
            <a:r>
              <a:rPr lang="en-US" sz="7200" spc="-175" dirty="0" err="1">
                <a:solidFill>
                  <a:srgbClr val="1D7151"/>
                </a:solidFill>
                <a:latin typeface="HK Grotesk Bold"/>
              </a:rPr>
              <a:t>входа</a:t>
            </a:r>
            <a:r>
              <a:rPr lang="en-US" sz="7200" spc="-175" dirty="0">
                <a:solidFill>
                  <a:srgbClr val="1D7151"/>
                </a:solidFill>
                <a:latin typeface="HK Grotesk Bold"/>
              </a:rPr>
              <a:t> и </a:t>
            </a:r>
            <a:r>
              <a:rPr lang="en-US" sz="7200" spc="-175" dirty="0" err="1">
                <a:solidFill>
                  <a:srgbClr val="1D7151"/>
                </a:solidFill>
                <a:latin typeface="HK Grotesk Bold"/>
              </a:rPr>
              <a:t>регистрации</a:t>
            </a:r>
            <a:endParaRPr lang="en-US" sz="7200" spc="-175" dirty="0">
              <a:solidFill>
                <a:srgbClr val="1D7151"/>
              </a:solidFill>
              <a:latin typeface="HK Grotesk Bold"/>
            </a:endParaRPr>
          </a:p>
          <a:p>
            <a:pPr>
              <a:lnSpc>
                <a:spcPts val="6600"/>
              </a:lnSpc>
            </a:pPr>
            <a:endParaRPr lang="en-US" sz="7200" spc="-175" dirty="0">
              <a:solidFill>
                <a:srgbClr val="1D7151"/>
              </a:solidFill>
              <a:latin typeface="HK Grotesk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18786" y="2048507"/>
            <a:ext cx="10372552" cy="1026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5"/>
              </a:lnSpc>
            </a:pPr>
            <a:r>
              <a:rPr lang="en-US" sz="3150" err="1">
                <a:solidFill>
                  <a:srgbClr val="17242D"/>
                </a:solidFill>
                <a:latin typeface="HK Grotesk Medium Bold"/>
                <a:ea typeface="+mn-lt"/>
                <a:cs typeface="+mn-lt"/>
              </a:rPr>
              <a:t>Простота</a:t>
            </a:r>
            <a:r>
              <a:rPr lang="en-US" sz="3150" dirty="0">
                <a:solidFill>
                  <a:srgbClr val="17242D"/>
                </a:solidFill>
                <a:latin typeface="HK Grotesk Medium Bold"/>
                <a:ea typeface="+mn-lt"/>
                <a:cs typeface="+mn-lt"/>
              </a:rPr>
              <a:t> </a:t>
            </a:r>
            <a:r>
              <a:rPr lang="en-US" sz="3150" err="1">
                <a:solidFill>
                  <a:srgbClr val="17242D"/>
                </a:solidFill>
                <a:latin typeface="HK Grotesk Medium Bold"/>
                <a:ea typeface="+mn-lt"/>
                <a:cs typeface="+mn-lt"/>
              </a:rPr>
              <a:t>входа</a:t>
            </a:r>
            <a:r>
              <a:rPr lang="en-US" sz="3150" dirty="0">
                <a:solidFill>
                  <a:srgbClr val="17242D"/>
                </a:solidFill>
                <a:latin typeface="HK Grotesk Medium Bold"/>
                <a:ea typeface="+mn-lt"/>
                <a:cs typeface="+mn-lt"/>
              </a:rPr>
              <a:t> и </a:t>
            </a:r>
            <a:r>
              <a:rPr lang="en-US" sz="3150" err="1">
                <a:solidFill>
                  <a:srgbClr val="17242D"/>
                </a:solidFill>
                <a:latin typeface="HK Grotesk Medium Bold"/>
                <a:ea typeface="+mn-lt"/>
                <a:cs typeface="+mn-lt"/>
              </a:rPr>
              <a:t>регистрации</a:t>
            </a:r>
            <a:r>
              <a:rPr lang="en-US" sz="3150" dirty="0">
                <a:solidFill>
                  <a:srgbClr val="17242D"/>
                </a:solidFill>
                <a:latin typeface="HK Grotesk Medium Bold"/>
                <a:ea typeface="+mn-lt"/>
                <a:cs typeface="+mn-lt"/>
              </a:rPr>
              <a:t> </a:t>
            </a:r>
            <a:r>
              <a:rPr lang="en-US" sz="3150" err="1">
                <a:solidFill>
                  <a:srgbClr val="17242D"/>
                </a:solidFill>
                <a:latin typeface="HK Grotesk Medium Bold"/>
                <a:ea typeface="+mn-lt"/>
                <a:cs typeface="+mn-lt"/>
              </a:rPr>
              <a:t>способствует</a:t>
            </a:r>
            <a:r>
              <a:rPr lang="en-US" sz="3150" dirty="0">
                <a:solidFill>
                  <a:srgbClr val="17242D"/>
                </a:solidFill>
                <a:latin typeface="HK Grotesk Medium Bold"/>
                <a:ea typeface="+mn-lt"/>
                <a:cs typeface="+mn-lt"/>
              </a:rPr>
              <a:t> </a:t>
            </a:r>
            <a:r>
              <a:rPr lang="en-US" sz="3150" err="1">
                <a:solidFill>
                  <a:srgbClr val="17242D"/>
                </a:solidFill>
                <a:latin typeface="HK Grotesk Medium Bold"/>
                <a:ea typeface="+mn-lt"/>
                <a:cs typeface="+mn-lt"/>
              </a:rPr>
              <a:t>удобству</a:t>
            </a:r>
            <a:r>
              <a:rPr lang="en-US" sz="3150" dirty="0">
                <a:solidFill>
                  <a:srgbClr val="17242D"/>
                </a:solidFill>
                <a:latin typeface="HK Grotesk Medium Bold"/>
                <a:ea typeface="+mn-lt"/>
                <a:cs typeface="+mn-lt"/>
              </a:rPr>
              <a:t> </a:t>
            </a:r>
            <a:r>
              <a:rPr lang="en-US" sz="3150" err="1">
                <a:solidFill>
                  <a:srgbClr val="17242D"/>
                </a:solidFill>
                <a:latin typeface="HK Grotesk Medium Bold"/>
                <a:ea typeface="+mn-lt"/>
                <a:cs typeface="+mn-lt"/>
              </a:rPr>
              <a:t>пользователя</a:t>
            </a:r>
            <a:r>
              <a:rPr lang="en-US" sz="3150" dirty="0">
                <a:solidFill>
                  <a:srgbClr val="17242D"/>
                </a:solidFill>
                <a:latin typeface="HK Grotesk Medium Bold"/>
                <a:ea typeface="+mn-lt"/>
                <a:cs typeface="+mn-lt"/>
              </a:rPr>
              <a:t>.</a:t>
            </a:r>
            <a:endParaRPr lang="ru-RU">
              <a:latin typeface="HK Grotesk Medium Bold"/>
            </a:endParaRPr>
          </a:p>
        </p:txBody>
      </p:sp>
      <p:grpSp>
        <p:nvGrpSpPr>
          <p:cNvPr id="9" name="Group 9"/>
          <p:cNvGrpSpPr/>
          <p:nvPr/>
        </p:nvGrpSpPr>
        <p:grpSpPr>
          <a:xfrm rot="16200000">
            <a:off x="-1215158" y="1835972"/>
            <a:ext cx="3016856" cy="435217"/>
            <a:chOff x="0" y="0"/>
            <a:chExt cx="3961550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3961550" cy="69850"/>
            </a:xfrm>
            <a:custGeom>
              <a:avLst/>
              <a:gdLst/>
              <a:ahLst/>
              <a:cxnLst/>
              <a:rect l="l" t="t" r="r" b="b"/>
              <a:pathLst>
                <a:path w="3961550" h="69850">
                  <a:moveTo>
                    <a:pt x="36707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961550" y="69850"/>
                  </a:lnTo>
                  <a:lnTo>
                    <a:pt x="396155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93270" y="327544"/>
            <a:ext cx="2430370" cy="386455"/>
            <a:chOff x="0" y="0"/>
            <a:chExt cx="3594100" cy="571500"/>
          </a:xfrm>
        </p:grpSpPr>
        <p:sp>
          <p:nvSpPr>
            <p:cNvPr id="12" name="Freeform 12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pic>
        <p:nvPicPr>
          <p:cNvPr id="8" name="Рисунок 7" descr="Изображение выглядит как текст, снимок экрана, Шрифт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8D6FEE1-8024-70BB-BAC5-E24EC71B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113" y="707570"/>
            <a:ext cx="3210240" cy="7007678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снимок экрана, программное обеспечение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86E8EC7-A835-83C9-6359-F81177C1E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6969" y="707571"/>
            <a:ext cx="3210239" cy="7007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7B1FE2-B7FB-5BC7-7612-A9C4644A5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4632041-99DA-4826-04A2-662011B1A1BE}"/>
              </a:ext>
            </a:extLst>
          </p:cNvPr>
          <p:cNvSpPr/>
          <p:nvPr/>
        </p:nvSpPr>
        <p:spPr>
          <a:xfrm>
            <a:off x="-5442" y="8056909"/>
            <a:ext cx="18293442" cy="2230091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85E09AF-32C4-336A-69D4-EB2730D8B00C}"/>
              </a:ext>
            </a:extLst>
          </p:cNvPr>
          <p:cNvSpPr txBox="1"/>
          <p:nvPr/>
        </p:nvSpPr>
        <p:spPr>
          <a:xfrm>
            <a:off x="511678" y="871292"/>
            <a:ext cx="14058070" cy="1803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8800" spc="-175" dirty="0" err="1">
                <a:solidFill>
                  <a:srgbClr val="1D7151"/>
                </a:solidFill>
                <a:latin typeface="HK Grotesk Bold"/>
              </a:rPr>
              <a:t>Главное</a:t>
            </a:r>
            <a:r>
              <a:rPr lang="en-US" sz="8800" spc="-175" dirty="0">
                <a:solidFill>
                  <a:srgbClr val="1D7151"/>
                </a:solidFill>
                <a:latin typeface="HK Grotesk Bold"/>
              </a:rPr>
              <a:t> </a:t>
            </a:r>
            <a:r>
              <a:rPr lang="en-US" sz="8800" spc="-175" dirty="0" err="1">
                <a:solidFill>
                  <a:srgbClr val="1D7151"/>
                </a:solidFill>
                <a:latin typeface="HK Grotesk Bold"/>
              </a:rPr>
              <a:t>окно</a:t>
            </a:r>
            <a:endParaRPr lang="en-US" sz="8800" spc="-175" dirty="0">
              <a:solidFill>
                <a:srgbClr val="1D7151"/>
              </a:solidFill>
              <a:latin typeface="HK Grotesk Bold"/>
            </a:endParaRPr>
          </a:p>
          <a:p>
            <a:pPr>
              <a:lnSpc>
                <a:spcPts val="6600"/>
              </a:lnSpc>
            </a:pPr>
            <a:r>
              <a:rPr lang="en-US" sz="8800" spc="-175" dirty="0">
                <a:solidFill>
                  <a:srgbClr val="1D7151"/>
                </a:solidFill>
                <a:latin typeface="HK Grotesk Bold"/>
              </a:rPr>
              <a:t>программы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2E7DC1D-3C7A-E1C5-3055-4C8F22C13B5F}"/>
              </a:ext>
            </a:extLst>
          </p:cNvPr>
          <p:cNvSpPr txBox="1"/>
          <p:nvPr/>
        </p:nvSpPr>
        <p:spPr>
          <a:xfrm>
            <a:off x="518785" y="2783293"/>
            <a:ext cx="10372552" cy="1563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35"/>
              </a:lnSpc>
            </a:pPr>
            <a:r>
              <a:rPr lang="en-US" sz="3181">
                <a:solidFill>
                  <a:srgbClr val="17242D"/>
                </a:solidFill>
                <a:latin typeface="HK Grotesk Light Bold"/>
              </a:rPr>
              <a:t>Простота интерфейса способствует </a:t>
            </a:r>
          </a:p>
          <a:p>
            <a:pPr>
              <a:lnSpc>
                <a:spcPts val="4135"/>
              </a:lnSpc>
            </a:pPr>
            <a:r>
              <a:rPr lang="en-US" sz="3181">
                <a:solidFill>
                  <a:srgbClr val="17242D"/>
                </a:solidFill>
                <a:latin typeface="HK Grotesk Light Bold"/>
              </a:rPr>
              <a:t>взаимодействию пользователя с информацией</a:t>
            </a:r>
          </a:p>
          <a:p>
            <a:pPr>
              <a:lnSpc>
                <a:spcPts val="4135"/>
              </a:lnSpc>
            </a:pPr>
            <a:endParaRPr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B9E726D6-F2B2-048A-AE20-03BC9F5096E8}"/>
              </a:ext>
            </a:extLst>
          </p:cNvPr>
          <p:cNvGrpSpPr/>
          <p:nvPr/>
        </p:nvGrpSpPr>
        <p:grpSpPr>
          <a:xfrm rot="-5400000">
            <a:off x="-1215158" y="1835972"/>
            <a:ext cx="3016856" cy="435217"/>
            <a:chOff x="0" y="0"/>
            <a:chExt cx="3961550" cy="5715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41198684-0054-CF47-FBB1-FEC3A0FF9DE6}"/>
                </a:ext>
              </a:extLst>
            </p:cNvPr>
            <p:cNvSpPr/>
            <p:nvPr/>
          </p:nvSpPr>
          <p:spPr>
            <a:xfrm>
              <a:off x="0" y="255270"/>
              <a:ext cx="3961550" cy="69850"/>
            </a:xfrm>
            <a:custGeom>
              <a:avLst/>
              <a:gdLst/>
              <a:ahLst/>
              <a:cxnLst/>
              <a:rect l="l" t="t" r="r" b="b"/>
              <a:pathLst>
                <a:path w="3961550" h="69850">
                  <a:moveTo>
                    <a:pt x="36707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961550" y="69850"/>
                  </a:lnTo>
                  <a:lnTo>
                    <a:pt x="396155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C5FCFDD1-082A-C099-1BA9-0D9D2B5E1535}"/>
              </a:ext>
            </a:extLst>
          </p:cNvPr>
          <p:cNvGrpSpPr/>
          <p:nvPr/>
        </p:nvGrpSpPr>
        <p:grpSpPr>
          <a:xfrm>
            <a:off x="293270" y="327544"/>
            <a:ext cx="2430370" cy="386455"/>
            <a:chOff x="0" y="0"/>
            <a:chExt cx="3594100" cy="5715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24B46F4-9DEF-166C-EF15-E5478D76337F}"/>
                </a:ext>
              </a:extLst>
            </p:cNvPr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pic>
        <p:nvPicPr>
          <p:cNvPr id="13" name="Рисунок 12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52A0018-D66E-00D5-B586-02B872DA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114" y="870859"/>
            <a:ext cx="3429808" cy="718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7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442" y="8056909"/>
            <a:ext cx="18293442" cy="2230091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/>
          <p:cNvSpPr txBox="1"/>
          <p:nvPr/>
        </p:nvSpPr>
        <p:spPr>
          <a:xfrm>
            <a:off x="402821" y="710164"/>
            <a:ext cx="16402186" cy="2108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endParaRPr lang="en-US" sz="10250" spc="-205">
              <a:solidFill>
                <a:srgbClr val="1D7151"/>
              </a:solidFill>
              <a:latin typeface="HK Grotesk Bold"/>
            </a:endParaRPr>
          </a:p>
          <a:p>
            <a:pPr>
              <a:lnSpc>
                <a:spcPts val="7700"/>
              </a:lnSpc>
            </a:pPr>
            <a:r>
              <a:rPr lang="ru-RU" sz="10267" spc="-205" dirty="0">
                <a:solidFill>
                  <a:srgbClr val="1D7151"/>
                </a:solidFill>
                <a:latin typeface="HK Grotesk Bold"/>
              </a:rPr>
              <a:t>Пользователи</a:t>
            </a:r>
            <a:endParaRPr lang="en-US" sz="10267" spc="-205" dirty="0">
              <a:solidFill>
                <a:srgbClr val="1D7151"/>
              </a:solidFill>
              <a:latin typeface="HK Grotesk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18785" y="2824114"/>
            <a:ext cx="10372552" cy="5009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35"/>
              </a:lnSpc>
            </a:pPr>
            <a:r>
              <a:rPr lang="en-US" sz="3150" dirty="0" err="1">
                <a:solidFill>
                  <a:srgbClr val="17242D"/>
                </a:solidFill>
                <a:latin typeface="HK Grotesk Light Bold"/>
              </a:rPr>
              <a:t>Хранение</a:t>
            </a:r>
            <a:r>
              <a:rPr lang="en-US" sz="3150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150" dirty="0" err="1">
                <a:solidFill>
                  <a:srgbClr val="17242D"/>
                </a:solidFill>
                <a:latin typeface="HK Grotesk Light Bold"/>
              </a:rPr>
              <a:t>пользователей</a:t>
            </a:r>
            <a:r>
              <a:rPr lang="en-US" sz="3150" dirty="0">
                <a:solidFill>
                  <a:srgbClr val="17242D"/>
                </a:solidFill>
                <a:latin typeface="HK Grotesk Light Bold"/>
              </a:rPr>
              <a:t> в </a:t>
            </a:r>
            <a:r>
              <a:rPr lang="en-US" sz="3150" dirty="0" err="1">
                <a:solidFill>
                  <a:srgbClr val="17242D"/>
                </a:solidFill>
                <a:latin typeface="HK Grotesk Light Bold"/>
              </a:rPr>
              <a:t>базе</a:t>
            </a:r>
            <a:r>
              <a:rPr lang="en-US" sz="3150" dirty="0">
                <a:solidFill>
                  <a:srgbClr val="17242D"/>
                </a:solidFill>
                <a:latin typeface="HK Grotesk Light Bold"/>
              </a:rPr>
              <a:t> </a:t>
            </a:r>
            <a:r>
              <a:rPr lang="en-US" sz="3150" dirty="0" err="1">
                <a:solidFill>
                  <a:srgbClr val="17242D"/>
                </a:solidFill>
                <a:latin typeface="HK Grotesk Light Bold"/>
              </a:rPr>
              <a:t>приложения</a:t>
            </a:r>
            <a:endParaRPr lang="en-US" sz="3150" dirty="0">
              <a:solidFill>
                <a:srgbClr val="17242D"/>
              </a:solidFill>
              <a:latin typeface="HK Grotesk Light Bold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206594" y="713999"/>
            <a:ext cx="9671234" cy="8544301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-5400000">
            <a:off x="-1215158" y="1835972"/>
            <a:ext cx="3016856" cy="435217"/>
            <a:chOff x="0" y="0"/>
            <a:chExt cx="3961550" cy="571500"/>
          </a:xfrm>
        </p:grpSpPr>
        <p:sp>
          <p:nvSpPr>
            <p:cNvPr id="10" name="Freeform 10"/>
            <p:cNvSpPr/>
            <p:nvPr/>
          </p:nvSpPr>
          <p:spPr>
            <a:xfrm>
              <a:off x="0" y="255270"/>
              <a:ext cx="3961550" cy="69850"/>
            </a:xfrm>
            <a:custGeom>
              <a:avLst/>
              <a:gdLst/>
              <a:ahLst/>
              <a:cxnLst/>
              <a:rect l="l" t="t" r="r" b="b"/>
              <a:pathLst>
                <a:path w="3961550" h="69850">
                  <a:moveTo>
                    <a:pt x="36707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961550" y="69850"/>
                  </a:lnTo>
                  <a:lnTo>
                    <a:pt x="396155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293270" y="327544"/>
            <a:ext cx="2737030" cy="435217"/>
            <a:chOff x="0" y="0"/>
            <a:chExt cx="3594100" cy="571500"/>
          </a:xfrm>
        </p:grpSpPr>
        <p:sp>
          <p:nvSpPr>
            <p:cNvPr id="12" name="Freeform 12"/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pic>
        <p:nvPicPr>
          <p:cNvPr id="13" name="Рисунок 12" descr="Изображение выглядит как текст, снимок экрана, дисплей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3F83D55-90E8-ED88-BE0A-F5AFE7B0A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795" y="1360714"/>
            <a:ext cx="8579303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2D9B9-BDEA-3A0F-2544-D9D226075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5735DA4-E2F4-8409-D317-CE5B2458DECA}"/>
              </a:ext>
            </a:extLst>
          </p:cNvPr>
          <p:cNvSpPr/>
          <p:nvPr/>
        </p:nvSpPr>
        <p:spPr>
          <a:xfrm>
            <a:off x="-5442" y="8056909"/>
            <a:ext cx="18293442" cy="2230091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8E738D5-DBFD-9507-7A1E-2B5612EF6E84}"/>
              </a:ext>
            </a:extLst>
          </p:cNvPr>
          <p:cNvSpPr txBox="1"/>
          <p:nvPr/>
        </p:nvSpPr>
        <p:spPr>
          <a:xfrm>
            <a:off x="511678" y="1363307"/>
            <a:ext cx="16402186" cy="1065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ru-RU" sz="9600" spc="-205" dirty="0">
                <a:solidFill>
                  <a:srgbClr val="1D7151"/>
                </a:solidFill>
                <a:ea typeface="+mn-lt"/>
                <a:cs typeface="+mn-lt"/>
              </a:rPr>
              <a:t>Типы мебели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F335C27-317D-DA3F-FC6A-42FBAD926F83}"/>
              </a:ext>
            </a:extLst>
          </p:cNvPr>
          <p:cNvSpPr txBox="1"/>
          <p:nvPr/>
        </p:nvSpPr>
        <p:spPr>
          <a:xfrm>
            <a:off x="518785" y="2620008"/>
            <a:ext cx="7691945" cy="14542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150" dirty="0" err="1">
                <a:solidFill>
                  <a:srgbClr val="17242D"/>
                </a:solidFill>
                <a:ea typeface="+mn-lt"/>
                <a:cs typeface="+mn-lt"/>
              </a:rPr>
              <a:t>База</a:t>
            </a:r>
            <a:r>
              <a:rPr lang="en-US" sz="3150" dirty="0">
                <a:solidFill>
                  <a:srgbClr val="17242D"/>
                </a:solidFill>
                <a:ea typeface="+mn-lt"/>
                <a:cs typeface="+mn-lt"/>
              </a:rPr>
              <a:t> </a:t>
            </a:r>
            <a:r>
              <a:rPr lang="en-US" sz="3150" dirty="0" err="1">
                <a:solidFill>
                  <a:srgbClr val="17242D"/>
                </a:solidFill>
                <a:ea typeface="+mn-lt"/>
                <a:cs typeface="+mn-lt"/>
              </a:rPr>
              <a:t>данных</a:t>
            </a:r>
            <a:r>
              <a:rPr lang="en-US" sz="3150" dirty="0">
                <a:solidFill>
                  <a:srgbClr val="17242D"/>
                </a:solidFill>
                <a:ea typeface="+mn-lt"/>
                <a:cs typeface="+mn-lt"/>
              </a:rPr>
              <a:t> с </a:t>
            </a:r>
            <a:r>
              <a:rPr lang="en-US" sz="3150" dirty="0" err="1">
                <a:solidFill>
                  <a:srgbClr val="17242D"/>
                </a:solidFill>
                <a:ea typeface="+mn-lt"/>
                <a:cs typeface="+mn-lt"/>
              </a:rPr>
              <a:t>информацией</a:t>
            </a:r>
            <a:r>
              <a:rPr lang="en-US" sz="3150" dirty="0">
                <a:solidFill>
                  <a:srgbClr val="17242D"/>
                </a:solidFill>
                <a:ea typeface="+mn-lt"/>
                <a:cs typeface="+mn-lt"/>
              </a:rPr>
              <a:t> о </a:t>
            </a:r>
            <a:r>
              <a:rPr lang="en-US" sz="3150" dirty="0" err="1">
                <a:solidFill>
                  <a:srgbClr val="17242D"/>
                </a:solidFill>
                <a:ea typeface="+mn-lt"/>
                <a:cs typeface="+mn-lt"/>
              </a:rPr>
              <a:t>типах</a:t>
            </a:r>
            <a:r>
              <a:rPr lang="en-US" sz="3150" dirty="0">
                <a:solidFill>
                  <a:srgbClr val="17242D"/>
                </a:solidFill>
                <a:ea typeface="+mn-lt"/>
                <a:cs typeface="+mn-lt"/>
              </a:rPr>
              <a:t> </a:t>
            </a:r>
            <a:r>
              <a:rPr lang="en-US" sz="3150" dirty="0" err="1">
                <a:solidFill>
                  <a:srgbClr val="17242D"/>
                </a:solidFill>
                <a:ea typeface="+mn-lt"/>
                <a:cs typeface="+mn-lt"/>
              </a:rPr>
              <a:t>мебели</a:t>
            </a:r>
            <a:r>
              <a:rPr lang="en-US" sz="3150" dirty="0">
                <a:solidFill>
                  <a:srgbClr val="17242D"/>
                </a:solidFill>
                <a:ea typeface="+mn-lt"/>
                <a:cs typeface="+mn-lt"/>
              </a:rPr>
              <a:t> </a:t>
            </a:r>
            <a:r>
              <a:rPr lang="en-US" sz="3150" dirty="0" err="1">
                <a:solidFill>
                  <a:srgbClr val="17242D"/>
                </a:solidFill>
                <a:ea typeface="+mn-lt"/>
                <a:cs typeface="+mn-lt"/>
              </a:rPr>
              <a:t>упрощает</a:t>
            </a:r>
            <a:r>
              <a:rPr lang="en-US" sz="3150" dirty="0">
                <a:solidFill>
                  <a:srgbClr val="17242D"/>
                </a:solidFill>
                <a:ea typeface="+mn-lt"/>
                <a:cs typeface="+mn-lt"/>
              </a:rPr>
              <a:t> </a:t>
            </a:r>
            <a:r>
              <a:rPr lang="en-US" sz="3150" dirty="0" err="1">
                <a:solidFill>
                  <a:srgbClr val="17242D"/>
                </a:solidFill>
                <a:ea typeface="+mn-lt"/>
                <a:cs typeface="+mn-lt"/>
              </a:rPr>
              <a:t>учет</a:t>
            </a:r>
            <a:r>
              <a:rPr lang="en-US" sz="3150" dirty="0">
                <a:solidFill>
                  <a:srgbClr val="17242D"/>
                </a:solidFill>
                <a:ea typeface="+mn-lt"/>
                <a:cs typeface="+mn-lt"/>
              </a:rPr>
              <a:t>, </a:t>
            </a:r>
            <a:r>
              <a:rPr lang="en-US" sz="3150" dirty="0" err="1">
                <a:solidFill>
                  <a:srgbClr val="17242D"/>
                </a:solidFill>
                <a:ea typeface="+mn-lt"/>
                <a:cs typeface="+mn-lt"/>
              </a:rPr>
              <a:t>что</a:t>
            </a:r>
            <a:r>
              <a:rPr lang="en-US" sz="3150" dirty="0">
                <a:solidFill>
                  <a:srgbClr val="17242D"/>
                </a:solidFill>
                <a:ea typeface="+mn-lt"/>
                <a:cs typeface="+mn-lt"/>
              </a:rPr>
              <a:t> </a:t>
            </a:r>
            <a:r>
              <a:rPr lang="en-US" sz="3150" dirty="0" err="1">
                <a:solidFill>
                  <a:srgbClr val="17242D"/>
                </a:solidFill>
                <a:ea typeface="+mn-lt"/>
                <a:cs typeface="+mn-lt"/>
              </a:rPr>
              <a:t>позволяет</a:t>
            </a:r>
            <a:r>
              <a:rPr lang="en-US" sz="3150" dirty="0">
                <a:solidFill>
                  <a:srgbClr val="17242D"/>
                </a:solidFill>
                <a:ea typeface="+mn-lt"/>
                <a:cs typeface="+mn-lt"/>
              </a:rPr>
              <a:t> </a:t>
            </a:r>
            <a:r>
              <a:rPr lang="en-US" sz="3150" dirty="0" err="1">
                <a:solidFill>
                  <a:srgbClr val="17242D"/>
                </a:solidFill>
                <a:ea typeface="+mn-lt"/>
                <a:cs typeface="+mn-lt"/>
              </a:rPr>
              <a:t>быстро</a:t>
            </a:r>
            <a:r>
              <a:rPr lang="en-US" sz="3150" dirty="0">
                <a:solidFill>
                  <a:srgbClr val="17242D"/>
                </a:solidFill>
                <a:ea typeface="+mn-lt"/>
                <a:cs typeface="+mn-lt"/>
              </a:rPr>
              <a:t> </a:t>
            </a:r>
            <a:r>
              <a:rPr lang="en-US" sz="3150" dirty="0" err="1">
                <a:solidFill>
                  <a:srgbClr val="17242D"/>
                </a:solidFill>
                <a:ea typeface="+mn-lt"/>
                <a:cs typeface="+mn-lt"/>
              </a:rPr>
              <a:t>находить</a:t>
            </a:r>
            <a:r>
              <a:rPr lang="en-US" sz="3150" dirty="0">
                <a:solidFill>
                  <a:srgbClr val="17242D"/>
                </a:solidFill>
                <a:ea typeface="+mn-lt"/>
                <a:cs typeface="+mn-lt"/>
              </a:rPr>
              <a:t> </a:t>
            </a:r>
            <a:r>
              <a:rPr lang="en-US" sz="3150" dirty="0" err="1">
                <a:solidFill>
                  <a:srgbClr val="17242D"/>
                </a:solidFill>
                <a:ea typeface="+mn-lt"/>
                <a:cs typeface="+mn-lt"/>
              </a:rPr>
              <a:t>нужные</a:t>
            </a:r>
            <a:r>
              <a:rPr lang="en-US" sz="3150" dirty="0">
                <a:solidFill>
                  <a:srgbClr val="17242D"/>
                </a:solidFill>
                <a:ea typeface="+mn-lt"/>
                <a:cs typeface="+mn-lt"/>
              </a:rPr>
              <a:t> </a:t>
            </a:r>
            <a:r>
              <a:rPr lang="en-US" sz="3150" dirty="0" err="1">
                <a:solidFill>
                  <a:srgbClr val="17242D"/>
                </a:solidFill>
                <a:ea typeface="+mn-lt"/>
                <a:cs typeface="+mn-lt"/>
              </a:rPr>
              <a:t>изделия</a:t>
            </a:r>
            <a:r>
              <a:rPr lang="en-US" sz="3150" dirty="0">
                <a:solidFill>
                  <a:srgbClr val="17242D"/>
                </a:solidFill>
                <a:ea typeface="+mn-lt"/>
                <a:cs typeface="+mn-lt"/>
              </a:rPr>
              <a:t> и </a:t>
            </a:r>
            <a:r>
              <a:rPr lang="en-US" sz="3150" dirty="0" err="1">
                <a:solidFill>
                  <a:srgbClr val="17242D"/>
                </a:solidFill>
                <a:ea typeface="+mn-lt"/>
                <a:cs typeface="+mn-lt"/>
              </a:rPr>
              <a:t>отслеживать</a:t>
            </a:r>
            <a:r>
              <a:rPr lang="en-US" sz="3150" dirty="0">
                <a:solidFill>
                  <a:srgbClr val="17242D"/>
                </a:solidFill>
                <a:ea typeface="+mn-lt"/>
                <a:cs typeface="+mn-lt"/>
              </a:rPr>
              <a:t> </a:t>
            </a:r>
            <a:r>
              <a:rPr lang="en-US" sz="3150" dirty="0" err="1">
                <a:solidFill>
                  <a:srgbClr val="17242D"/>
                </a:solidFill>
                <a:ea typeface="+mn-lt"/>
                <a:cs typeface="+mn-lt"/>
              </a:rPr>
              <a:t>их</a:t>
            </a:r>
            <a:r>
              <a:rPr lang="en-US" sz="3150" dirty="0">
                <a:solidFill>
                  <a:srgbClr val="17242D"/>
                </a:solidFill>
                <a:ea typeface="+mn-lt"/>
                <a:cs typeface="+mn-lt"/>
              </a:rPr>
              <a:t>.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59B8FBD-F1FA-F671-9256-1671E5379C0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206594" y="713999"/>
            <a:ext cx="9671234" cy="8544301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1F22D6CE-594C-549F-7E45-B6CC2CA62A48}"/>
              </a:ext>
            </a:extLst>
          </p:cNvPr>
          <p:cNvGrpSpPr/>
          <p:nvPr/>
        </p:nvGrpSpPr>
        <p:grpSpPr>
          <a:xfrm rot="-5400000">
            <a:off x="-1215158" y="1835972"/>
            <a:ext cx="3016856" cy="435217"/>
            <a:chOff x="0" y="0"/>
            <a:chExt cx="3961550" cy="5715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C7DE556-D334-4790-F840-378D69FCBCC4}"/>
                </a:ext>
              </a:extLst>
            </p:cNvPr>
            <p:cNvSpPr/>
            <p:nvPr/>
          </p:nvSpPr>
          <p:spPr>
            <a:xfrm>
              <a:off x="0" y="255270"/>
              <a:ext cx="3961550" cy="69850"/>
            </a:xfrm>
            <a:custGeom>
              <a:avLst/>
              <a:gdLst/>
              <a:ahLst/>
              <a:cxnLst/>
              <a:rect l="l" t="t" r="r" b="b"/>
              <a:pathLst>
                <a:path w="3961550" h="69850">
                  <a:moveTo>
                    <a:pt x="36707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961550" y="69850"/>
                  </a:lnTo>
                  <a:lnTo>
                    <a:pt x="396155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73FAE6E6-38CC-EF80-4456-8EF57BC996CA}"/>
              </a:ext>
            </a:extLst>
          </p:cNvPr>
          <p:cNvGrpSpPr/>
          <p:nvPr/>
        </p:nvGrpSpPr>
        <p:grpSpPr>
          <a:xfrm>
            <a:off x="293270" y="327544"/>
            <a:ext cx="2737030" cy="435217"/>
            <a:chOff x="0" y="0"/>
            <a:chExt cx="3594100" cy="5715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EB1B69E-B6CA-75E1-4227-24F8906EA105}"/>
                </a:ext>
              </a:extLst>
            </p:cNvPr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pic>
        <p:nvPicPr>
          <p:cNvPr id="4" name="Рисунок 3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98BE929-A332-A751-6F59-1360B6CF9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777" y="1362755"/>
            <a:ext cx="8660946" cy="2486025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30FCF3E-B332-9B92-C597-8F94AF0BD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014" y="3745366"/>
            <a:ext cx="8643256" cy="28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8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7A138-F1EF-B742-FFC9-F94D4CFB7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4A77A8F-2955-48DF-6E26-51CC15160A89}"/>
              </a:ext>
            </a:extLst>
          </p:cNvPr>
          <p:cNvSpPr/>
          <p:nvPr/>
        </p:nvSpPr>
        <p:spPr>
          <a:xfrm>
            <a:off x="-5442" y="8056909"/>
            <a:ext cx="18293442" cy="2230091"/>
          </a:xfrm>
          <a:prstGeom prst="rect">
            <a:avLst/>
          </a:prstGeom>
          <a:solidFill>
            <a:srgbClr val="45AD7E"/>
          </a:solid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CF7517D-F0A5-96D6-E8AE-A92FDC79EBB8}"/>
              </a:ext>
            </a:extLst>
          </p:cNvPr>
          <p:cNvSpPr txBox="1"/>
          <p:nvPr/>
        </p:nvSpPr>
        <p:spPr>
          <a:xfrm>
            <a:off x="511678" y="1363307"/>
            <a:ext cx="16402186" cy="1065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700"/>
              </a:lnSpc>
            </a:pPr>
            <a:r>
              <a:rPr lang="ru-RU" sz="9600" spc="-205" dirty="0">
                <a:solidFill>
                  <a:srgbClr val="1D7151"/>
                </a:solidFill>
                <a:ea typeface="+mn-lt"/>
                <a:cs typeface="+mn-lt"/>
              </a:rPr>
              <a:t>Заказы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7317BBB-0713-2BD8-56AE-F38F8A1FD8B2}"/>
              </a:ext>
            </a:extLst>
          </p:cNvPr>
          <p:cNvSpPr txBox="1"/>
          <p:nvPr/>
        </p:nvSpPr>
        <p:spPr>
          <a:xfrm>
            <a:off x="518785" y="2620008"/>
            <a:ext cx="7691945" cy="1246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150" dirty="0" err="1">
                <a:solidFill>
                  <a:srgbClr val="17242D"/>
                </a:solidFill>
                <a:ea typeface="+mn-lt"/>
                <a:cs typeface="+mn-lt"/>
              </a:rPr>
              <a:t>База</a:t>
            </a:r>
            <a:r>
              <a:rPr lang="en-US" sz="3150" dirty="0">
                <a:solidFill>
                  <a:srgbClr val="17242D"/>
                </a:solidFill>
                <a:ea typeface="+mn-lt"/>
                <a:cs typeface="+mn-lt"/>
              </a:rPr>
              <a:t> </a:t>
            </a:r>
            <a:r>
              <a:rPr lang="en-US" sz="3150" dirty="0" err="1">
                <a:solidFill>
                  <a:srgbClr val="17242D"/>
                </a:solidFill>
                <a:ea typeface="+mn-lt"/>
                <a:cs typeface="+mn-lt"/>
              </a:rPr>
              <a:t>данных</a:t>
            </a:r>
            <a:r>
              <a:rPr lang="en-US" sz="3150" dirty="0">
                <a:solidFill>
                  <a:srgbClr val="17242D"/>
                </a:solidFill>
                <a:ea typeface="+mn-lt"/>
                <a:cs typeface="+mn-lt"/>
              </a:rPr>
              <a:t> с </a:t>
            </a:r>
            <a:r>
              <a:rPr lang="en-US" sz="3150" dirty="0" err="1">
                <a:solidFill>
                  <a:srgbClr val="17242D"/>
                </a:solidFill>
                <a:ea typeface="+mn-lt"/>
                <a:cs typeface="+mn-lt"/>
              </a:rPr>
              <a:t>информацией</a:t>
            </a:r>
            <a:r>
              <a:rPr lang="en-US" sz="3150" dirty="0">
                <a:solidFill>
                  <a:srgbClr val="17242D"/>
                </a:solidFill>
                <a:ea typeface="+mn-lt"/>
                <a:cs typeface="+mn-lt"/>
              </a:rPr>
              <a:t> о </a:t>
            </a:r>
            <a:r>
              <a:rPr lang="en-US" sz="3150" dirty="0" err="1">
                <a:solidFill>
                  <a:srgbClr val="17242D"/>
                </a:solidFill>
                <a:ea typeface="+mn-lt"/>
                <a:cs typeface="+mn-lt"/>
              </a:rPr>
              <a:t>заказанной</a:t>
            </a:r>
            <a:r>
              <a:rPr lang="en-US" sz="3150" dirty="0">
                <a:solidFill>
                  <a:srgbClr val="17242D"/>
                </a:solidFill>
                <a:ea typeface="+mn-lt"/>
                <a:cs typeface="+mn-lt"/>
              </a:rPr>
              <a:t> </a:t>
            </a:r>
            <a:r>
              <a:rPr lang="en-US" sz="3150" dirty="0" err="1">
                <a:solidFill>
                  <a:srgbClr val="17242D"/>
                </a:solidFill>
                <a:ea typeface="+mn-lt"/>
                <a:cs typeface="+mn-lt"/>
              </a:rPr>
              <a:t>мебели</a:t>
            </a:r>
            <a:r>
              <a:rPr lang="en-US" sz="3150" dirty="0">
                <a:solidFill>
                  <a:srgbClr val="17242D"/>
                </a:solidFill>
                <a:ea typeface="+mn-lt"/>
                <a:cs typeface="+mn-lt"/>
              </a:rPr>
              <a:t> и </a:t>
            </a:r>
            <a:r>
              <a:rPr lang="en-US" sz="3150" dirty="0" err="1">
                <a:solidFill>
                  <a:srgbClr val="17242D"/>
                </a:solidFill>
                <a:ea typeface="+mn-lt"/>
                <a:cs typeface="+mn-lt"/>
              </a:rPr>
              <a:t>информации</a:t>
            </a:r>
            <a:r>
              <a:rPr lang="en-US" sz="3150" dirty="0">
                <a:solidFill>
                  <a:srgbClr val="17242D"/>
                </a:solidFill>
                <a:ea typeface="+mn-lt"/>
                <a:cs typeface="+mn-lt"/>
              </a:rPr>
              <a:t> о </a:t>
            </a:r>
            <a:r>
              <a:rPr lang="en-US" sz="3150" dirty="0" err="1">
                <a:solidFill>
                  <a:srgbClr val="17242D"/>
                </a:solidFill>
                <a:ea typeface="+mn-lt"/>
                <a:cs typeface="+mn-lt"/>
              </a:rPr>
              <a:t>заказе</a:t>
            </a:r>
            <a:endParaRPr lang="en-US" sz="3150" dirty="0" err="1">
              <a:solidFill>
                <a:srgbClr val="17242D"/>
              </a:solidFill>
              <a:ea typeface="Calibri"/>
              <a:cs typeface="Calibri"/>
            </a:endParaRPr>
          </a:p>
          <a:p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2252194-13FE-FCE7-0B5B-5A905837118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206594" y="713999"/>
            <a:ext cx="9671234" cy="8544301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8C55944F-8A9C-6840-0354-1B38FC5282C5}"/>
              </a:ext>
            </a:extLst>
          </p:cNvPr>
          <p:cNvGrpSpPr/>
          <p:nvPr/>
        </p:nvGrpSpPr>
        <p:grpSpPr>
          <a:xfrm rot="-5400000">
            <a:off x="-1215158" y="1835972"/>
            <a:ext cx="3016856" cy="435217"/>
            <a:chOff x="0" y="0"/>
            <a:chExt cx="3961550" cy="5715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5009DAE-8E4F-C0D3-F937-715B2E74F703}"/>
                </a:ext>
              </a:extLst>
            </p:cNvPr>
            <p:cNvSpPr/>
            <p:nvPr/>
          </p:nvSpPr>
          <p:spPr>
            <a:xfrm>
              <a:off x="0" y="255270"/>
              <a:ext cx="3961550" cy="69850"/>
            </a:xfrm>
            <a:custGeom>
              <a:avLst/>
              <a:gdLst/>
              <a:ahLst/>
              <a:cxnLst/>
              <a:rect l="l" t="t" r="r" b="b"/>
              <a:pathLst>
                <a:path w="3961550" h="69850">
                  <a:moveTo>
                    <a:pt x="36707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961550" y="69850"/>
                  </a:lnTo>
                  <a:lnTo>
                    <a:pt x="396155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B37A6BC6-AB74-9B4A-03D4-CA33E5F7604F}"/>
              </a:ext>
            </a:extLst>
          </p:cNvPr>
          <p:cNvGrpSpPr/>
          <p:nvPr/>
        </p:nvGrpSpPr>
        <p:grpSpPr>
          <a:xfrm>
            <a:off x="293270" y="327544"/>
            <a:ext cx="2737030" cy="435217"/>
            <a:chOff x="0" y="0"/>
            <a:chExt cx="3594100" cy="5715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BFD7A8F-2088-35C8-F216-C1EC7FEAE347}"/>
                </a:ext>
              </a:extLst>
            </p:cNvPr>
            <p:cNvSpPr/>
            <p:nvPr/>
          </p:nvSpPr>
          <p:spPr>
            <a:xfrm>
              <a:off x="0" y="255270"/>
              <a:ext cx="3594100" cy="69850"/>
            </a:xfrm>
            <a:custGeom>
              <a:avLst/>
              <a:gdLst/>
              <a:ahLst/>
              <a:cxnLst/>
              <a:rect l="l" t="t" r="r" b="b"/>
              <a:pathLst>
                <a:path w="3594100" h="69850">
                  <a:moveTo>
                    <a:pt x="330327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594100" y="69850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393839"/>
            </a:solidFill>
          </p:spPr>
        </p:sp>
      </p:grpSp>
      <p:pic>
        <p:nvPicPr>
          <p:cNvPr id="6" name="Рисунок 5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007A2D0-BEA3-326C-85EF-62B4407C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055" y="1159329"/>
            <a:ext cx="6434817" cy="5423806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снимок экрана, Шрифт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62B1106-56CD-7C40-C8BA-0ABE2E2F1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8470" y="1156607"/>
            <a:ext cx="2352989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2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145</Words>
  <Application>Microsoft Office PowerPoint</Application>
  <PresentationFormat>Произвольный</PresentationFormat>
  <Paragraphs>45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Frosted Music Brand Guidelines Presentation</dc:title>
  <dc:creator>pr305a01</dc:creator>
  <cp:lastModifiedBy>st310-09</cp:lastModifiedBy>
  <cp:revision>159</cp:revision>
  <dcterms:created xsi:type="dcterms:W3CDTF">2006-08-16T00:00:00Z</dcterms:created>
  <dcterms:modified xsi:type="dcterms:W3CDTF">2025-04-18T21:54:46Z</dcterms:modified>
  <dc:identifier>DADq6QgwR64</dc:identifier>
</cp:coreProperties>
</file>