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  <p:sldMasterId id="2147483677" r:id="rId2"/>
  </p:sldMasterIdLst>
  <p:notesMasterIdLst>
    <p:notesMasterId r:id="rId70"/>
  </p:notesMasterIdLst>
  <p:sldIdLst>
    <p:sldId id="315" r:id="rId3"/>
    <p:sldId id="257" r:id="rId4"/>
    <p:sldId id="316" r:id="rId5"/>
    <p:sldId id="317" r:id="rId6"/>
    <p:sldId id="318" r:id="rId7"/>
    <p:sldId id="258" r:id="rId8"/>
    <p:sldId id="262" r:id="rId9"/>
    <p:sldId id="319" r:id="rId10"/>
    <p:sldId id="320" r:id="rId11"/>
    <p:sldId id="357" r:id="rId12"/>
    <p:sldId id="327" r:id="rId13"/>
    <p:sldId id="329" r:id="rId14"/>
    <p:sldId id="330" r:id="rId15"/>
    <p:sldId id="336" r:id="rId16"/>
    <p:sldId id="349" r:id="rId17"/>
    <p:sldId id="337" r:id="rId18"/>
    <p:sldId id="350" r:id="rId19"/>
    <p:sldId id="351" r:id="rId20"/>
    <p:sldId id="338" r:id="rId21"/>
    <p:sldId id="352" r:id="rId22"/>
    <p:sldId id="353" r:id="rId23"/>
    <p:sldId id="321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22" r:id="rId33"/>
    <p:sldId id="324" r:id="rId34"/>
    <p:sldId id="323" r:id="rId35"/>
    <p:sldId id="288" r:id="rId36"/>
    <p:sldId id="289" r:id="rId37"/>
    <p:sldId id="290" r:id="rId38"/>
    <p:sldId id="291" r:id="rId39"/>
    <p:sldId id="292" r:id="rId40"/>
    <p:sldId id="294" r:id="rId41"/>
    <p:sldId id="295" r:id="rId42"/>
    <p:sldId id="325" r:id="rId43"/>
    <p:sldId id="326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54" r:id="rId64"/>
    <p:sldId id="348" r:id="rId65"/>
    <p:sldId id="312" r:id="rId66"/>
    <p:sldId id="355" r:id="rId67"/>
    <p:sldId id="356" r:id="rId68"/>
    <p:sldId id="314" r:id="rId69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71"/>
      <p:bold r:id="rId72"/>
      <p:italic r:id="rId73"/>
      <p:boldItalic r:id="rId74"/>
    </p:embeddedFont>
    <p:embeddedFont>
      <p:font typeface="Trebuchet MS" panose="020B0603020202020204" pitchFamily="34" charset="0"/>
      <p:regular r:id="rId75"/>
      <p:bold r:id="rId76"/>
      <p:italic r:id="rId77"/>
      <p:boldItalic r:id="rId78"/>
    </p:embeddedFont>
    <p:embeddedFont>
      <p:font typeface="Consolas" panose="020B0609020204030204" pitchFamily="49" charset="0"/>
      <p:regular r:id="rId79"/>
      <p:bold r:id="rId80"/>
      <p:italic r:id="rId81"/>
      <p:boldItalic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76762" autoAdjust="0"/>
  </p:normalViewPr>
  <p:slideViewPr>
    <p:cSldViewPr snapToGrid="0">
      <p:cViewPr varScale="1">
        <p:scale>
          <a:sx n="93" d="100"/>
          <a:sy n="93" d="100"/>
        </p:scale>
        <p:origin x="21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font" Target="fonts/font6.fntdata"/><Relationship Id="rId84" Type="http://schemas.openxmlformats.org/officeDocument/2006/relationships/font" Target="fonts/font14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12.fntdata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4077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297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032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008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JavaScript: Understanding the Weird Parts</a:t>
            </a:r>
          </a:p>
          <a:p>
            <a:r>
              <a:rPr lang="en-US" dirty="0" smtClean="0"/>
              <a:t>Section</a:t>
            </a:r>
            <a:r>
              <a:rPr lang="en-US" baseline="0" dirty="0" smtClean="0"/>
              <a:t> 2: Lecture 6</a:t>
            </a:r>
            <a:br>
              <a:rPr lang="en-US" baseline="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40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draw picture, create blank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then run</a:t>
            </a:r>
          </a:p>
          <a:p>
            <a:r>
              <a:rPr lang="en-US" baseline="0" dirty="0" smtClean="0"/>
              <a:t>Global Context &gt; Global Object &gt;this &gt; Outer Environment &gt; Code</a:t>
            </a:r>
          </a:p>
          <a:p>
            <a:r>
              <a:rPr lang="en-US" baseline="0" dirty="0" smtClean="0"/>
              <a:t>Creates Global Object and special variable called ‘this’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2:</a:t>
            </a:r>
            <a:r>
              <a:rPr lang="en-US" baseline="0" dirty="0" smtClean="0"/>
              <a:t> Lecture 10</a:t>
            </a:r>
          </a:p>
          <a:p>
            <a:r>
              <a:rPr lang="en-US" baseline="0" dirty="0" smtClean="0"/>
              <a:t>Creation Phase reads all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and function</a:t>
            </a:r>
          </a:p>
          <a:p>
            <a:r>
              <a:rPr lang="en-US" baseline="0" dirty="0" smtClean="0"/>
              <a:t>Execution Phase – line by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Section 2: Lecture 10</a:t>
            </a:r>
          </a:p>
          <a:p>
            <a:r>
              <a:rPr lang="en-US" dirty="0" smtClean="0"/>
              <a:t>Not defined vs. 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0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2: Lecture 14 &amp;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 is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Question:</a:t>
            </a:r>
          </a:p>
          <a:p>
            <a:pPr marL="368618" lvl="1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(){</a:t>
            </a:r>
          </a:p>
          <a:p>
            <a:pPr marL="368618" lvl="1" indent="0">
              <a:buNone/>
            </a:pP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	console.log(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pPr marL="368618" lvl="1" indent="0">
              <a:buNone/>
            </a:pP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(){</a:t>
            </a:r>
          </a:p>
          <a:p>
            <a:pPr marL="368618" lvl="1" indent="0">
              <a:buNone/>
            </a:pP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 = 2;</a:t>
            </a:r>
          </a:p>
          <a:p>
            <a:pPr marL="368618" lvl="1" indent="0">
              <a:buNone/>
            </a:pP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();</a:t>
            </a:r>
          </a:p>
          <a:p>
            <a:pPr marL="368618" lvl="1" indent="0">
              <a:buNone/>
            </a:pP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</a:p>
          <a:p>
            <a:pPr marL="368618" lvl="1" indent="0">
              <a:buNone/>
            </a:pP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 = 1;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the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02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2: Lecture 14 &amp;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Reference to outer (Lexical)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Question: What will be the output for the code below?</a:t>
            </a:r>
          </a:p>
          <a:p>
            <a:pPr marL="0" indent="-31432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-31432">
              <a:buNone/>
            </a:pP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-31432">
              <a:buNone/>
            </a:pP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		console.log(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-31432">
              <a:buNone/>
            </a:pP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-31432">
              <a:buNone/>
            </a:pP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 = 2;</a:t>
            </a:r>
          </a:p>
          <a:p>
            <a:pPr marL="0" indent="-31432">
              <a:buNone/>
            </a:pP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-31432">
              <a:buNone/>
            </a:pP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-31432">
              <a:buNone/>
            </a:pP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 = 1;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5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2: Lecture 14 &amp; 15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Reference to outer (Lexical) environment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7355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2: Lecture 18</a:t>
            </a:r>
          </a:p>
          <a:p>
            <a:r>
              <a:rPr lang="en-US" dirty="0" smtClean="0"/>
              <a:t>TODO: Demo</a:t>
            </a:r>
            <a:r>
              <a:rPr lang="en-US" baseline="0" dirty="0" smtClean="0"/>
              <a:t> sample code from lecture</a:t>
            </a:r>
          </a:p>
          <a:p>
            <a:r>
              <a:rPr lang="en-US" baseline="0" dirty="0" smtClean="0"/>
              <a:t>Questions for Execution Context?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5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044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25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6 Primitive Types</a:t>
            </a:r>
            <a:r>
              <a:rPr lang="en-US" baseline="0" dirty="0" smtClean="0"/>
              <a:t> - not an object</a:t>
            </a:r>
            <a:endParaRPr lang="en-US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dirty="0" smtClean="0"/>
              <a:t>Undefined – lack of existence – set by JavaScript</a:t>
            </a:r>
            <a:r>
              <a:rPr lang="en-US" baseline="0" dirty="0" smtClean="0"/>
              <a:t> Engine</a:t>
            </a:r>
            <a:endParaRPr lang="en-US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dirty="0" smtClean="0"/>
              <a:t>Null – lack of existence – nothing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dirty="0" smtClean="0"/>
              <a:t>Boolean – True or False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dirty="0" smtClean="0"/>
              <a:t>Number – Floating 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baseline="0" dirty="0" smtClean="0"/>
              <a:t>String – sequence of characters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baseline="0" dirty="0" smtClean="0"/>
              <a:t>Symbol – ES6 (ECMA Script 6)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961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https://developer.mozilla.org/en/docs/Web/JavaScript/Reference/Operators/Operator_Precedence</a:t>
            </a:r>
          </a:p>
          <a:p>
            <a:r>
              <a:rPr lang="en-US" dirty="0" smtClean="0"/>
              <a:t>Operator-Precedence-In-Javascript.pdf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6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 uses coercion since it is</a:t>
            </a:r>
            <a:r>
              <a:rPr lang="en-US" baseline="0" dirty="0" smtClean="0"/>
              <a:t> Dynamic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26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&lt; 2 = false</a:t>
            </a:r>
          </a:p>
          <a:p>
            <a:r>
              <a:rPr lang="en-US" dirty="0" smtClean="0"/>
              <a:t>false</a:t>
            </a:r>
            <a:r>
              <a:rPr lang="en-US" baseline="0" dirty="0" smtClean="0"/>
              <a:t> &lt; 1 = Number(false) &lt; 1 = 0 &lt; 1 = </a:t>
            </a:r>
            <a:r>
              <a:rPr lang="en-US" b="1" baseline="0" dirty="0" smtClean="0"/>
              <a:t>true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&lt; 2 = true</a:t>
            </a:r>
          </a:p>
          <a:p>
            <a:r>
              <a:rPr lang="en-US" baseline="0" dirty="0" smtClean="0"/>
              <a:t>True &lt; 3 = 1 &lt; 3 = </a:t>
            </a:r>
            <a:r>
              <a:rPr lang="en-US" b="1" baseline="0" dirty="0" smtClean="0"/>
              <a:t>true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Number(undefined) =  </a:t>
            </a:r>
            <a:r>
              <a:rPr lang="en-US" b="0" baseline="0" dirty="0" err="1" smtClean="0"/>
              <a:t>NaN</a:t>
            </a:r>
            <a:endParaRPr lang="en-US" b="0" baseline="0" dirty="0" smtClean="0"/>
          </a:p>
          <a:p>
            <a:r>
              <a:rPr lang="en-US" b="0" baseline="0" dirty="0" smtClean="0"/>
              <a:t>Number(null) = 0 </a:t>
            </a:r>
          </a:p>
          <a:p>
            <a:r>
              <a:rPr lang="en-US" b="0" baseline="0" dirty="0" smtClean="0"/>
              <a:t>Number(“3”)</a:t>
            </a:r>
          </a:p>
          <a:p>
            <a:r>
              <a:rPr lang="en-US" b="0" baseline="0" dirty="0" smtClean="0"/>
              <a:t> </a:t>
            </a:r>
          </a:p>
          <a:p>
            <a:r>
              <a:rPr lang="en-US" b="0" baseline="0" dirty="0" smtClean="0"/>
              <a:t>Equality coerce values then compare</a:t>
            </a:r>
          </a:p>
          <a:p>
            <a:r>
              <a:rPr lang="en-US" b="0" baseline="0" dirty="0" smtClean="0"/>
              <a:t>False == 0 is </a:t>
            </a:r>
            <a:r>
              <a:rPr lang="en-US" b="1" baseline="0" dirty="0" smtClean="0"/>
              <a:t>TRUE</a:t>
            </a:r>
          </a:p>
          <a:p>
            <a:r>
              <a:rPr lang="en-US" b="0" baseline="0" dirty="0" smtClean="0"/>
              <a:t>Null == 0 </a:t>
            </a:r>
            <a:r>
              <a:rPr lang="en-US" b="1" baseline="0" dirty="0" smtClean="0"/>
              <a:t>false</a:t>
            </a:r>
          </a:p>
          <a:p>
            <a:r>
              <a:rPr lang="en-US" b="0" baseline="0" dirty="0" smtClean="0"/>
              <a:t>null &lt; 1 </a:t>
            </a:r>
            <a:r>
              <a:rPr lang="en-US" b="1" baseline="0" dirty="0" smtClean="0"/>
              <a:t>true</a:t>
            </a:r>
          </a:p>
          <a:p>
            <a:r>
              <a:rPr lang="en-US" b="0" baseline="0" dirty="0" smtClean="0"/>
              <a:t>“” == 0 </a:t>
            </a:r>
            <a:r>
              <a:rPr lang="en-US" b="1" baseline="0" dirty="0" smtClean="0"/>
              <a:t>true</a:t>
            </a:r>
          </a:p>
          <a:p>
            <a:r>
              <a:rPr lang="en-US" b="0" baseline="0" dirty="0" smtClean="0"/>
              <a:t>“” == false </a:t>
            </a:r>
            <a:r>
              <a:rPr lang="en-US" b="1" baseline="0" dirty="0" smtClean="0"/>
              <a:t>TRUE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Strict Equality === compares two values and does not coerce values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https://developer.mozilla.org/en-US/docs/Web/JavaScript/Equality_comparisons_and_sameness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08434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 a  value from an API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responseValue</a:t>
            </a:r>
            <a:r>
              <a:rPr lang="en-US" dirty="0" smtClean="0"/>
              <a:t> || </a:t>
            </a:r>
            <a:r>
              <a:rPr lang="en-US" dirty="0" err="1" smtClean="0"/>
              <a:t>responseValue</a:t>
            </a:r>
            <a:r>
              <a:rPr lang="en-US" dirty="0" smtClean="0"/>
              <a:t> === 0){</a:t>
            </a:r>
          </a:p>
          <a:p>
            <a:r>
              <a:rPr lang="en-US" dirty="0" smtClean="0"/>
              <a:t>//use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responseValue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18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Undefined || “Hello”</a:t>
            </a:r>
            <a:r>
              <a:rPr lang="en-US" baseline="0" dirty="0" smtClean="0"/>
              <a:t> returns Hello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Commonly used in frameworks to avoid collision</a:t>
            </a:r>
          </a:p>
          <a:p>
            <a:r>
              <a:rPr lang="en-US" baseline="0" dirty="0" smtClean="0"/>
              <a:t>Another way to avoid collision: Create namespace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86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402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Literal: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{};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Faking Namespaces: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Common mistake:</a:t>
            </a:r>
          </a:p>
          <a:p>
            <a:pPr marL="0" indent="0">
              <a:buFontTx/>
              <a:buNone/>
            </a:pPr>
            <a:r>
              <a:rPr lang="en-US" b="0" u="sng" baseline="0" dirty="0" err="1" smtClean="0"/>
              <a:t>person.address.street</a:t>
            </a:r>
            <a:endParaRPr lang="en-US" b="0" u="sng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Associativity: </a:t>
            </a:r>
            <a:r>
              <a:rPr lang="en-US" baseline="0" dirty="0" err="1" smtClean="0"/>
              <a:t>undefined.street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Cannot set property street of undefined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607342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JSON is stricter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JSON and Object Literals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JS Object Notation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Properties must be enclosed in quotes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JSON.stringify</a:t>
            </a:r>
            <a:r>
              <a:rPr lang="en-US" dirty="0" smtClean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JSON.parse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2404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* It</a:t>
            </a:r>
            <a:r>
              <a:rPr lang="en-US" baseline="0" dirty="0" smtClean="0"/>
              <a:t> was named JavaScript to attract Java Developers.</a:t>
            </a:r>
            <a:endParaRPr dirty="0"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119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JSON is stricter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JSON and Object Literals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JS Object Notation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Properties must be enclosed in quotes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JSON.stringify</a:t>
            </a:r>
            <a:r>
              <a:rPr lang="en-US" dirty="0" smtClean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JSON.parse</a:t>
            </a:r>
            <a:endParaRPr lang="en-US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48927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1" indent="0">
              <a:buNone/>
            </a:pP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91441" indent="0">
              <a:buNone/>
            </a:pP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"Hi"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91441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91441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greet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language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english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</a:p>
          <a:p>
            <a:pPr marL="91441" indent="0">
              <a:buNone/>
            </a:pPr>
            <a:endParaRPr lang="en-US" dirty="0" smtClean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91441" indent="0">
              <a:buNone/>
            </a:pP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72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88338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Value vs By Reference</a:t>
            </a:r>
          </a:p>
          <a:p>
            <a:r>
              <a:rPr lang="en-US" baseline="0" dirty="0" smtClean="0"/>
              <a:t>if primitive copies value</a:t>
            </a:r>
          </a:p>
          <a:p>
            <a:r>
              <a:rPr lang="en-US" baseline="0" dirty="0" smtClean="0"/>
              <a:t>if object points to same location</a:t>
            </a:r>
          </a:p>
          <a:p>
            <a:endParaRPr lang="en-US" dirty="0" smtClean="0"/>
          </a:p>
          <a:p>
            <a:pPr marL="91441" indent="0">
              <a:buNone/>
            </a:pPr>
            <a:r>
              <a:rPr lang="en-US" sz="11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by value (primitives)</a:t>
            </a:r>
            <a:endParaRPr lang="en-US" sz="11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1" indent="0">
              <a:buNone/>
            </a:pPr>
            <a:r>
              <a:rPr lang="en-US" sz="11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91441" indent="0">
              <a:buNone/>
            </a:pPr>
            <a:r>
              <a:rPr lang="en-US" sz="11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by reference (all objects (including functions))</a:t>
            </a:r>
            <a:endParaRPr lang="en-US" sz="11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greeting: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1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mutate</a:t>
            </a:r>
            <a:endParaRPr lang="en-US" sz="11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by reference (even as parameters)</a:t>
            </a:r>
            <a:endParaRPr lang="en-US" sz="11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changeGreeting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sz="11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Hola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mutate </a:t>
            </a:r>
            <a:endParaRPr lang="en-US" sz="11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changeGreeting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equals operator sets up new memory space (new address)</a:t>
            </a:r>
            <a:endParaRPr lang="en-US" sz="11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greeting: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'howdy'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1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39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*method overloading does not apply to JS</a:t>
            </a:r>
          </a:p>
          <a:p>
            <a:endParaRPr lang="en-US" sz="11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greet(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language) {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= language || '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arguments.length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=== 0) {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console.log('Missing parameters!');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console.log('-------------');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console.log(language);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console.log(arguments);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0: ' + arguments[0]);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console.log('-------------');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greet();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greet('John');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greet('John', 'Doe');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greet('John', 'Doe', '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in ES6 I can do: function greet(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...other)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and 'other' will be an array that contains the rest of the 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215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function statement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greet(name) {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console.log('Hello ' + name); 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greet('John');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using a function expression</a:t>
            </a:r>
          </a:p>
          <a:p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greetFunc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function(name) {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console.log('Hello ' + name);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greetFunc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('John');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using an Immediately Invoked Function Expression (IIFE)</a:t>
            </a:r>
          </a:p>
          <a:p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greeting = function(name) {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'Hello ' + name;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}('John');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console.log(greeting);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IIFE</a:t>
            </a:r>
          </a:p>
          <a:p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'John';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(function(name) {</a:t>
            </a:r>
          </a:p>
          <a:p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greeting = 'Inside IIFE: Hello';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console.log(greeting + ' ' + name);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 // IIFE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11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function statement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greet(name) {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console.log('Hello ' + name); 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greet('John');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using a function expression</a:t>
            </a:r>
          </a:p>
          <a:p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greetFunc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function(name) {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console.log('Hello ' + name);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greetFunc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('John');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using an Immediately Invoked Function Expression (IIFE)</a:t>
            </a:r>
          </a:p>
          <a:p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greeting = function(name) {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'Hello ' + name;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}('John');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console.log(greeting);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IIFE</a:t>
            </a:r>
          </a:p>
          <a:p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'John';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(function(name) {</a:t>
            </a:r>
          </a:p>
          <a:p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greeting = 'Inside IIFE: Hello';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console.log(greeting + ' ' + name);</a:t>
            </a:r>
          </a:p>
          <a:p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 // IIFE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77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*callbacks - </a:t>
            </a:r>
          </a:p>
          <a:p>
            <a:endParaRPr lang="en-US" dirty="0" smtClean="0"/>
          </a:p>
          <a:p>
            <a:r>
              <a:rPr lang="en-US" dirty="0" smtClean="0"/>
              <a:t>function greet(</a:t>
            </a:r>
            <a:r>
              <a:rPr lang="en-US" dirty="0" err="1" smtClean="0"/>
              <a:t>whattosay</a:t>
            </a:r>
            <a:r>
              <a:rPr lang="en-US" dirty="0" smtClean="0"/>
              <a:t>) {</a:t>
            </a:r>
          </a:p>
          <a:p>
            <a:endParaRPr lang="en-US" dirty="0" smtClean="0"/>
          </a:p>
          <a:p>
            <a:r>
              <a:rPr lang="en-US" dirty="0" smtClean="0"/>
              <a:t>   return function(name) {</a:t>
            </a:r>
          </a:p>
          <a:p>
            <a:r>
              <a:rPr lang="en-US" dirty="0" smtClean="0"/>
              <a:t>       console.log(</a:t>
            </a:r>
            <a:r>
              <a:rPr lang="en-US" dirty="0" err="1" smtClean="0"/>
              <a:t>whattosay</a:t>
            </a:r>
            <a:r>
              <a:rPr lang="en-US" dirty="0" smtClean="0"/>
              <a:t> + ' ' + name);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sayHi</a:t>
            </a:r>
            <a:r>
              <a:rPr lang="en-US" dirty="0" smtClean="0"/>
              <a:t> = greet('Hi');</a:t>
            </a:r>
          </a:p>
          <a:p>
            <a:r>
              <a:rPr lang="en-US" dirty="0" err="1" smtClean="0"/>
              <a:t>sayHi</a:t>
            </a:r>
            <a:r>
              <a:rPr lang="en-US" dirty="0" smtClean="0"/>
              <a:t>('Tony');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buildFunctions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[];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arr.push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function() {</a:t>
            </a:r>
          </a:p>
          <a:p>
            <a:r>
              <a:rPr lang="en-US" dirty="0" smtClean="0"/>
              <a:t>                console.log(</a:t>
            </a:r>
            <a:r>
              <a:rPr lang="en-US" dirty="0" err="1" smtClean="0"/>
              <a:t>i</a:t>
            </a:r>
            <a:r>
              <a:rPr lang="en-US" dirty="0" smtClean="0"/>
              <a:t>);   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)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fs = </a:t>
            </a:r>
            <a:r>
              <a:rPr lang="en-US" dirty="0" err="1" smtClean="0"/>
              <a:t>buildFunctions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fs[0]();</a:t>
            </a:r>
          </a:p>
          <a:p>
            <a:r>
              <a:rPr lang="en-US" dirty="0" smtClean="0"/>
              <a:t>fs[1]();</a:t>
            </a:r>
          </a:p>
          <a:p>
            <a:r>
              <a:rPr lang="en-US" dirty="0" smtClean="0"/>
              <a:t>fs[2]();</a:t>
            </a:r>
          </a:p>
          <a:p>
            <a:endParaRPr lang="en-US" dirty="0" smtClean="0"/>
          </a:p>
          <a:p>
            <a:r>
              <a:rPr lang="en-US" dirty="0" smtClean="0"/>
              <a:t>function buildFunctions2()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[];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arr.push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(function(j) {</a:t>
            </a:r>
          </a:p>
          <a:p>
            <a:r>
              <a:rPr lang="en-US" dirty="0" smtClean="0"/>
              <a:t>                return function() {</a:t>
            </a:r>
          </a:p>
          <a:p>
            <a:r>
              <a:rPr lang="en-US" dirty="0" smtClean="0"/>
              <a:t>                    console.log(j);   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}(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)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fs2 = buildFunctions2();</a:t>
            </a:r>
          </a:p>
          <a:p>
            <a:endParaRPr lang="en-US" dirty="0" smtClean="0"/>
          </a:p>
          <a:p>
            <a:r>
              <a:rPr lang="en-US" dirty="0" smtClean="0"/>
              <a:t>fs2[0]();</a:t>
            </a:r>
          </a:p>
          <a:p>
            <a:r>
              <a:rPr lang="en-US" dirty="0" smtClean="0"/>
              <a:t>fs2[1]();</a:t>
            </a:r>
          </a:p>
          <a:p>
            <a:r>
              <a:rPr lang="en-US" dirty="0" smtClean="0"/>
              <a:t>fs2[2]();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18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person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: 'John',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lastname</a:t>
            </a:r>
            <a:r>
              <a:rPr lang="en-US" dirty="0" smtClean="0"/>
              <a:t>: 'Doe',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getFullName</a:t>
            </a:r>
            <a:r>
              <a:rPr lang="en-US" dirty="0" smtClean="0"/>
              <a:t>: function() {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= </a:t>
            </a:r>
            <a:r>
              <a:rPr lang="en-US" dirty="0" err="1" smtClean="0"/>
              <a:t>this.firstname</a:t>
            </a:r>
            <a:r>
              <a:rPr lang="en-US" dirty="0" smtClean="0"/>
              <a:t> + ' ' + </a:t>
            </a:r>
            <a:r>
              <a:rPr lang="en-US" dirty="0" err="1" smtClean="0"/>
              <a:t>this.lastname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logName</a:t>
            </a:r>
            <a:r>
              <a:rPr lang="en-US" dirty="0" smtClean="0"/>
              <a:t> = function(lang1, lang2) {</a:t>
            </a:r>
          </a:p>
          <a:p>
            <a:endParaRPr lang="en-US" dirty="0" smtClean="0"/>
          </a:p>
          <a:p>
            <a:r>
              <a:rPr lang="en-US" dirty="0" smtClean="0"/>
              <a:t>    console.log('Logged: ' + </a:t>
            </a:r>
            <a:r>
              <a:rPr lang="en-US" dirty="0" err="1" smtClean="0"/>
              <a:t>this.getFullName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console.log('Arguments: ' + lang1 + ' ' + lang2);</a:t>
            </a:r>
          </a:p>
          <a:p>
            <a:r>
              <a:rPr lang="en-US" dirty="0" smtClean="0"/>
              <a:t>    console.log('-----------');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logPersonName</a:t>
            </a:r>
            <a:r>
              <a:rPr lang="en-US" dirty="0" smtClean="0"/>
              <a:t> = </a:t>
            </a:r>
            <a:r>
              <a:rPr lang="en-US" dirty="0" err="1" smtClean="0"/>
              <a:t>logName.bind</a:t>
            </a:r>
            <a:r>
              <a:rPr lang="en-US" dirty="0" smtClean="0"/>
              <a:t>(person);</a:t>
            </a:r>
          </a:p>
          <a:p>
            <a:r>
              <a:rPr lang="en-US" dirty="0" err="1" smtClean="0"/>
              <a:t>logPersonName</a:t>
            </a:r>
            <a:r>
              <a:rPr lang="en-US" dirty="0" smtClean="0"/>
              <a:t>('</a:t>
            </a:r>
            <a:r>
              <a:rPr lang="en-US" dirty="0" err="1" smtClean="0"/>
              <a:t>en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r>
              <a:rPr lang="en-US" dirty="0" err="1" smtClean="0"/>
              <a:t>logName.call</a:t>
            </a:r>
            <a:r>
              <a:rPr lang="en-US" dirty="0" smtClean="0"/>
              <a:t>(person, '</a:t>
            </a:r>
            <a:r>
              <a:rPr lang="en-US" dirty="0" err="1" smtClean="0"/>
              <a:t>en</a:t>
            </a:r>
            <a:r>
              <a:rPr lang="en-US" dirty="0" smtClean="0"/>
              <a:t>', '</a:t>
            </a:r>
            <a:r>
              <a:rPr lang="en-US" dirty="0" err="1" smtClean="0"/>
              <a:t>es</a:t>
            </a:r>
            <a:r>
              <a:rPr lang="en-US" dirty="0" smtClean="0"/>
              <a:t>');</a:t>
            </a:r>
          </a:p>
          <a:p>
            <a:r>
              <a:rPr lang="en-US" dirty="0" err="1" smtClean="0"/>
              <a:t>logName.apply</a:t>
            </a:r>
            <a:r>
              <a:rPr lang="en-US" dirty="0" smtClean="0"/>
              <a:t>(person, ['</a:t>
            </a:r>
            <a:r>
              <a:rPr lang="en-US" dirty="0" err="1" smtClean="0"/>
              <a:t>en</a:t>
            </a:r>
            <a:r>
              <a:rPr lang="en-US" dirty="0" smtClean="0"/>
              <a:t>', '</a:t>
            </a:r>
            <a:r>
              <a:rPr lang="en-US" dirty="0" err="1" smtClean="0"/>
              <a:t>es</a:t>
            </a:r>
            <a:r>
              <a:rPr lang="en-US" dirty="0" smtClean="0"/>
              <a:t>']);</a:t>
            </a:r>
          </a:p>
          <a:p>
            <a:endParaRPr lang="en-US" dirty="0" smtClean="0"/>
          </a:p>
          <a:p>
            <a:r>
              <a:rPr lang="en-US" dirty="0" smtClean="0"/>
              <a:t>(function(lang1, lang2) {</a:t>
            </a:r>
          </a:p>
          <a:p>
            <a:endParaRPr lang="en-US" dirty="0" smtClean="0"/>
          </a:p>
          <a:p>
            <a:r>
              <a:rPr lang="en-US" dirty="0" smtClean="0"/>
              <a:t>    console.log('Logged: ' + </a:t>
            </a:r>
            <a:r>
              <a:rPr lang="en-US" dirty="0" err="1" smtClean="0"/>
              <a:t>this.getFullName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console.log('Arguments: ' + lang1 + ' ' + lang2);</a:t>
            </a:r>
          </a:p>
          <a:p>
            <a:r>
              <a:rPr lang="en-US" dirty="0" smtClean="0"/>
              <a:t>    console.log('-----------');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}).apply(person, ['</a:t>
            </a:r>
            <a:r>
              <a:rPr lang="en-US" dirty="0" err="1" smtClean="0"/>
              <a:t>es</a:t>
            </a:r>
            <a:r>
              <a:rPr lang="en-US" dirty="0" smtClean="0"/>
              <a:t>', '</a:t>
            </a:r>
            <a:r>
              <a:rPr lang="en-US" dirty="0" err="1" smtClean="0"/>
              <a:t>en</a:t>
            </a:r>
            <a:r>
              <a:rPr lang="en-US" dirty="0" smtClean="0"/>
              <a:t>']);</a:t>
            </a:r>
          </a:p>
          <a:p>
            <a:endParaRPr lang="en-US" dirty="0" smtClean="0"/>
          </a:p>
          <a:p>
            <a:r>
              <a:rPr lang="en-US" dirty="0" smtClean="0"/>
              <a:t>// function borrowing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person2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: 'Jane',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lastname</a:t>
            </a:r>
            <a:r>
              <a:rPr lang="en-US" dirty="0" smtClean="0"/>
              <a:t>: 'Doe'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person.getFullName.apply</a:t>
            </a:r>
            <a:r>
              <a:rPr lang="en-US" dirty="0" smtClean="0"/>
              <a:t>(person2));</a:t>
            </a:r>
          </a:p>
          <a:p>
            <a:endParaRPr lang="en-US" dirty="0" smtClean="0"/>
          </a:p>
          <a:p>
            <a:r>
              <a:rPr lang="en-US" dirty="0" smtClean="0"/>
              <a:t>// function currying</a:t>
            </a:r>
          </a:p>
          <a:p>
            <a:r>
              <a:rPr lang="en-US" dirty="0" smtClean="0"/>
              <a:t>function multiply(a, b) {</a:t>
            </a:r>
          </a:p>
          <a:p>
            <a:r>
              <a:rPr lang="en-US" dirty="0" smtClean="0"/>
              <a:t>    return a*b;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multipleByTwo</a:t>
            </a:r>
            <a:r>
              <a:rPr lang="en-US" dirty="0" smtClean="0"/>
              <a:t> = </a:t>
            </a:r>
            <a:r>
              <a:rPr lang="en-US" dirty="0" err="1" smtClean="0"/>
              <a:t>multiply.bind</a:t>
            </a:r>
            <a:r>
              <a:rPr lang="en-US" dirty="0" smtClean="0"/>
              <a:t>(this, 2);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multipleByTwo</a:t>
            </a:r>
            <a:r>
              <a:rPr lang="en-US" dirty="0" smtClean="0"/>
              <a:t>(4));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multipleByThree</a:t>
            </a:r>
            <a:r>
              <a:rPr lang="en-US" dirty="0" smtClean="0"/>
              <a:t> = </a:t>
            </a:r>
            <a:r>
              <a:rPr lang="en-US" dirty="0" err="1" smtClean="0"/>
              <a:t>multiply.bind</a:t>
            </a:r>
            <a:r>
              <a:rPr lang="en-US" dirty="0" smtClean="0"/>
              <a:t>(this, 3);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multipleByThree</a:t>
            </a:r>
            <a:r>
              <a:rPr lang="en-US" dirty="0" smtClean="0"/>
              <a:t>(4));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746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draw</a:t>
            </a:r>
            <a:r>
              <a:rPr lang="en-US" baseline="0" dirty="0" smtClean="0"/>
              <a:t> prototype chain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4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395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console.log(this);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 =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console.log('This function is invoked.');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john = new Person('John', 'Doe');</a:t>
            </a:r>
          </a:p>
          <a:p>
            <a:r>
              <a:rPr lang="en-US" dirty="0" smtClean="0"/>
              <a:t>console.log(john);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jane = new Person('Jane', 'Doe');</a:t>
            </a:r>
          </a:p>
          <a:p>
            <a:r>
              <a:rPr lang="en-US" dirty="0" smtClean="0"/>
              <a:t>console.log(jane);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428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console.log(this);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 =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console.log('This function is invoked.');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Person.prototype.getFullName</a:t>
            </a:r>
            <a:r>
              <a:rPr lang="en-US" dirty="0" smtClean="0"/>
              <a:t> = function() {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this.firstname</a:t>
            </a:r>
            <a:r>
              <a:rPr lang="en-US" dirty="0" smtClean="0"/>
              <a:t> + ' ' + </a:t>
            </a:r>
            <a:r>
              <a:rPr lang="en-US" dirty="0" err="1" smtClean="0"/>
              <a:t>this.lastname</a:t>
            </a:r>
            <a:r>
              <a:rPr lang="en-US" dirty="0" smtClean="0"/>
              <a:t>;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john = new Person('John', 'Doe');</a:t>
            </a:r>
          </a:p>
          <a:p>
            <a:r>
              <a:rPr lang="en-US" dirty="0" smtClean="0"/>
              <a:t>console.log(john);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jane = new Person('Jane', 'Doe');</a:t>
            </a:r>
          </a:p>
          <a:p>
            <a:r>
              <a:rPr lang="en-US" dirty="0" smtClean="0"/>
              <a:t>console.log(jane);</a:t>
            </a:r>
          </a:p>
          <a:p>
            <a:endParaRPr lang="en-US" dirty="0" smtClean="0"/>
          </a:p>
          <a:p>
            <a:r>
              <a:rPr lang="en-US" dirty="0" err="1" smtClean="0"/>
              <a:t>Person.prototype.getFormalFullName</a:t>
            </a:r>
            <a:r>
              <a:rPr lang="en-US" dirty="0" smtClean="0"/>
              <a:t> = function() {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this.lastname</a:t>
            </a:r>
            <a:r>
              <a:rPr lang="en-US" dirty="0" smtClean="0"/>
              <a:t> + ', ' + </a:t>
            </a:r>
            <a:r>
              <a:rPr lang="en-US" dirty="0" err="1" smtClean="0"/>
              <a:t>this.firstname</a:t>
            </a:r>
            <a:r>
              <a:rPr lang="en-US" dirty="0" smtClean="0"/>
              <a:t>;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john.getFormalFullName</a:t>
            </a:r>
            <a:r>
              <a:rPr lang="en-US" dirty="0" smtClean="0"/>
              <a:t>());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2785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Primitive vs String() or Number()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269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 err="1" smtClean="0"/>
              <a:t>polyfill</a:t>
            </a:r>
            <a:r>
              <a:rPr lang="en-US" dirty="0" smtClean="0"/>
              <a:t> – code that adds a feature which the engine may lack</a:t>
            </a:r>
          </a:p>
          <a:p>
            <a:r>
              <a:rPr lang="en-US" dirty="0" smtClean="0"/>
              <a:t>if (!</a:t>
            </a:r>
            <a:r>
              <a:rPr lang="en-US" dirty="0" err="1" smtClean="0"/>
              <a:t>Object.create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Object.create</a:t>
            </a:r>
            <a:r>
              <a:rPr lang="en-US" dirty="0" smtClean="0"/>
              <a:t> = function (o)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arguments.length</a:t>
            </a:r>
            <a:r>
              <a:rPr lang="en-US" dirty="0" smtClean="0"/>
              <a:t> &gt; 1) {</a:t>
            </a:r>
          </a:p>
          <a:p>
            <a:r>
              <a:rPr lang="en-US" dirty="0" smtClean="0"/>
              <a:t>      throw new Error('</a:t>
            </a:r>
            <a:r>
              <a:rPr lang="en-US" dirty="0" err="1" smtClean="0"/>
              <a:t>Object.create</a:t>
            </a:r>
            <a:r>
              <a:rPr lang="en-US" dirty="0" smtClean="0"/>
              <a:t> implementation'</a:t>
            </a:r>
          </a:p>
          <a:p>
            <a:r>
              <a:rPr lang="en-US" dirty="0" smtClean="0"/>
              <a:t>      + ' only accepts the first parameter.');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function F() {}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F.prototype</a:t>
            </a:r>
            <a:r>
              <a:rPr lang="en-US" dirty="0" smtClean="0"/>
              <a:t> = o;</a:t>
            </a:r>
          </a:p>
          <a:p>
            <a:r>
              <a:rPr lang="en-US" dirty="0" smtClean="0"/>
              <a:t>    return new F();</a:t>
            </a:r>
          </a:p>
          <a:p>
            <a:r>
              <a:rPr lang="en-US" dirty="0" smtClean="0"/>
              <a:t>  };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person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: 'Default',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lastname</a:t>
            </a:r>
            <a:r>
              <a:rPr lang="en-US" dirty="0" smtClean="0"/>
              <a:t>: 'Default',</a:t>
            </a:r>
          </a:p>
          <a:p>
            <a:r>
              <a:rPr lang="en-US" dirty="0" smtClean="0"/>
              <a:t>    greet: function() {</a:t>
            </a:r>
          </a:p>
          <a:p>
            <a:r>
              <a:rPr lang="en-US" dirty="0" smtClean="0"/>
              <a:t>        return 'Hi ' + </a:t>
            </a:r>
            <a:r>
              <a:rPr lang="en-US" dirty="0" err="1" smtClean="0"/>
              <a:t>this.firstname</a:t>
            </a:r>
            <a:r>
              <a:rPr lang="en-US" dirty="0" smtClean="0"/>
              <a:t>;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john = </a:t>
            </a:r>
            <a:r>
              <a:rPr lang="en-US" dirty="0" err="1" smtClean="0"/>
              <a:t>Object.create</a:t>
            </a:r>
            <a:r>
              <a:rPr lang="en-US" dirty="0" smtClean="0"/>
              <a:t>(person);</a:t>
            </a:r>
          </a:p>
          <a:p>
            <a:r>
              <a:rPr lang="en-US" dirty="0" err="1" smtClean="0"/>
              <a:t>john.firstname</a:t>
            </a:r>
            <a:r>
              <a:rPr lang="en-US" dirty="0" smtClean="0"/>
              <a:t> = 'John';</a:t>
            </a:r>
          </a:p>
          <a:p>
            <a:r>
              <a:rPr lang="en-US" dirty="0" err="1" smtClean="0"/>
              <a:t>john.lastname</a:t>
            </a:r>
            <a:r>
              <a:rPr lang="en-US" dirty="0" smtClean="0"/>
              <a:t> = 'Doe';</a:t>
            </a:r>
          </a:p>
          <a:p>
            <a:r>
              <a:rPr lang="en-US" dirty="0" smtClean="0"/>
              <a:t>console.log(john);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663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 err="1" smtClean="0"/>
              <a:t>polyfill</a:t>
            </a:r>
            <a:r>
              <a:rPr lang="en-US" dirty="0" smtClean="0"/>
              <a:t> – code that adds a feature which the engine may lack</a:t>
            </a:r>
          </a:p>
          <a:p>
            <a:r>
              <a:rPr lang="en-US" dirty="0" smtClean="0"/>
              <a:t>if (!</a:t>
            </a:r>
            <a:r>
              <a:rPr lang="en-US" dirty="0" err="1" smtClean="0"/>
              <a:t>Object.create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Object.create</a:t>
            </a:r>
            <a:r>
              <a:rPr lang="en-US" dirty="0" smtClean="0"/>
              <a:t> = function (o)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arguments.length</a:t>
            </a:r>
            <a:r>
              <a:rPr lang="en-US" dirty="0" smtClean="0"/>
              <a:t> &gt; 1) {</a:t>
            </a:r>
          </a:p>
          <a:p>
            <a:r>
              <a:rPr lang="en-US" dirty="0" smtClean="0"/>
              <a:t>      throw new Error('</a:t>
            </a:r>
            <a:r>
              <a:rPr lang="en-US" dirty="0" err="1" smtClean="0"/>
              <a:t>Object.create</a:t>
            </a:r>
            <a:r>
              <a:rPr lang="en-US" dirty="0" smtClean="0"/>
              <a:t> implementation'</a:t>
            </a:r>
          </a:p>
          <a:p>
            <a:r>
              <a:rPr lang="en-US" dirty="0" smtClean="0"/>
              <a:t>      + ' only accepts the first parameter.');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function F() {}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F.prototype</a:t>
            </a:r>
            <a:r>
              <a:rPr lang="en-US" dirty="0" smtClean="0"/>
              <a:t> = o;</a:t>
            </a:r>
          </a:p>
          <a:p>
            <a:r>
              <a:rPr lang="en-US" dirty="0" smtClean="0"/>
              <a:t>    return new F();</a:t>
            </a:r>
          </a:p>
          <a:p>
            <a:r>
              <a:rPr lang="en-US" dirty="0" smtClean="0"/>
              <a:t>  };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person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: 'Default',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lastname</a:t>
            </a:r>
            <a:r>
              <a:rPr lang="en-US" dirty="0" smtClean="0"/>
              <a:t>: 'Default',</a:t>
            </a:r>
          </a:p>
          <a:p>
            <a:r>
              <a:rPr lang="en-US" dirty="0" smtClean="0"/>
              <a:t>    greet: function() {</a:t>
            </a:r>
          </a:p>
          <a:p>
            <a:r>
              <a:rPr lang="en-US" dirty="0" smtClean="0"/>
              <a:t>        return 'Hi ' + </a:t>
            </a:r>
            <a:r>
              <a:rPr lang="en-US" dirty="0" err="1" smtClean="0"/>
              <a:t>this.firstname</a:t>
            </a:r>
            <a:r>
              <a:rPr lang="en-US" dirty="0" smtClean="0"/>
              <a:t>;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john = </a:t>
            </a:r>
            <a:r>
              <a:rPr lang="en-US" dirty="0" err="1" smtClean="0"/>
              <a:t>Object.create</a:t>
            </a:r>
            <a:r>
              <a:rPr lang="en-US" dirty="0" smtClean="0"/>
              <a:t>(person);</a:t>
            </a:r>
          </a:p>
          <a:p>
            <a:r>
              <a:rPr lang="en-US" dirty="0" err="1" smtClean="0"/>
              <a:t>john.firstname</a:t>
            </a:r>
            <a:r>
              <a:rPr lang="en-US" dirty="0" smtClean="0"/>
              <a:t> = 'John';</a:t>
            </a:r>
          </a:p>
          <a:p>
            <a:r>
              <a:rPr lang="en-US" dirty="0" err="1" smtClean="0"/>
              <a:t>john.lastname</a:t>
            </a:r>
            <a:r>
              <a:rPr lang="en-US" dirty="0" smtClean="0"/>
              <a:t> = 'Doe';</a:t>
            </a:r>
          </a:p>
          <a:p>
            <a:r>
              <a:rPr lang="en-US" dirty="0" smtClean="0"/>
              <a:t>console.log(john);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8426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103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682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4" name="Shape 6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5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99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Commonly used</a:t>
            </a:r>
            <a:r>
              <a:rPr lang="en-US" baseline="0" dirty="0" smtClean="0"/>
              <a:t> as part of web browsers – but can also run on </a:t>
            </a:r>
            <a:r>
              <a:rPr lang="en-US" baseline="0" dirty="0" err="1" smtClean="0"/>
              <a:t>NodeJS</a:t>
            </a:r>
            <a:endParaRPr lang="en-US" baseline="0" dirty="0" smtClean="0"/>
          </a:p>
          <a:p>
            <a:r>
              <a:rPr lang="en-US" baseline="0" dirty="0" smtClean="0"/>
              <a:t>JS is Synchronous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14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93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Semicolons are</a:t>
            </a:r>
            <a:r>
              <a:rPr lang="en-US" baseline="0" dirty="0" smtClean="0"/>
              <a:t> “optional”</a:t>
            </a:r>
            <a:br>
              <a:rPr lang="en-US" baseline="0" dirty="0" smtClean="0"/>
            </a:br>
            <a:r>
              <a:rPr lang="en-US" baseline="0" dirty="0" smtClean="0"/>
              <a:t>JS automatically inserts ;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 - this may cause errors so always put ; where they are supposed to be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function </a:t>
            </a:r>
            <a:r>
              <a:rPr lang="en-US" baseline="0" dirty="0" err="1" smtClean="0"/>
              <a:t>getPerson</a:t>
            </a:r>
            <a:r>
              <a:rPr lang="en-US" baseline="0" dirty="0" smtClean="0"/>
              <a:t>(){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	return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	{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		</a:t>
            </a:r>
            <a:r>
              <a:rPr lang="en-US" baseline="0" dirty="0" err="1" smtClean="0"/>
              <a:t>name</a:t>
            </a:r>
            <a:r>
              <a:rPr lang="en-US" baseline="0" dirty="0" err="1" smtClean="0"/>
              <a:t>:’Person</a:t>
            </a:r>
            <a:r>
              <a:rPr lang="en-US" baseline="0" dirty="0" smtClean="0"/>
              <a:t>’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	}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}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Console.log(</a:t>
            </a:r>
            <a:r>
              <a:rPr lang="en-US" baseline="0" dirty="0" err="1" smtClean="0"/>
              <a:t>getPerson</a:t>
            </a:r>
            <a:r>
              <a:rPr lang="en-US" baseline="0" dirty="0" smtClean="0"/>
              <a:t>());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835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text;</a:t>
            </a:r>
          </a:p>
          <a:p>
            <a:r>
              <a:rPr lang="en-US" dirty="0" smtClean="0"/>
              <a:t>switch ('test') {</a:t>
            </a:r>
          </a:p>
          <a:p>
            <a:r>
              <a:rPr lang="en-US" dirty="0" smtClean="0"/>
              <a:t>    case 'test':</a:t>
            </a:r>
          </a:p>
          <a:p>
            <a:r>
              <a:rPr lang="en-US" dirty="0" smtClean="0"/>
              <a:t>    case 5:</a:t>
            </a:r>
          </a:p>
          <a:p>
            <a:r>
              <a:rPr lang="en-US" dirty="0" smtClean="0"/>
              <a:t>        text = “text 1";</a:t>
            </a:r>
          </a:p>
          <a:p>
            <a:r>
              <a:rPr lang="en-US" dirty="0" smtClean="0"/>
              <a:t>        break;</a:t>
            </a:r>
          </a:p>
          <a:p>
            <a:r>
              <a:rPr lang="en-US" dirty="0" smtClean="0"/>
              <a:t>    case 0:</a:t>
            </a:r>
          </a:p>
          <a:p>
            <a:r>
              <a:rPr lang="en-US" dirty="0" smtClean="0"/>
              <a:t>    case 6:</a:t>
            </a:r>
          </a:p>
          <a:p>
            <a:r>
              <a:rPr lang="en-US" dirty="0" smtClean="0"/>
              <a:t>        text = “Text 2";</a:t>
            </a:r>
          </a:p>
          <a:p>
            <a:r>
              <a:rPr lang="en-US" dirty="0" smtClean="0"/>
              <a:t>        break;</a:t>
            </a:r>
          </a:p>
          <a:p>
            <a:r>
              <a:rPr lang="en-US" dirty="0" smtClean="0"/>
              <a:t>    default:</a:t>
            </a:r>
          </a:p>
          <a:p>
            <a:r>
              <a:rPr lang="en-US" dirty="0" smtClean="0"/>
              <a:t>        text = “Default";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1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2 Content and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3657600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3733800"/>
            <a:ext cx="3657600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267200" y="1143000"/>
            <a:ext cx="44958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066800" y="6324600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715000" y="6324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-US"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P2-M02-</a:t>
            </a:r>
            <a:fld id="{00000000-1234-1234-1234-123412341234}" type="slidenum">
              <a:rPr lang="en-US"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1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766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6300" y="1143000"/>
            <a:ext cx="40766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066800" y="6324600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715000" y="6324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-US"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P2-M02-</a:t>
            </a:r>
            <a:fld id="{00000000-1234-1234-1234-123412341234}" type="slidenum">
              <a:rPr lang="en-US"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1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‹#›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1403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81000" y="1981200"/>
            <a:ext cx="6858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09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818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066800" y="6324600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5715000" y="6324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P2-M02-</a:t>
            </a:r>
            <a:fld id="{00000000-1234-1234-1234-123412341234}" type="slidenum">
              <a:rPr lang="en-US" sz="14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1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7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67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381000" y="1981200"/>
            <a:ext cx="6858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r>
              <a:rPr lang="en-US" dirty="0" smtClean="0"/>
              <a:t>M12 </a:t>
            </a:r>
            <a:r>
              <a:rPr lang="en-US" dirty="0"/>
              <a:t>- </a:t>
            </a:r>
            <a:r>
              <a:rPr lang="en-US" sz="4000" b="1" i="0" u="none" strike="noStrike" cap="none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JavaScript</a:t>
            </a:r>
            <a:endParaRPr lang="en-US" sz="4000" b="1" i="0" u="none" strike="noStrike" cap="none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544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10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4157330" cy="49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 JavaScript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1143000" cy="381000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11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16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uses the </a:t>
            </a:r>
            <a:r>
              <a:rPr lang="en-US" b="1" dirty="0" err="1"/>
              <a:t>var</a:t>
            </a:r>
            <a:r>
              <a:rPr lang="en-US" dirty="0"/>
              <a:t> keyword to define variables.</a:t>
            </a:r>
          </a:p>
          <a:p>
            <a:r>
              <a:rPr lang="en-US" dirty="0"/>
              <a:t>An equal sign is used to assign values to variables</a:t>
            </a:r>
            <a:r>
              <a:rPr lang="en-US" dirty="0" smtClean="0"/>
              <a:t>.</a:t>
            </a:r>
          </a:p>
          <a:p>
            <a:pPr marL="609600" lvl="1" indent="0">
              <a:buNone/>
            </a:pPr>
            <a:r>
              <a:rPr lang="en-US" dirty="0" err="1" smtClean="0"/>
              <a:t>var</a:t>
            </a:r>
            <a:r>
              <a:rPr lang="en-US" dirty="0"/>
              <a:t> </a:t>
            </a:r>
            <a:r>
              <a:rPr lang="en-US" dirty="0" smtClean="0"/>
              <a:t>x;</a:t>
            </a:r>
          </a:p>
          <a:p>
            <a:pPr marL="609600" lvl="1" indent="0">
              <a:buNone/>
            </a:pPr>
            <a:r>
              <a:rPr lang="en-US" dirty="0" smtClean="0"/>
              <a:t> x </a:t>
            </a:r>
            <a:r>
              <a:rPr lang="en-US" dirty="0"/>
              <a:t>= 6;</a:t>
            </a:r>
          </a:p>
          <a:p>
            <a:pPr marL="609600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y, z = 4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JavaScript statements are separated by </a:t>
            </a:r>
            <a:r>
              <a:rPr lang="en-US" b="1" dirty="0" smtClean="0"/>
              <a:t>;</a:t>
            </a:r>
          </a:p>
          <a:p>
            <a:r>
              <a:rPr lang="en-US" dirty="0"/>
              <a:t>Code after double slashes</a:t>
            </a:r>
            <a:r>
              <a:rPr lang="en-US" b="1" dirty="0"/>
              <a:t> //</a:t>
            </a:r>
            <a:r>
              <a:rPr lang="en-US" dirty="0"/>
              <a:t> or between</a:t>
            </a:r>
            <a:r>
              <a:rPr lang="en-US" b="1" dirty="0"/>
              <a:t> /*</a:t>
            </a:r>
            <a:r>
              <a:rPr lang="en-US" dirty="0"/>
              <a:t> and </a:t>
            </a:r>
            <a:r>
              <a:rPr lang="en-US" b="1" dirty="0" smtClean="0"/>
              <a:t>*/</a:t>
            </a:r>
            <a:r>
              <a:rPr lang="en-US" dirty="0" smtClean="0"/>
              <a:t>are </a:t>
            </a:r>
            <a:r>
              <a:rPr lang="en-US" dirty="0"/>
              <a:t>treated as a </a:t>
            </a:r>
            <a:r>
              <a:rPr lang="en-US" dirty="0" smtClean="0"/>
              <a:t>comments.</a:t>
            </a:r>
            <a:endParaRPr lang="en-US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1067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Case Sensitive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JavaScript identifiers are </a:t>
            </a:r>
            <a:r>
              <a:rPr lang="en-US" b="1" dirty="0"/>
              <a:t>case sensitive</a:t>
            </a:r>
            <a:r>
              <a:rPr lang="en-US" dirty="0"/>
              <a:t>. </a:t>
            </a:r>
          </a:p>
          <a:p>
            <a:r>
              <a:rPr lang="en-US" dirty="0"/>
              <a:t>The variables </a:t>
            </a:r>
            <a:r>
              <a:rPr lang="en-US" b="1" dirty="0" err="1"/>
              <a:t>lastName</a:t>
            </a:r>
            <a:r>
              <a:rPr lang="en-US" dirty="0"/>
              <a:t> and </a:t>
            </a:r>
            <a:r>
              <a:rPr lang="en-US" b="1" dirty="0" err="1"/>
              <a:t>lastname</a:t>
            </a:r>
            <a:r>
              <a:rPr lang="en-US" dirty="0"/>
              <a:t>, are two different variables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13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87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1143000" cy="381000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14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0193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else … if</a:t>
            </a:r>
          </a:p>
          <a:p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 can be a mixture of string and numbers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break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5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Executing a </a:t>
            </a:r>
            <a:r>
              <a:rPr lang="en-US" dirty="0"/>
              <a:t>block of code a number of times.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1143000" cy="381000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16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7673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Pct val="25000"/>
              <a:buNone/>
            </a:pP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+ 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"&lt;</a:t>
            </a:r>
            <a:r>
              <a:rPr lang="en-PH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&gt;"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+ 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"&lt;</a:t>
            </a:r>
            <a:r>
              <a:rPr lang="en-PH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&gt;"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+ 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"&lt;</a:t>
            </a:r>
            <a:r>
              <a:rPr lang="en-PH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&gt;"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+ 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"&lt;</a:t>
            </a:r>
            <a:r>
              <a:rPr lang="en-PH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&gt;"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+ 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"&lt;</a:t>
            </a:r>
            <a:r>
              <a:rPr lang="en-PH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&gt;"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+ 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"&lt;</a:t>
            </a:r>
            <a:r>
              <a:rPr lang="en-PH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&gt;"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SzPct val="25000"/>
              <a:buNone/>
            </a:pPr>
            <a:endParaRPr lang="en-PH" dirty="0" smtClean="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Tx/>
              <a:buSzPct val="25000"/>
              <a:buNone/>
            </a:pPr>
            <a:r>
              <a:rPr lang="en-PH" dirty="0" smtClean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en-PH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 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PH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PH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cars.length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PH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 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text += cars[</a:t>
            </a:r>
            <a:r>
              <a:rPr lang="en-PH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+ 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"&lt;</a:t>
            </a:r>
            <a:r>
              <a:rPr lang="en-PH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&gt;"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For/In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r>
              <a:rPr lang="en-US" dirty="0"/>
              <a:t>through the properties of an </a:t>
            </a:r>
            <a:r>
              <a:rPr lang="en-US" dirty="0" smtClean="0"/>
              <a:t>object</a:t>
            </a:r>
          </a:p>
          <a:p>
            <a:pPr marL="152400" indent="0">
              <a:buNone/>
            </a:pPr>
            <a:endParaRPr lang="en-US" dirty="0" smtClean="0"/>
          </a:p>
          <a:p>
            <a:pPr marL="400050" lvl="1" indent="0">
              <a:spcBef>
                <a:spcPts val="0"/>
              </a:spcBef>
              <a:buClrTx/>
              <a:buSzPct val="25000"/>
              <a:buNone/>
            </a:pPr>
            <a:r>
              <a:rPr lang="en-PH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person = {</a:t>
            </a:r>
          </a:p>
          <a:p>
            <a:pPr marL="400050" lvl="1" indent="0">
              <a:spcBef>
                <a:spcPts val="0"/>
              </a:spcBef>
              <a:buClrTx/>
              <a:buSzPct val="25000"/>
              <a:buNone/>
            </a:pP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PH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400050" lvl="1" indent="0">
              <a:spcBef>
                <a:spcPts val="0"/>
              </a:spcBef>
              <a:buClrTx/>
              <a:buSzPct val="25000"/>
              <a:buNone/>
            </a:pP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PH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400050" lvl="1" indent="0">
              <a:spcBef>
                <a:spcPts val="0"/>
              </a:spcBef>
              <a:buClrTx/>
              <a:buSzPct val="25000"/>
              <a:buNone/>
            </a:pP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age:25</a:t>
            </a:r>
          </a:p>
          <a:p>
            <a:pPr marL="400050" lvl="1" indent="0">
              <a:spcBef>
                <a:spcPts val="0"/>
              </a:spcBef>
              <a:buClrTx/>
              <a:buSzPct val="25000"/>
              <a:buNone/>
            </a:pP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 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text = </a:t>
            </a:r>
            <a:r>
              <a:rPr lang="en-PH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PH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(property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PH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person) {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text += </a:t>
            </a:r>
            <a:r>
              <a:rPr lang="en-PH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person[property];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1524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2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For/Of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47801"/>
            <a:ext cx="8229600" cy="4876799"/>
          </a:xfrm>
        </p:spPr>
        <p:txBody>
          <a:bodyPr/>
          <a:lstStyle/>
          <a:p>
            <a:r>
              <a:rPr lang="en-US" dirty="0" smtClean="0"/>
              <a:t>Used to loop through an array </a:t>
            </a:r>
          </a:p>
          <a:p>
            <a:pPr marL="552450" lvl="1" indent="0">
              <a:buSzPct val="25000"/>
              <a:buNone/>
            </a:pPr>
            <a:r>
              <a:rPr lang="en-PH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PH" dirty="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PH" dirty="0" smtClean="0">
                <a:latin typeface="Consolas"/>
                <a:ea typeface="Consolas"/>
                <a:cs typeface="Consolas"/>
                <a:sym typeface="Consolas"/>
              </a:rPr>
              <a:t>numbers= [1,2,3]</a:t>
            </a:r>
            <a:r>
              <a:rPr lang="en-PH" dirty="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PH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PH" dirty="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PH" dirty="0" smtClean="0">
                <a:latin typeface="Consolas"/>
                <a:ea typeface="Consolas"/>
                <a:cs typeface="Consolas"/>
                <a:sym typeface="Consolas"/>
              </a:rPr>
              <a:t>(number</a:t>
            </a:r>
            <a:r>
              <a:rPr lang="en-PH" dirty="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PH" dirty="0" smtClean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PH" dirty="0">
                <a:latin typeface="Consolas"/>
                <a:ea typeface="Consolas"/>
                <a:cs typeface="Consolas"/>
                <a:sym typeface="Consolas"/>
              </a:rPr>
              <a:t>  numbers</a:t>
            </a:r>
            <a:r>
              <a:rPr lang="en-PH" dirty="0" smtClean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PH" dirty="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PH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-PH" dirty="0" smtClean="0">
                <a:latin typeface="Consolas"/>
                <a:ea typeface="Consolas"/>
                <a:cs typeface="Consolas"/>
                <a:sym typeface="Consolas"/>
              </a:rPr>
              <a:t>console.log(number);</a:t>
            </a:r>
            <a:r>
              <a:rPr lang="en-PH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19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69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2800" dirty="0"/>
              <a:t>Designed by Brendan </a:t>
            </a:r>
            <a:r>
              <a:rPr lang="en-PH" sz="2800" dirty="0" err="1"/>
              <a:t>Eich</a:t>
            </a:r>
            <a:endParaRPr lang="en-PH" sz="2800" dirty="0"/>
          </a:p>
          <a:p>
            <a:r>
              <a:rPr lang="en-US" sz="2800" dirty="0"/>
              <a:t>Developed by:</a:t>
            </a:r>
          </a:p>
          <a:p>
            <a:pPr lvl="1"/>
            <a:r>
              <a:rPr lang="en-US" dirty="0"/>
              <a:t>Netscape Communications Corporation</a:t>
            </a:r>
          </a:p>
          <a:p>
            <a:pPr lvl="1"/>
            <a:r>
              <a:rPr lang="en-US" dirty="0"/>
              <a:t>Mozilla Foundation</a:t>
            </a:r>
          </a:p>
          <a:p>
            <a:pPr lvl="1"/>
            <a:r>
              <a:rPr lang="en-US" dirty="0" err="1"/>
              <a:t>Ecma</a:t>
            </a:r>
            <a:r>
              <a:rPr lang="en-US" dirty="0"/>
              <a:t> International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a </a:t>
            </a:r>
            <a:r>
              <a:rPr lang="en-US" dirty="0"/>
              <a:t>block of code as long as </a:t>
            </a:r>
            <a:r>
              <a:rPr lang="en-US" dirty="0" smtClean="0"/>
              <a:t>the </a:t>
            </a:r>
            <a:r>
              <a:rPr lang="en-US" dirty="0"/>
              <a:t>specified condition is </a:t>
            </a:r>
            <a:r>
              <a:rPr lang="en-US" dirty="0" smtClean="0"/>
              <a:t>true</a:t>
            </a:r>
          </a:p>
          <a:p>
            <a:pPr marL="152400" indent="0">
              <a:buNone/>
            </a:pPr>
            <a:endParaRPr lang="en-US" dirty="0"/>
          </a:p>
          <a:p>
            <a:pPr marL="400050" lvl="1" indent="0">
              <a:spcBef>
                <a:spcPts val="0"/>
              </a:spcBef>
              <a:buClrTx/>
              <a:buSzPct val="25000"/>
              <a:buNone/>
            </a:pPr>
            <a:r>
              <a:rPr lang="en-PH" sz="2100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-PH" sz="2100" i="1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PH" sz="2100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lang="en-PH" sz="21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sz="21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sz="2100" i="1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    code block to be executed</a:t>
            </a:r>
            <a:r>
              <a:rPr lang="en-PH" sz="21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sz="21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sz="2100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20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9019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Do/While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the block of code at least once</a:t>
            </a:r>
          </a:p>
          <a:p>
            <a:pPr marL="152400" indent="0">
              <a:buNone/>
            </a:pPr>
            <a:endParaRPr lang="en-US" dirty="0"/>
          </a:p>
          <a:p>
            <a:pPr marL="400050" lvl="1" indent="0">
              <a:spcBef>
                <a:spcPts val="0"/>
              </a:spcBef>
              <a:buClrTx/>
              <a:buSzPct val="25000"/>
              <a:buNone/>
            </a:pPr>
            <a:r>
              <a:rPr lang="en-PH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i="1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    code block to be executed</a:t>
            </a:r>
            <a:br>
              <a:rPr lang="en-PH" i="1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PH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PH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PH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-PH" i="1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PH" dirty="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21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737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381000" y="1981200"/>
            <a:ext cx="6858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dirty="0"/>
              <a:t>Execution Contexts</a:t>
            </a:r>
            <a:br>
              <a:rPr lang="en-US" dirty="0"/>
            </a:br>
            <a:r>
              <a:rPr lang="en-US" dirty="0"/>
              <a:t>and Lexical Environments</a:t>
            </a:r>
            <a:endParaRPr lang="en-US" sz="4000" b="1" i="0" u="none" strike="noStrike" cap="none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53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 and Lexical Environments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Parsers</a:t>
            </a:r>
          </a:p>
          <a:p>
            <a:pPr lvl="1"/>
            <a:r>
              <a:rPr lang="en-US" dirty="0" smtClean="0"/>
              <a:t> reads your code, determines what it does</a:t>
            </a:r>
          </a:p>
          <a:p>
            <a:pPr lvl="1"/>
            <a:r>
              <a:rPr lang="en-US" dirty="0" smtClean="0"/>
              <a:t> Check if its grammar is valid</a:t>
            </a:r>
          </a:p>
          <a:p>
            <a:pPr marL="609600" lvl="1" indent="0">
              <a:buNone/>
            </a:pPr>
            <a:endParaRPr lang="en-US" dirty="0" smtClean="0"/>
          </a:p>
          <a:p>
            <a:r>
              <a:rPr lang="en-US" dirty="0" smtClean="0"/>
              <a:t>Execution Contexts</a:t>
            </a:r>
          </a:p>
          <a:p>
            <a:pPr lvl="1"/>
            <a:r>
              <a:rPr lang="en-US" dirty="0" smtClean="0"/>
              <a:t> wrapper that manages the code currently running </a:t>
            </a:r>
          </a:p>
          <a:p>
            <a:pPr marL="609600" lvl="1" indent="0">
              <a:buNone/>
            </a:pPr>
            <a:r>
              <a:rPr lang="en-US" dirty="0" smtClean="0"/>
              <a:t>and which lexical environment is running</a:t>
            </a:r>
          </a:p>
          <a:p>
            <a:pPr marL="609600" lvl="1" indent="0">
              <a:buNone/>
            </a:pPr>
            <a:endParaRPr lang="en-US" dirty="0" smtClean="0"/>
          </a:p>
          <a:p>
            <a:r>
              <a:rPr lang="en-US" dirty="0" smtClean="0"/>
              <a:t>Lexical Environments</a:t>
            </a:r>
          </a:p>
          <a:p>
            <a:pPr lvl="1"/>
            <a:r>
              <a:rPr lang="en-US" dirty="0" smtClean="0"/>
              <a:t> where it is written</a:t>
            </a:r>
          </a:p>
          <a:p>
            <a:pPr lvl="1"/>
            <a:r>
              <a:rPr lang="en-US" dirty="0" smtClean="0"/>
              <a:t> what surrounds it</a:t>
            </a:r>
          </a:p>
          <a:p>
            <a:pPr marL="6858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Environment and Global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load, JS creates a </a:t>
            </a:r>
            <a:r>
              <a:rPr lang="en-US" u="sng" dirty="0" smtClean="0"/>
              <a:t>Global Execution Context (Base Execution Context)</a:t>
            </a:r>
          </a:p>
          <a:p>
            <a:pPr lvl="1"/>
            <a:r>
              <a:rPr lang="en-US" dirty="0" smtClean="0"/>
              <a:t> global object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can be called using the keyword </a:t>
            </a:r>
            <a:r>
              <a:rPr lang="en-US" dirty="0" smtClean="0">
                <a:solidFill>
                  <a:srgbClr val="7030A0"/>
                </a:solidFill>
              </a:rPr>
              <a:t>this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 Outer Environment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 Code</a:t>
            </a:r>
          </a:p>
          <a:p>
            <a:pPr marL="609600" lvl="1" indent="0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“Not Inside a Function”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Phase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Hoisting</a:t>
            </a:r>
            <a:r>
              <a:rPr lang="en-US" dirty="0" smtClean="0"/>
              <a:t> - Setting up memory space for variables and functions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Functions</a:t>
            </a:r>
            <a:r>
              <a:rPr lang="en-US" dirty="0" smtClean="0"/>
              <a:t> and its </a:t>
            </a:r>
            <a:r>
              <a:rPr lang="en-US" u="sng" dirty="0" smtClean="0"/>
              <a:t>entirety</a:t>
            </a:r>
            <a:r>
              <a:rPr lang="en-US" dirty="0" smtClean="0"/>
              <a:t> are saved into memory </a:t>
            </a:r>
          </a:p>
          <a:p>
            <a:pPr lvl="1"/>
            <a:r>
              <a:rPr lang="en-US" b="1" dirty="0" smtClean="0"/>
              <a:t>Variables</a:t>
            </a:r>
            <a:r>
              <a:rPr lang="en-US" dirty="0" smtClean="0"/>
              <a:t> are saved and its value is set to </a:t>
            </a:r>
            <a:r>
              <a:rPr lang="en-US" u="sng" dirty="0" smtClean="0"/>
              <a:t>undefined</a:t>
            </a:r>
            <a:r>
              <a:rPr lang="en-US" dirty="0" smtClean="0"/>
              <a:t> as a placeholder</a:t>
            </a:r>
          </a:p>
          <a:p>
            <a:r>
              <a:rPr lang="en-US" dirty="0"/>
              <a:t>Execution Phase</a:t>
            </a:r>
          </a:p>
          <a:p>
            <a:pPr lvl="1"/>
            <a:r>
              <a:rPr lang="en-US" dirty="0" smtClean="0"/>
              <a:t> Runs </a:t>
            </a:r>
            <a:r>
              <a:rPr lang="en-US" dirty="0"/>
              <a:t>the code line by line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value in JavaScript</a:t>
            </a:r>
          </a:p>
          <a:p>
            <a:r>
              <a:rPr lang="en-US" dirty="0" smtClean="0"/>
              <a:t>Indicates that a variable has been saved to memory but no value has been assigned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the Execution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Invocation – running a function using 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Execution Stack</a:t>
            </a:r>
          </a:p>
          <a:p>
            <a:pPr marL="368618" lvl="1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(){</a:t>
            </a:r>
          </a:p>
          <a:p>
            <a:pPr marL="368618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(){</a:t>
            </a:r>
          </a:p>
          <a:p>
            <a:pPr marL="368618" lvl="1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();</a:t>
            </a:r>
          </a:p>
          <a:p>
            <a:pPr marL="368618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87297"/>
            <a:ext cx="3624570" cy="35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110" y="1571312"/>
            <a:ext cx="5065600" cy="3626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618" lvl="1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(){</a:t>
            </a:r>
          </a:p>
          <a:p>
            <a:pPr marL="368618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	console.log(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pPr marL="368618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(){</a:t>
            </a:r>
          </a:p>
          <a:p>
            <a:pPr marL="368618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= 2;</a:t>
            </a:r>
          </a:p>
          <a:p>
            <a:pPr marL="368618" lvl="1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();</a:t>
            </a:r>
          </a:p>
          <a:p>
            <a:pPr marL="368618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</a:p>
          <a:p>
            <a:pPr marL="368618" lvl="1" indent="0">
              <a:buNone/>
            </a:pP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= 1;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2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49" y="2490263"/>
            <a:ext cx="4942151" cy="3529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1432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-31432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-31432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		console.log(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-31432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-31432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= 2;</a:t>
            </a:r>
          </a:p>
          <a:p>
            <a:pPr marL="0" indent="-31432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-31432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-31432">
              <a:buNone/>
            </a:pP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= 1;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8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10499" y="1450928"/>
            <a:ext cx="2747202" cy="417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3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Callbacks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054678"/>
            <a:ext cx="6292179" cy="36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381000" y="1981200"/>
            <a:ext cx="6858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r>
              <a:rPr lang="en-US" dirty="0" smtClean="0"/>
              <a:t>Data Types</a:t>
            </a:r>
            <a:endParaRPr lang="en-US" sz="4000" b="1" i="0" u="none" strike="noStrike" cap="none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65531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Primitive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Undefined</a:t>
            </a:r>
            <a:r>
              <a:rPr lang="en-US" dirty="0"/>
              <a:t> – lack of existence – set by JavaScript Engine</a:t>
            </a:r>
          </a:p>
          <a:p>
            <a:r>
              <a:rPr lang="en-US" b="1" dirty="0"/>
              <a:t>Null</a:t>
            </a:r>
            <a:r>
              <a:rPr lang="en-US" dirty="0"/>
              <a:t> – lack of existence – nothing</a:t>
            </a:r>
          </a:p>
          <a:p>
            <a:r>
              <a:rPr lang="en-US" b="1" dirty="0"/>
              <a:t>Boolean</a:t>
            </a:r>
            <a:r>
              <a:rPr lang="en-US" dirty="0"/>
              <a:t> – True or False</a:t>
            </a:r>
          </a:p>
          <a:p>
            <a:r>
              <a:rPr lang="en-US" b="1" dirty="0"/>
              <a:t>Number</a:t>
            </a:r>
            <a:r>
              <a:rPr lang="en-US" dirty="0"/>
              <a:t> – </a:t>
            </a:r>
            <a:r>
              <a:rPr lang="en-US" dirty="0" smtClean="0"/>
              <a:t>Float </a:t>
            </a:r>
            <a:r>
              <a:rPr lang="en-US" dirty="0"/>
              <a:t>or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b="1" dirty="0"/>
              <a:t>String</a:t>
            </a:r>
            <a:r>
              <a:rPr lang="en-US" dirty="0"/>
              <a:t> – sequence of characters</a:t>
            </a:r>
          </a:p>
          <a:p>
            <a:r>
              <a:rPr lang="en-US" b="1" dirty="0"/>
              <a:t>Symbol</a:t>
            </a:r>
            <a:r>
              <a:rPr lang="en-US" dirty="0"/>
              <a:t> – ES6 (ECMA Script 6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26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uses Dynamic Typing</a:t>
            </a:r>
          </a:p>
          <a:p>
            <a:r>
              <a:rPr lang="en-US" dirty="0"/>
              <a:t>same variable can be used as different </a:t>
            </a:r>
            <a:r>
              <a:rPr lang="en-US" dirty="0" smtClean="0"/>
              <a:t>types</a:t>
            </a:r>
          </a:p>
          <a:p>
            <a:endParaRPr lang="en-US" dirty="0"/>
          </a:p>
          <a:p>
            <a:pPr marL="152400" indent="0">
              <a:buNone/>
            </a:pPr>
            <a:r>
              <a:rPr lang="en-PH" dirty="0" err="1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PH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 x;           </a:t>
            </a:r>
            <a:r>
              <a:rPr lang="en-PH" dirty="0" smtClean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PH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x is undefined</a:t>
            </a:r>
            <a:br>
              <a:rPr lang="en-PH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PH" dirty="0" smtClean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PH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= 5;           // Now x is a Number</a:t>
            </a:r>
            <a:br>
              <a:rPr lang="en-PH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PH" dirty="0" smtClean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PH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= "John";      // Now x is a String</a:t>
            </a:r>
            <a:br>
              <a:rPr lang="en-PH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PH" dirty="0" smtClean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PH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= 'John';      // x is still a String</a:t>
            </a:r>
          </a:p>
          <a:p>
            <a:pPr marL="1524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28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Precedence and </a:t>
            </a:r>
            <a:r>
              <a:rPr lang="en-US" dirty="0"/>
              <a:t>Associativity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Which operator functions will be called first</a:t>
            </a:r>
          </a:p>
          <a:p>
            <a:pPr lvl="1"/>
            <a:r>
              <a:rPr lang="en-US" dirty="0" smtClean="0"/>
              <a:t>Highest precedence first</a:t>
            </a:r>
          </a:p>
          <a:p>
            <a:r>
              <a:rPr lang="en-US" dirty="0" smtClean="0"/>
              <a:t>Associativity</a:t>
            </a:r>
          </a:p>
          <a:p>
            <a:pPr lvl="1"/>
            <a:r>
              <a:rPr lang="en-US" dirty="0" smtClean="0"/>
              <a:t>What order operator functions of the same precedence to be called in</a:t>
            </a:r>
          </a:p>
          <a:p>
            <a:pPr lvl="1"/>
            <a:r>
              <a:rPr lang="en-US" dirty="0" smtClean="0"/>
              <a:t>Left to Right or</a:t>
            </a:r>
          </a:p>
          <a:p>
            <a:pPr lvl="1"/>
            <a:r>
              <a:rPr lang="en-US" dirty="0" smtClean="0"/>
              <a:t>Right to Left</a:t>
            </a:r>
          </a:p>
          <a:p>
            <a:pPr marL="40386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52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a value from one type to another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60002"/>
              </p:ext>
            </p:extLst>
          </p:nvPr>
        </p:nvGraphicFramePr>
        <p:xfrm>
          <a:off x="820333" y="1906058"/>
          <a:ext cx="6328612" cy="2919822"/>
        </p:xfrm>
        <a:graphic>
          <a:graphicData uri="http://schemas.openxmlformats.org/drawingml/2006/table">
            <a:tbl>
              <a:tblPr firstRow="1" bandRow="1"/>
              <a:tblGrid>
                <a:gridCol w="3164306"/>
                <a:gridCol w="3164306"/>
              </a:tblGrid>
              <a:tr h="48663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console.log(a)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+ 2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</a:tr>
              <a:tr h="48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‘hello ’ + ‘world’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‘hello world’</a:t>
                      </a:r>
                    </a:p>
                  </a:txBody>
                  <a:tcPr marL="68580" marR="68580" marT="34290" marB="34290"/>
                </a:tc>
              </a:tr>
              <a:tr h="48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+ ‘2’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8580" marR="68580" marT="34290" marB="34290"/>
                </a:tc>
              </a:tr>
              <a:tr h="48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‘5’ – 2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</a:tr>
              <a:tr h="48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 + 4 +  "</a:t>
                      </a:r>
                      <a:r>
                        <a:rPr lang="en-US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Ideyatech</a:t>
                      </a: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";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’20Ideyatech’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90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&lt; 2 &lt; 3 returns </a:t>
            </a:r>
            <a:r>
              <a:rPr lang="en-US" b="1" dirty="0" smtClean="0"/>
              <a:t>true</a:t>
            </a:r>
          </a:p>
          <a:p>
            <a:r>
              <a:rPr lang="en-US" dirty="0" smtClean="0"/>
              <a:t>3 &lt; 2 &lt; 1 returns </a:t>
            </a:r>
            <a:r>
              <a:rPr lang="en-US" b="1" dirty="0" smtClean="0"/>
              <a:t>true</a:t>
            </a:r>
            <a:r>
              <a:rPr lang="en-US" dirty="0" smtClean="0"/>
              <a:t>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69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and Booleans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Boolean(undefined</a:t>
            </a:r>
            <a:r>
              <a:rPr lang="en-US" dirty="0" smtClean="0"/>
              <a:t>),</a:t>
            </a:r>
            <a:r>
              <a:rPr lang="en-US" dirty="0"/>
              <a:t> </a:t>
            </a:r>
            <a:r>
              <a:rPr lang="en-US" dirty="0" smtClean="0"/>
              <a:t>Boolean(null), </a:t>
            </a:r>
            <a:r>
              <a:rPr lang="en-US" dirty="0"/>
              <a:t>Boolean</a:t>
            </a:r>
            <a:r>
              <a:rPr lang="en-US" dirty="0" smtClean="0"/>
              <a:t>(“”) returns </a:t>
            </a:r>
            <a:r>
              <a:rPr lang="en-US" b="1" dirty="0" smtClean="0"/>
              <a:t>false</a:t>
            </a:r>
          </a:p>
          <a:p>
            <a:pPr lvl="1"/>
            <a:r>
              <a:rPr lang="en-US" dirty="0" smtClean="0"/>
              <a:t> Lack of Existence</a:t>
            </a:r>
          </a:p>
          <a:p>
            <a:r>
              <a:rPr lang="en-US" dirty="0" smtClean="0"/>
              <a:t>Boolean(0) returns </a:t>
            </a:r>
            <a:r>
              <a:rPr lang="en-US" b="1" dirty="0" smtClean="0"/>
              <a:t>false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35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function greet(name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){</a:t>
            </a:r>
          </a:p>
          <a:p>
            <a:pPr marL="6858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//careful with 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68618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name = name || '&lt;Your name is...&gt;'</a:t>
            </a:r>
          </a:p>
          <a:p>
            <a:pPr marL="368618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console.log('Hi ' + name);</a:t>
            </a:r>
          </a:p>
          <a:p>
            <a:pPr marL="6858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6858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01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name/value pairs</a:t>
            </a:r>
          </a:p>
          <a:p>
            <a:pPr lvl="1"/>
            <a:r>
              <a:rPr lang="en-US" dirty="0" smtClean="0"/>
              <a:t>Primitive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Function = “methods”</a:t>
            </a:r>
          </a:p>
          <a:p>
            <a:r>
              <a:rPr lang="en-US" dirty="0" smtClean="0"/>
              <a:t>Accessing Object Members:</a:t>
            </a:r>
          </a:p>
          <a:p>
            <a:pPr lvl="1"/>
            <a:r>
              <a:rPr lang="en-US" dirty="0" err="1"/>
              <a:t>person.firstName</a:t>
            </a:r>
            <a:endParaRPr lang="en-US" dirty="0"/>
          </a:p>
          <a:p>
            <a:pPr lvl="1"/>
            <a:r>
              <a:rPr lang="en-US" dirty="0"/>
              <a:t>person[“</a:t>
            </a:r>
            <a:r>
              <a:rPr lang="en-US" dirty="0" err="1"/>
              <a:t>firstName</a:t>
            </a:r>
            <a:r>
              <a:rPr lang="en-US" dirty="0" smtClean="0"/>
              <a:t>”]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spcBef>
                <a:spcPts val="0"/>
              </a:spcBef>
              <a:buClrTx/>
              <a:buSzPct val="25000"/>
              <a:buNone/>
            </a:pPr>
            <a:endParaRPr lang="en-PH"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68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77116" y="1426846"/>
            <a:ext cx="6290830" cy="105917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PH" sz="2700" b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is one of the </a:t>
            </a:r>
            <a:r>
              <a:rPr lang="en-PH"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 languages</a:t>
            </a:r>
            <a:r>
              <a:rPr lang="en-PH" sz="2700" b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 all web developers </a:t>
            </a:r>
            <a:r>
              <a:rPr lang="en-PH"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must</a:t>
            </a:r>
            <a:r>
              <a:rPr lang="en-PH" sz="2700" b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 learn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idx="1"/>
          </p:nvPr>
        </p:nvSpPr>
        <p:spPr>
          <a:xfrm>
            <a:off x="477116" y="2724150"/>
            <a:ext cx="3961534" cy="33813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1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  <a:r>
              <a:rPr lang="en-PH" sz="21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to define the content of web pages</a:t>
            </a:r>
          </a:p>
          <a:p>
            <a:pPr marL="257175" indent="-257175">
              <a:spcBef>
                <a:spcPts val="750"/>
              </a:spcBef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1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  <a:r>
              <a:rPr lang="en-PH" sz="21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to specify the layout of web pages</a:t>
            </a:r>
          </a:p>
          <a:p>
            <a:pPr marL="257175" indent="-257175">
              <a:spcBef>
                <a:spcPts val="750"/>
              </a:spcBef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1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-PH" sz="21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to program the behavior of web pages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042" y="2486026"/>
            <a:ext cx="4014354" cy="2352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3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1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person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68581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68581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Doe“</a:t>
            </a:r>
          </a:p>
          <a:p>
            <a:pPr marL="68581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8581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person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 {</a:t>
            </a:r>
          </a:p>
          <a:p>
            <a:pPr marL="68581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8581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"Doe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6858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6858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eyeColor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858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6858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288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1" indent="-342900"/>
            <a:r>
              <a:rPr lang="en-US" dirty="0" smtClean="0"/>
              <a:t>JSON stands </a:t>
            </a:r>
            <a:r>
              <a:rPr lang="en-US" dirty="0"/>
              <a:t>for JavaScript Object Notation</a:t>
            </a:r>
          </a:p>
          <a:p>
            <a:pPr marL="411481" indent="-342900"/>
            <a:r>
              <a:rPr lang="en-US" dirty="0"/>
              <a:t>JSON is lightweight data interchange format</a:t>
            </a:r>
          </a:p>
          <a:p>
            <a:pPr marL="411481" indent="-342900"/>
            <a:r>
              <a:rPr lang="en-US" dirty="0"/>
              <a:t>JSON is language independent *</a:t>
            </a:r>
          </a:p>
          <a:p>
            <a:pPr marL="411481" indent="-342900"/>
            <a:r>
              <a:rPr lang="en-US" dirty="0"/>
              <a:t>JSON is "self-describing" and easy to </a:t>
            </a:r>
            <a:r>
              <a:rPr lang="en-US" dirty="0" smtClean="0"/>
              <a:t>understand</a:t>
            </a:r>
          </a:p>
          <a:p>
            <a:pPr marL="411481" indent="-342900"/>
            <a:endParaRPr lang="en-US" dirty="0"/>
          </a:p>
          <a:p>
            <a:pPr marL="6858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533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Object Literal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1" indent="-342900"/>
            <a:r>
              <a:rPr lang="en-US" dirty="0"/>
              <a:t>JSON is </a:t>
            </a:r>
            <a:r>
              <a:rPr lang="en-US" dirty="0" smtClean="0"/>
              <a:t>stricter</a:t>
            </a:r>
            <a:endParaRPr lang="en-US" dirty="0"/>
          </a:p>
          <a:p>
            <a:pPr marL="811531" lvl="1" indent="-342900"/>
            <a:r>
              <a:rPr lang="en-US" dirty="0" smtClean="0"/>
              <a:t>Properties </a:t>
            </a:r>
            <a:r>
              <a:rPr lang="en-US" dirty="0"/>
              <a:t>must be enclosed in </a:t>
            </a:r>
            <a:r>
              <a:rPr lang="en-US" dirty="0" smtClean="0"/>
              <a:t>quotes</a:t>
            </a:r>
          </a:p>
          <a:p>
            <a:pPr marL="411481" indent="-342900"/>
            <a:r>
              <a:rPr lang="en-US" dirty="0" smtClean="0"/>
              <a:t>All JSON are valid JS Objects</a:t>
            </a:r>
          </a:p>
          <a:p>
            <a:pPr marL="411481" indent="-342900"/>
            <a:r>
              <a:rPr lang="en-US" dirty="0" smtClean="0"/>
              <a:t>Not all Objects are valid JSON</a:t>
            </a:r>
          </a:p>
          <a:p>
            <a:pPr marL="411481" indent="-342900"/>
            <a:r>
              <a:rPr lang="en-US" dirty="0" smtClean="0"/>
              <a:t>JS methods to convert JSON</a:t>
            </a:r>
            <a:endParaRPr lang="en-US" dirty="0"/>
          </a:p>
          <a:p>
            <a:pPr marL="811531" lvl="1" indent="-342900"/>
            <a:r>
              <a:rPr lang="en-US" dirty="0" err="1"/>
              <a:t>JSON.stringify</a:t>
            </a:r>
            <a:r>
              <a:rPr lang="en-US" dirty="0"/>
              <a:t> </a:t>
            </a:r>
          </a:p>
          <a:p>
            <a:pPr marL="811531" lvl="1" indent="-342900"/>
            <a:r>
              <a:rPr lang="en-US" dirty="0" err="1"/>
              <a:t>JSON.parse</a:t>
            </a:r>
            <a:endParaRPr lang="en-US" dirty="0"/>
          </a:p>
          <a:p>
            <a:pPr marL="411481" indent="-342900"/>
            <a:endParaRPr lang="en-US" dirty="0"/>
          </a:p>
          <a:p>
            <a:pPr marL="6858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2617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Objects</a:t>
            </a:r>
          </a:p>
          <a:p>
            <a:r>
              <a:rPr lang="en-US" dirty="0" smtClean="0"/>
              <a:t>First Class Functions</a:t>
            </a:r>
          </a:p>
          <a:p>
            <a:pPr lvl="1"/>
            <a:r>
              <a:rPr lang="en-US" dirty="0" smtClean="0"/>
              <a:t>What you can do with variables, you can do with functions</a:t>
            </a:r>
          </a:p>
          <a:p>
            <a:pPr lvl="1"/>
            <a:r>
              <a:rPr lang="en-US" dirty="0" smtClean="0"/>
              <a:t>Pass to parameters</a:t>
            </a:r>
          </a:p>
          <a:p>
            <a:pPr lvl="1"/>
            <a:r>
              <a:rPr lang="en-US" dirty="0" smtClean="0"/>
              <a:t>Create functions on the fly</a:t>
            </a:r>
          </a:p>
          <a:p>
            <a:r>
              <a:rPr lang="en-US" dirty="0" smtClean="0"/>
              <a:t>Special type of object</a:t>
            </a:r>
          </a:p>
          <a:p>
            <a:pPr lvl="1"/>
            <a:r>
              <a:rPr lang="en-US" dirty="0" smtClean="0"/>
              <a:t>Name (Anonymous)</a:t>
            </a:r>
          </a:p>
          <a:p>
            <a:pPr lvl="1"/>
            <a:r>
              <a:rPr lang="en-US" dirty="0" smtClean="0"/>
              <a:t>Code ( </a:t>
            </a:r>
            <a:r>
              <a:rPr lang="en-US" dirty="0" err="1" smtClean="0"/>
              <a:t>Invocable</a:t>
            </a:r>
            <a:r>
              <a:rPr lang="en-US" dirty="0" smtClean="0"/>
              <a:t> ()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62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Statement and Function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</a:p>
          <a:p>
            <a:pPr lvl="1"/>
            <a:r>
              <a:rPr lang="en-US" dirty="0" smtClean="0"/>
              <a:t>Unit of code that results in a value</a:t>
            </a:r>
          </a:p>
          <a:p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Runs a code without returning a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51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Statement and Function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1" indent="0">
              <a:buClr>
                <a:srgbClr val="90C226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greet()</a:t>
            </a:r>
          </a:p>
          <a:p>
            <a:pPr marL="68581" indent="0">
              <a:buClr>
                <a:srgbClr val="90C226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greet(){</a:t>
            </a:r>
          </a:p>
          <a:p>
            <a:pPr marL="68581" indent="0">
              <a:buClr>
                <a:srgbClr val="90C226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console.log("Hi");</a:t>
            </a:r>
          </a:p>
          <a:p>
            <a:pPr marL="68581" indent="0">
              <a:buClr>
                <a:srgbClr val="90C226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68581" indent="0">
              <a:buClr>
                <a:srgbClr val="90C226"/>
              </a:buClr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68581" indent="0">
              <a:buClr>
                <a:srgbClr val="90C226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greet2()</a:t>
            </a:r>
          </a:p>
          <a:p>
            <a:pPr marL="68581" indent="0">
              <a:buClr>
                <a:srgbClr val="90C226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greet2 = function(){</a:t>
            </a:r>
          </a:p>
          <a:p>
            <a:pPr marL="68581" indent="0">
              <a:buClr>
                <a:srgbClr val="90C226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console.log("Hi");</a:t>
            </a:r>
          </a:p>
          <a:p>
            <a:pPr marL="68581" indent="0">
              <a:buClr>
                <a:srgbClr val="90C226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2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Value and By 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primitive, </a:t>
            </a:r>
            <a:r>
              <a:rPr lang="en-US" dirty="0"/>
              <a:t>copies value</a:t>
            </a:r>
          </a:p>
          <a:p>
            <a:r>
              <a:rPr lang="en-US" dirty="0"/>
              <a:t>if </a:t>
            </a:r>
            <a:r>
              <a:rPr lang="en-US" dirty="0" smtClean="0"/>
              <a:t>object, copy memory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1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the object that wraps the execution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45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 of anything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1,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false,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68580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name: 'Mars',</a:t>
            </a:r>
          </a:p>
          <a:p>
            <a:pPr marL="68580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address: 'Makati'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function(){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	console.log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("Hello");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"Hi"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02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Parameters passed to a function</a:t>
            </a:r>
          </a:p>
          <a:p>
            <a:pPr lvl="1"/>
            <a:r>
              <a:rPr lang="en-US" dirty="0" smtClean="0"/>
              <a:t>arguments – keyword that contains all parameters </a:t>
            </a:r>
          </a:p>
          <a:p>
            <a:pPr marL="609600" lvl="1" indent="0">
              <a:buNone/>
            </a:pPr>
            <a:endParaRPr lang="en-US" dirty="0" smtClean="0"/>
          </a:p>
          <a:p>
            <a:r>
              <a:rPr lang="en-US" dirty="0" smtClean="0"/>
              <a:t>Spread</a:t>
            </a:r>
          </a:p>
          <a:p>
            <a:pPr lvl="1"/>
            <a:r>
              <a:rPr lang="en-US" dirty="0" smtClean="0"/>
              <a:t>Wraps up parameters</a:t>
            </a:r>
          </a:p>
          <a:p>
            <a:pPr lvl="1"/>
            <a:r>
              <a:rPr lang="en-US" dirty="0" smtClean="0"/>
              <a:t>Will replace arguments</a:t>
            </a:r>
          </a:p>
          <a:p>
            <a:pPr marL="609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, language,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...other)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6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0670" y="1733122"/>
            <a:ext cx="6069618" cy="375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2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using an Immediately Invoked Function Expression (IIFE)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IIFE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'Inside IIFE: Hello'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IIFE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1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 the code upon creation</a:t>
            </a:r>
          </a:p>
          <a:p>
            <a:r>
              <a:rPr lang="en-US" dirty="0" smtClean="0"/>
              <a:t>Creates new execution context</a:t>
            </a:r>
          </a:p>
          <a:p>
            <a:r>
              <a:rPr lang="en-US" dirty="0" smtClean="0"/>
              <a:t>Used by frameworks to avoid collision</a:t>
            </a:r>
          </a:p>
        </p:txBody>
      </p:sp>
    </p:spTree>
    <p:extLst>
      <p:ext uri="{BB962C8B-B14F-4D97-AF65-F5344CB8AC3E}">
        <p14:creationId xmlns:p14="http://schemas.microsoft.com/office/powerpoint/2010/main" val="404528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2226469"/>
            <a:ext cx="3282950" cy="3263504"/>
          </a:xfrm>
        </p:spPr>
        <p:txBody>
          <a:bodyPr/>
          <a:lstStyle/>
          <a:p>
            <a:r>
              <a:rPr lang="en-US" dirty="0" smtClean="0"/>
              <a:t>JS makes sure that the function still have access to the variables that it should have access to.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628180"/>
            <a:ext cx="5000625" cy="42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157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321129"/>
            <a:ext cx="7772400" cy="609599"/>
          </a:xfrm>
        </p:spPr>
        <p:txBody>
          <a:bodyPr/>
          <a:lstStyle/>
          <a:p>
            <a:r>
              <a:rPr lang="en-US" dirty="0" smtClean="0"/>
              <a:t>Call, Apply and Bind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- Executes the function and defines ‘this’</a:t>
            </a:r>
          </a:p>
          <a:p>
            <a:r>
              <a:rPr lang="en-US" dirty="0"/>
              <a:t>b</a:t>
            </a:r>
            <a:r>
              <a:rPr lang="en-US" dirty="0" smtClean="0"/>
              <a:t>ind – creates a copy of the function and defines ‘this’</a:t>
            </a:r>
          </a:p>
          <a:p>
            <a:r>
              <a:rPr lang="en-US" dirty="0" smtClean="0"/>
              <a:t>apply – same as call but parameters are enclosed in []</a:t>
            </a:r>
          </a:p>
          <a:p>
            <a:r>
              <a:rPr lang="en-US" dirty="0" smtClean="0"/>
              <a:t>Function Borrowing</a:t>
            </a:r>
          </a:p>
          <a:p>
            <a:r>
              <a:rPr lang="en-US" dirty="0" smtClean="0"/>
              <a:t>Function Currying – copying a function and setting preset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02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JS and Prototypal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1143000" cy="381000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54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75993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vs Prototypal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object gets access to the properties and methods of another object</a:t>
            </a:r>
          </a:p>
          <a:p>
            <a:r>
              <a:rPr lang="en-US" dirty="0" smtClean="0"/>
              <a:t>Classical - verbose</a:t>
            </a:r>
          </a:p>
          <a:p>
            <a:r>
              <a:rPr lang="en-US" dirty="0" smtClean="0"/>
              <a:t>Prototypal - simple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55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5405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 the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similar to scope chain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56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35" y="2566987"/>
            <a:ext cx="5623530" cy="34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26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– an object can look at itself listing and changing its properties and methods</a:t>
            </a:r>
          </a:p>
          <a:p>
            <a:pPr lvl="1"/>
            <a:r>
              <a:rPr lang="en-US" dirty="0" smtClean="0"/>
              <a:t>FOR/IN – list all properties of an object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57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24351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Literal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mars = new Person();</a:t>
            </a:r>
          </a:p>
          <a:p>
            <a:r>
              <a:rPr lang="en-US" dirty="0" smtClean="0"/>
              <a:t>new – set the ‘this’ keyword to a brand new object and returns the properties/methods attached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58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41917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 Constructor </a:t>
            </a:r>
            <a:r>
              <a:rPr lang="en-US" dirty="0"/>
              <a:t>– a function used to create an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functionName</a:t>
            </a:r>
            <a:r>
              <a:rPr lang="en-US" dirty="0" smtClean="0"/>
              <a:t>&gt;.prototype.&lt;property/method&gt;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59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9992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“programming language” of HTML and the Web</a:t>
            </a:r>
          </a:p>
          <a:p>
            <a:r>
              <a:rPr lang="en-PH" dirty="0"/>
              <a:t>commonly used as part of web browsers</a:t>
            </a:r>
          </a:p>
          <a:p>
            <a:r>
              <a:rPr lang="en-PH" dirty="0"/>
              <a:t>interact with the user</a:t>
            </a:r>
          </a:p>
          <a:p>
            <a:r>
              <a:rPr lang="en-PH" dirty="0"/>
              <a:t>control the browser</a:t>
            </a:r>
          </a:p>
          <a:p>
            <a:r>
              <a:rPr lang="en-PH" dirty="0"/>
              <a:t>runs </a:t>
            </a:r>
            <a:r>
              <a:rPr lang="en-PH" u="sng" dirty="0"/>
              <a:t>synchronously</a:t>
            </a:r>
          </a:p>
          <a:p>
            <a:r>
              <a:rPr lang="en-PH" dirty="0"/>
              <a:t>communicate </a:t>
            </a:r>
            <a:r>
              <a:rPr lang="en-PH" u="sng" dirty="0"/>
              <a:t>asynchronously</a:t>
            </a:r>
          </a:p>
          <a:p>
            <a:r>
              <a:rPr lang="en-PH" dirty="0"/>
              <a:t>alter the document content that is displayed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String()</a:t>
            </a:r>
          </a:p>
          <a:p>
            <a:r>
              <a:rPr lang="en-US" dirty="0" smtClean="0"/>
              <a:t>Number()</a:t>
            </a:r>
          </a:p>
          <a:p>
            <a:r>
              <a:rPr lang="en-US" dirty="0" smtClean="0"/>
              <a:t>Creates an object that contains a primitive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60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05388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Prototypal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</a:t>
            </a: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person = 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</a:t>
            </a:r>
            <a:r>
              <a:rPr lang="en-US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firstname</a:t>
            </a: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: 'Default',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</a:t>
            </a:r>
            <a:r>
              <a:rPr lang="en-US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lastname</a:t>
            </a: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: 'Default',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greet: function() 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    return 'Hi ' + </a:t>
            </a:r>
            <a:r>
              <a:rPr lang="en-US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this.firstname</a:t>
            </a: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;  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</a:t>
            </a: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john </a:t>
            </a:r>
            <a:r>
              <a:rPr lang="en-US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= </a:t>
            </a:r>
            <a:r>
              <a:rPr lang="en-US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Object.create</a:t>
            </a:r>
            <a:r>
              <a:rPr lang="en-US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(person);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john.firstname</a:t>
            </a: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= 'John';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john.lastname</a:t>
            </a: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= 'Doe';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console.log(john);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61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40620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Prototypal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// </a:t>
            </a:r>
            <a:r>
              <a:rPr lang="en-US" sz="20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polyfill</a:t>
            </a: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code that adds a feature which the engine may lack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(!</a:t>
            </a:r>
            <a:r>
              <a:rPr lang="en-US" sz="20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Object.create</a:t>
            </a: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) 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</a:t>
            </a:r>
            <a:r>
              <a:rPr lang="en-US" sz="20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Object.create</a:t>
            </a: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= function (o) 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if (</a:t>
            </a:r>
            <a:r>
              <a:rPr lang="en-US" sz="20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arguments.length</a:t>
            </a: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&gt; 1) 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  throw new Error('</a:t>
            </a:r>
            <a:r>
              <a:rPr lang="en-US" sz="20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Object.create</a:t>
            </a: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implementation'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  + ' only accepts the first parameter.');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function F() {}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</a:t>
            </a:r>
            <a:r>
              <a:rPr lang="en-US" sz="20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F.prototype</a:t>
            </a: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= o;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return new F();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};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62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571452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From Other’s Good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95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555625" y="1714501"/>
            <a:ext cx="6447501" cy="28193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accent1"/>
              </a:buClr>
              <a:buSzPct val="25000"/>
            </a:pPr>
            <a:r>
              <a:rPr lang="en-PH" sz="72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Asynchronous JavaScript and XML</a:t>
            </a:r>
          </a:p>
        </p:txBody>
      </p:sp>
    </p:spTree>
    <p:extLst>
      <p:ext uri="{BB962C8B-B14F-4D97-AF65-F5344CB8AC3E}">
        <p14:creationId xmlns:p14="http://schemas.microsoft.com/office/powerpoint/2010/main" val="23314714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1143000" cy="381000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PH" sz="675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65</a:t>
            </a:fld>
            <a:endParaRPr lang="en-PH" sz="675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044912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is not a new programming language, but a new way to use existing standards.</a:t>
            </a:r>
          </a:p>
          <a:p>
            <a:r>
              <a:rPr lang="en-US" dirty="0"/>
              <a:t>AJAX is the art of exchanging data with a server, and updating parts of a web page - without reloading the whole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789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179614" y="1012371"/>
            <a:ext cx="8001000" cy="511084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loadXMLDoc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Pct val="25000"/>
            </a:pP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xmlhttp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window.XMLHttpRequest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{// code for IE7+, Firefox, Chrome, Opera, Safari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xmlhttp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=new 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XMLHttpRequest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{// code for IE6, IE5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xmlhttp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=new 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ActiveXObject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Microsoft.XMLHTTP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>
              <a:buSzPct val="25000"/>
            </a:pP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xmlhttp.onreadystatechange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=function()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xmlhttp.readyState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==4 &amp;&amp; 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xmlhttp.status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==200)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myDiv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").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xmlhttp.responseText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>
              <a:buSzPct val="25000"/>
            </a:pP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xmlhttp.open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GET","data.txt",true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>
              <a:buSzPct val="25000"/>
            </a:pP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xmlhttp.send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buSzPct val="25000"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2018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run on HTML by using the script tag</a:t>
            </a:r>
          </a:p>
          <a:p>
            <a:r>
              <a:rPr lang="en-US" dirty="0"/>
              <a:t>JavaScript can be written inside a script tag  or</a:t>
            </a:r>
          </a:p>
          <a:p>
            <a:r>
              <a:rPr lang="en-US" dirty="0"/>
              <a:t>Imported to HTML using the attribute </a:t>
            </a:r>
            <a:r>
              <a:rPr lang="en-US" u="sng" dirty="0" err="1" smtClean="0"/>
              <a:t>src</a:t>
            </a:r>
            <a:endParaRPr lang="en-US" u="sng" dirty="0" smtClean="0"/>
          </a:p>
          <a:p>
            <a:pPr marL="152400" indent="0">
              <a:buNone/>
            </a:pPr>
            <a:endParaRPr lang="en-US" u="sng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&lt;script&gt;</a:t>
            </a:r>
          </a:p>
          <a:p>
            <a:pPr marL="0" indent="0">
              <a:lnSpc>
                <a:spcPct val="90000"/>
              </a:lnSpc>
              <a:buClr>
                <a:schemeClr val="dk1"/>
              </a:buClr>
              <a:buSzPct val="25000"/>
              <a:buNone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5;</a:t>
            </a:r>
          </a:p>
          <a:p>
            <a:pPr marL="0" indent="0">
              <a:lnSpc>
                <a:spcPct val="90000"/>
              </a:lnSpc>
              <a:buClr>
                <a:schemeClr val="dk1"/>
              </a:buClr>
              <a:buSzPct val="25000"/>
              <a:buNone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console.log(x);</a:t>
            </a:r>
          </a:p>
          <a:p>
            <a:pPr marL="0" indent="0">
              <a:lnSpc>
                <a:spcPct val="90000"/>
              </a:lnSpc>
              <a:buClr>
                <a:schemeClr val="dk1"/>
              </a:buClr>
              <a:buSzPct val="25000"/>
              <a:buNone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&lt;/script&gt;</a:t>
            </a:r>
          </a:p>
          <a:p>
            <a:pPr marL="0" indent="0">
              <a:lnSpc>
                <a:spcPct val="90000"/>
              </a:lnSpc>
              <a:buClr>
                <a:schemeClr val="dk1"/>
              </a:buClr>
              <a:buSzPct val="25000"/>
              <a:buNone/>
            </a:pP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&lt;script </a:t>
            </a:r>
            <a:r>
              <a:rPr lang="en-PH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PH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="myScript.js"&gt;&lt;/script&gt;</a:t>
            </a:r>
          </a:p>
          <a:p>
            <a:pPr marL="0" indent="0">
              <a:lnSpc>
                <a:spcPct val="90000"/>
              </a:lnSpc>
              <a:buClr>
                <a:schemeClr val="dk1"/>
              </a:buClr>
              <a:buSzPct val="25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2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 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separates HTML and code</a:t>
            </a:r>
          </a:p>
          <a:p>
            <a:r>
              <a:rPr lang="en-US" dirty="0"/>
              <a:t>It makes HTML and JavaScript easier to read and maintain</a:t>
            </a:r>
          </a:p>
          <a:p>
            <a:r>
              <a:rPr lang="en-US" dirty="0"/>
              <a:t>Cached JavaScript files can speed up page loads</a:t>
            </a:r>
          </a:p>
        </p:txBody>
      </p:sp>
    </p:spTree>
    <p:extLst>
      <p:ext uri="{BB962C8B-B14F-4D97-AF65-F5344CB8AC3E}">
        <p14:creationId xmlns:p14="http://schemas.microsoft.com/office/powerpoint/2010/main" val="27689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into an alert </a:t>
            </a:r>
            <a:r>
              <a:rPr lang="en-US" dirty="0"/>
              <a:t>box, using </a:t>
            </a:r>
            <a:r>
              <a:rPr lang="en-US" dirty="0" err="1"/>
              <a:t>window.alert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Writing </a:t>
            </a:r>
            <a:r>
              <a:rPr lang="en-US" dirty="0"/>
              <a:t>into the </a:t>
            </a:r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 using</a:t>
            </a:r>
            <a:r>
              <a:rPr lang="en-US" dirty="0"/>
              <a:t> </a:t>
            </a:r>
            <a:r>
              <a:rPr lang="en-US" dirty="0" err="1"/>
              <a:t>document.write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 using</a:t>
            </a:r>
            <a:r>
              <a:rPr lang="en-US" dirty="0"/>
              <a:t> </a:t>
            </a:r>
            <a:r>
              <a:rPr lang="en-US" dirty="0" err="1" smtClean="0"/>
              <a:t>innerHTML</a:t>
            </a:r>
            <a:endParaRPr lang="en-US" dirty="0"/>
          </a:p>
          <a:p>
            <a:r>
              <a:rPr lang="en-US" dirty="0"/>
              <a:t>Writing into the browser console, using console.log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eyatech7">
  <a:themeElements>
    <a:clrScheme name="ideyatech7 14">
      <a:dk1>
        <a:srgbClr val="000000"/>
      </a:dk1>
      <a:lt1>
        <a:srgbClr val="47731C"/>
      </a:lt1>
      <a:dk2>
        <a:srgbClr val="000000"/>
      </a:dk2>
      <a:lt2>
        <a:srgbClr val="FFFFFF"/>
      </a:lt2>
      <a:accent1>
        <a:srgbClr val="FFD700"/>
      </a:accent1>
      <a:accent2>
        <a:srgbClr val="47731C"/>
      </a:accent2>
      <a:accent3>
        <a:srgbClr val="AAAAAA"/>
      </a:accent3>
      <a:accent4>
        <a:srgbClr val="3B6116"/>
      </a:accent4>
      <a:accent5>
        <a:srgbClr val="FFE8AA"/>
      </a:accent5>
      <a:accent6>
        <a:srgbClr val="3F6818"/>
      </a:accent6>
      <a:hlink>
        <a:srgbClr val="FFA500"/>
      </a:hlink>
      <a:folHlink>
        <a:srgbClr val="FFA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deyatech7">
  <a:themeElements>
    <a:clrScheme name="ideyatech7 14">
      <a:dk1>
        <a:srgbClr val="000000"/>
      </a:dk1>
      <a:lt1>
        <a:srgbClr val="47731C"/>
      </a:lt1>
      <a:dk2>
        <a:srgbClr val="000000"/>
      </a:dk2>
      <a:lt2>
        <a:srgbClr val="FFFFFF"/>
      </a:lt2>
      <a:accent1>
        <a:srgbClr val="FFD700"/>
      </a:accent1>
      <a:accent2>
        <a:srgbClr val="47731C"/>
      </a:accent2>
      <a:accent3>
        <a:srgbClr val="AAAAAA"/>
      </a:accent3>
      <a:accent4>
        <a:srgbClr val="3B6116"/>
      </a:accent4>
      <a:accent5>
        <a:srgbClr val="FFE8AA"/>
      </a:accent5>
      <a:accent6>
        <a:srgbClr val="3F6818"/>
      </a:accent6>
      <a:hlink>
        <a:srgbClr val="FFA500"/>
      </a:hlink>
      <a:folHlink>
        <a:srgbClr val="FFA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2767</Words>
  <Application>Microsoft Office PowerPoint</Application>
  <PresentationFormat>On-screen Show (4:3)</PresentationFormat>
  <Paragraphs>844</Paragraphs>
  <Slides>67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Noto Sans Symbols</vt:lpstr>
      <vt:lpstr>Cambria</vt:lpstr>
      <vt:lpstr>Arial</vt:lpstr>
      <vt:lpstr>Trebuchet MS</vt:lpstr>
      <vt:lpstr>Courier New</vt:lpstr>
      <vt:lpstr>Consolas</vt:lpstr>
      <vt:lpstr>Calibri</vt:lpstr>
      <vt:lpstr>ideyatech7</vt:lpstr>
      <vt:lpstr>1_ideyatech7</vt:lpstr>
      <vt:lpstr>M12 - JavaScript</vt:lpstr>
      <vt:lpstr>Brief Background</vt:lpstr>
      <vt:lpstr>PowerPoint Presentation</vt:lpstr>
      <vt:lpstr>JavaScript is one of the 3 languages all web developers must learn</vt:lpstr>
      <vt:lpstr>PowerPoint Presentation</vt:lpstr>
      <vt:lpstr>Introduction</vt:lpstr>
      <vt:lpstr>Using JavaScript in HTML</vt:lpstr>
      <vt:lpstr>External JavaScript Advantages</vt:lpstr>
      <vt:lpstr>JavaScript Output</vt:lpstr>
      <vt:lpstr>BONUS:</vt:lpstr>
      <vt:lpstr>Writing a JavaScript Code</vt:lpstr>
      <vt:lpstr>Writing JavaScript</vt:lpstr>
      <vt:lpstr>JavaScript is Case Sensitive</vt:lpstr>
      <vt:lpstr>Control Statements</vt:lpstr>
      <vt:lpstr>Control Statements</vt:lpstr>
      <vt:lpstr>Loops</vt:lpstr>
      <vt:lpstr>For Loop</vt:lpstr>
      <vt:lpstr>For/In Loop</vt:lpstr>
      <vt:lpstr>For/Of Loop</vt:lpstr>
      <vt:lpstr>While Loop</vt:lpstr>
      <vt:lpstr>Do/While Loop</vt:lpstr>
      <vt:lpstr>Execution Contexts and Lexical Environments</vt:lpstr>
      <vt:lpstr>Execution Contexts and Lexical Environments</vt:lpstr>
      <vt:lpstr>Global Environment and Global Object</vt:lpstr>
      <vt:lpstr>Execution Contexts</vt:lpstr>
      <vt:lpstr>Undefined</vt:lpstr>
      <vt:lpstr>Function Invocation and the Execution Stack</vt:lpstr>
      <vt:lpstr>Scope Chain</vt:lpstr>
      <vt:lpstr>Scope Chain</vt:lpstr>
      <vt:lpstr>Asynchronous Callbacks</vt:lpstr>
      <vt:lpstr>Data Types</vt:lpstr>
      <vt:lpstr>6 Primitive Types</vt:lpstr>
      <vt:lpstr>Data Types</vt:lpstr>
      <vt:lpstr>Operator Precedence and Associativity</vt:lpstr>
      <vt:lpstr>Coercion</vt:lpstr>
      <vt:lpstr>Comparison Operators</vt:lpstr>
      <vt:lpstr>Existence and Booleans </vt:lpstr>
      <vt:lpstr>Default Values</vt:lpstr>
      <vt:lpstr>JavaScript Objects</vt:lpstr>
      <vt:lpstr>JavaScript Objects</vt:lpstr>
      <vt:lpstr>JSON</vt:lpstr>
      <vt:lpstr>JSON vs Object Literal</vt:lpstr>
      <vt:lpstr>Functions</vt:lpstr>
      <vt:lpstr>Function Statement and Function Expressions</vt:lpstr>
      <vt:lpstr>Function Statement and Function Expressions</vt:lpstr>
      <vt:lpstr>By Value and By Reference</vt:lpstr>
      <vt:lpstr>this </vt:lpstr>
      <vt:lpstr>Arrays</vt:lpstr>
      <vt:lpstr>Arguments and Spread</vt:lpstr>
      <vt:lpstr>IIFE</vt:lpstr>
      <vt:lpstr>IIFE</vt:lpstr>
      <vt:lpstr>Closures</vt:lpstr>
      <vt:lpstr>Call, Apply and Bind</vt:lpstr>
      <vt:lpstr>Object-Oriented JS and Prototypal Inheritance</vt:lpstr>
      <vt:lpstr>Classical vs Prototypal Inheritance</vt:lpstr>
      <vt:lpstr>Understanding  the Prototype</vt:lpstr>
      <vt:lpstr>Reflection</vt:lpstr>
      <vt:lpstr>Building Objects</vt:lpstr>
      <vt:lpstr>Function Constructors</vt:lpstr>
      <vt:lpstr>Built-in Function Constructors</vt:lpstr>
      <vt:lpstr>Pure Prototypal Inheritance</vt:lpstr>
      <vt:lpstr>Pure Prototypal Inheritance</vt:lpstr>
      <vt:lpstr>Learn From Other’s Good Code</vt:lpstr>
      <vt:lpstr>Asynchronous JavaScript and XML</vt:lpstr>
      <vt:lpstr>AJAX</vt:lpstr>
      <vt:lpstr>AJAX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</dc:title>
  <dc:creator>Morse</dc:creator>
  <cp:lastModifiedBy>Marcelino Madriaga Jr EX1</cp:lastModifiedBy>
  <cp:revision>39</cp:revision>
  <dcterms:modified xsi:type="dcterms:W3CDTF">2017-07-12T10:22:00Z</dcterms:modified>
</cp:coreProperties>
</file>