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77" r:id="rId2"/>
  </p:sldMasterIdLst>
  <p:notesMasterIdLst>
    <p:notesMasterId r:id="rId42"/>
  </p:notesMasterIdLst>
  <p:sldIdLst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Questrial" panose="020B0604020202020204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Tahoma" panose="020B0604030504040204" pitchFamily="3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4859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3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algn="r"/>
            <a:fld id="{BDA6A5C9-29BE-4D91-A0B1-99F8F8F7804D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268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algn="r"/>
            <a:fld id="{FFC68A72-116E-4B31-B362-E986ED878AF8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954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algn="r"/>
            <a:fld id="{52988895-6AD7-4FD6-B38D-08FCD5549BED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720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4. Multiple</a:t>
            </a:r>
          </a:p>
          <a:p>
            <a:pPr eaLnBrk="1" hangingPunct="1"/>
            <a:r>
              <a:rPr lang="en-US" altLang="en-US" smtClean="0"/>
              <a:t>- ‘#index, #top’ vs. ‘#index #top’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algn="r"/>
            <a:fld id="{7035280D-D7CA-420A-BC26-5C6642A04F8B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1162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algn="r"/>
            <a:fld id="{187CC09D-1742-47CA-A97A-063AC103DC5E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78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algn="ctr"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algn="r"/>
            <a:fld id="{80E83FA5-C6A9-4F6B-A273-33A27CFF6008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071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 an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36576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3733800"/>
            <a:ext cx="3657600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267200" y="1143000"/>
            <a:ext cx="44958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066800" y="63246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715000" y="6324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P2-M02-</a:t>
            </a:r>
            <a:fld id="{00000000-1234-1234-1234-123412341234}" type="slidenum"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1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766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6300" y="1143000"/>
            <a:ext cx="40766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066800" y="63246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715000" y="6324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P2-M02-</a:t>
            </a:r>
            <a:fld id="{00000000-1234-1234-1234-123412341234}" type="slidenum">
              <a:rPr lang="en-US" sz="14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1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0718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66800" y="6324600"/>
            <a:ext cx="17526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19400" y="63246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248400" y="6324600"/>
            <a:ext cx="6095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2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66800" y="6324600"/>
            <a:ext cx="17526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819400" y="63246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248400" y="6324600"/>
            <a:ext cx="609599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7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81000" y="19812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2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066800" y="63246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5715000" y="6324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P2-M02-</a:t>
            </a:r>
            <a:fld id="{00000000-1234-1234-1234-123412341234}" type="slidenum">
              <a:rPr lang="en-US" sz="14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1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4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175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animate.as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s://www.w3schools.com/jquer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381000" y="19812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r>
              <a:rPr lang="en-US" dirty="0" smtClean="0"/>
              <a:t>M13 </a:t>
            </a:r>
            <a:r>
              <a:rPr lang="en-US" dirty="0"/>
              <a:t>- 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3388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Selectors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Returns an array of DOM objects</a:t>
            </a:r>
          </a:p>
          <a:p>
            <a:pPr eaLnBrk="1" hangingPunct="1"/>
            <a:r>
              <a:rPr lang="en-US" altLang="en-US" smtClean="0"/>
              <a:t>Case-Sensitive</a:t>
            </a:r>
          </a:p>
          <a:p>
            <a:pPr eaLnBrk="1" hangingPunct="1"/>
            <a:r>
              <a:rPr lang="en-US" altLang="en-US" smtClean="0"/>
              <a:t>Chaining and Callback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44943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Selectors</a:t>
            </a:r>
          </a:p>
        </p:txBody>
      </p:sp>
      <p:sp>
        <p:nvSpPr>
          <p:cNvPr id="20483" name="Text Placeholder 1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354955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9589" y="2194471"/>
            <a:ext cx="3999383" cy="3684613"/>
          </a:xfrm>
        </p:spPr>
        <p:txBody>
          <a:bodyPr/>
          <a:lstStyle/>
          <a:p>
            <a:pPr marL="151799" indent="0">
              <a:buNone/>
              <a:defRPr/>
            </a:pP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687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87" dirty="0">
                <a:solidFill>
                  <a:srgbClr val="0289D4"/>
                </a:solidFill>
                <a:latin typeface="Consolas" panose="020B0609020204030204" pitchFamily="49" charset="0"/>
              </a:rPr>
              <a:t>id</a:t>
            </a:r>
            <a:r>
              <a:rPr lang="en-US" sz="1687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87" dirty="0">
                <a:solidFill>
                  <a:srgbClr val="CE9178"/>
                </a:solidFill>
                <a:latin typeface="Consolas" panose="020B0609020204030204" pitchFamily="49" charset="0"/>
              </a:rPr>
              <a:t>"index"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87" dirty="0">
                <a:solidFill>
                  <a:srgbClr val="0289D4"/>
                </a:solidFill>
                <a:latin typeface="Consolas" panose="020B0609020204030204" pitchFamily="49" charset="0"/>
              </a:rPr>
              <a:t>class</a:t>
            </a:r>
            <a:r>
              <a:rPr lang="en-US" sz="1687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87" dirty="0">
                <a:solidFill>
                  <a:srgbClr val="CE9178"/>
                </a:solidFill>
                <a:latin typeface="Consolas" panose="020B0609020204030204" pitchFamily="49" charset="0"/>
              </a:rPr>
              <a:t>"page"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392892" lvl="1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289D4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"top"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289D4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392892" lvl="1" indent="0">
              <a:buNone/>
              <a:defRPr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Welcome Trainees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392892" lvl="1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151799" indent="0">
              <a:buNone/>
              <a:defRPr/>
            </a:pP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687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687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151799" indent="0">
              <a:buNone/>
              <a:defRPr/>
            </a:pPr>
            <a:endParaRPr lang="en-US" dirty="0" smtClean="0"/>
          </a:p>
        </p:txBody>
      </p:sp>
      <p:sp>
        <p:nvSpPr>
          <p:cNvPr id="20485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354955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Select</a:t>
            </a:r>
          </a:p>
        </p:txBody>
      </p:sp>
      <p:sp>
        <p:nvSpPr>
          <p:cNvPr id="20486" name="Content Placeholder 5"/>
          <p:cNvSpPr>
            <a:spLocks noGrp="1"/>
          </p:cNvSpPr>
          <p:nvPr>
            <p:ph sz="quarter" idx="4"/>
          </p:nvPr>
        </p:nvSpPr>
        <p:spPr>
          <a:xfrm>
            <a:off x="4646787" y="2196703"/>
            <a:ext cx="3887762" cy="3684613"/>
          </a:xfrm>
        </p:spPr>
        <p:txBody>
          <a:bodyPr/>
          <a:lstStyle/>
          <a:p>
            <a:pPr marL="513439" indent="-361639">
              <a:buFont typeface="Tahoma" panose="020B0604030504040204" pitchFamily="34" charset="0"/>
              <a:buAutoNum type="arabicPeriod"/>
            </a:pPr>
            <a:r>
              <a:rPr lang="en-US" altLang="en-US" sz="1969"/>
              <a:t>Element</a:t>
            </a:r>
          </a:p>
          <a:p>
            <a:pPr lvl="1" eaLnBrk="1" hangingPunct="1"/>
            <a:r>
              <a:rPr lang="en-US" altLang="en-US" sz="1406"/>
              <a:t>$(‘div’), $(‘p’) </a:t>
            </a:r>
          </a:p>
          <a:p>
            <a:pPr marL="513439" indent="-361639">
              <a:buFont typeface="Tahoma" panose="020B0604030504040204" pitchFamily="34" charset="0"/>
              <a:buAutoNum type="arabicPeriod"/>
            </a:pPr>
            <a:r>
              <a:rPr lang="en-US" altLang="en-US" sz="1969"/>
              <a:t>ID</a:t>
            </a:r>
          </a:p>
          <a:p>
            <a:pPr lvl="1" eaLnBrk="1" hangingPunct="1"/>
            <a:r>
              <a:rPr lang="en-US" altLang="en-US" sz="1406"/>
              <a:t>$(‘#index’), $(‘div#index’)</a:t>
            </a:r>
          </a:p>
          <a:p>
            <a:pPr marL="513439" indent="-361639">
              <a:buFont typeface="Tahoma" panose="020B0604030504040204" pitchFamily="34" charset="0"/>
              <a:buAutoNum type="arabicPeriod"/>
            </a:pPr>
            <a:r>
              <a:rPr lang="en-US" altLang="en-US" sz="1969"/>
              <a:t>Class</a:t>
            </a:r>
          </a:p>
          <a:p>
            <a:pPr lvl="1" eaLnBrk="1" hangingPunct="1"/>
            <a:r>
              <a:rPr lang="en-US" altLang="en-US" sz="1406"/>
              <a:t>$(‘.page’), $(‘div.page’)</a:t>
            </a:r>
          </a:p>
          <a:p>
            <a:pPr marL="513439" indent="-361639">
              <a:buFont typeface="Tahoma" panose="020B0604030504040204" pitchFamily="34" charset="0"/>
              <a:buAutoNum type="arabicPeriod"/>
            </a:pPr>
            <a:r>
              <a:rPr lang="en-US" altLang="en-US" sz="1969"/>
              <a:t>Multiple</a:t>
            </a:r>
          </a:p>
          <a:p>
            <a:pPr lvl="1" eaLnBrk="1" hangingPunct="1"/>
            <a:r>
              <a:rPr lang="en-US" altLang="en-US" sz="1406"/>
              <a:t>$(‘#index, #top’ )</a:t>
            </a:r>
          </a:p>
          <a:p>
            <a:pPr marL="513439" indent="-361639">
              <a:buFont typeface="Tahoma" panose="020B0604030504040204" pitchFamily="34" charset="0"/>
              <a:buAutoNum type="arabicPeriod"/>
            </a:pPr>
            <a:r>
              <a:rPr lang="en-US" altLang="en-US" sz="1969"/>
              <a:t>Universal</a:t>
            </a:r>
          </a:p>
          <a:p>
            <a:pPr lvl="1" eaLnBrk="1" hangingPunct="1"/>
            <a:r>
              <a:rPr lang="en-US" altLang="en-US" sz="1547"/>
              <a:t>$(‘*’)</a:t>
            </a:r>
          </a:p>
          <a:p>
            <a:pPr marL="513439" indent="-361639">
              <a:buFont typeface="Tahoma" panose="020B0604030504040204" pitchFamily="34" charset="0"/>
              <a:buAutoNum type="arabi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25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DOM Properties</a:t>
            </a:r>
          </a:p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151799" indent="0">
              <a:buNone/>
              <a:defRPr/>
            </a:pP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6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6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6" dirty="0">
                <a:solidFill>
                  <a:srgbClr val="CE9178"/>
                </a:solidFill>
                <a:latin typeface="Consolas" panose="020B0609020204030204" pitchFamily="49" charset="0"/>
              </a:rPr>
              <a:t>"index"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6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6" dirty="0">
                <a:solidFill>
                  <a:srgbClr val="CE9178"/>
                </a:solidFill>
                <a:latin typeface="Consolas" panose="020B0609020204030204" pitchFamily="49" charset="0"/>
              </a:rPr>
              <a:t>"page"</a:t>
            </a: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6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6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51799" indent="0">
              <a:buNone/>
              <a:defRPr/>
            </a:pP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6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6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6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6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6" dirty="0">
                <a:solidFill>
                  <a:srgbClr val="CE9178"/>
                </a:solidFill>
                <a:latin typeface="Consolas" panose="020B0609020204030204" pitchFamily="49" charset="0"/>
              </a:rPr>
              <a:t>"link.html"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6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6" dirty="0">
                <a:solidFill>
                  <a:srgbClr val="CE9178"/>
                </a:solidFill>
                <a:latin typeface="Consolas" panose="020B0609020204030204" pitchFamily="49" charset="0"/>
              </a:rPr>
              <a:t>"Link to link.html"</a:t>
            </a: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6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</a:t>
            </a: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6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6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6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392892" lvl="1" indent="0">
              <a:buNone/>
              <a:defRPr/>
            </a:pPr>
            <a:r>
              <a:rPr lang="en-US" sz="2109" dirty="0"/>
              <a:t>&lt;div&gt; attributes:</a:t>
            </a:r>
          </a:p>
          <a:p>
            <a:pPr marL="633985" lvl="2" indent="0">
              <a:buNone/>
              <a:defRPr/>
            </a:pPr>
            <a:r>
              <a:rPr lang="en-US" dirty="0" smtClean="0"/>
              <a:t>- id, class</a:t>
            </a:r>
          </a:p>
          <a:p>
            <a:pPr marL="392892" lvl="1" indent="0">
              <a:buNone/>
              <a:defRPr/>
            </a:pPr>
            <a:r>
              <a:rPr lang="en-US" sz="2109" dirty="0"/>
              <a:t>&lt;a&gt; attributes:</a:t>
            </a:r>
          </a:p>
          <a:p>
            <a:pPr marL="633985" lvl="2" indent="0">
              <a:buNone/>
              <a:defRPr/>
            </a:pPr>
            <a:r>
              <a:rPr lang="en-US" dirty="0" smtClean="0"/>
              <a:t>- class, </a:t>
            </a:r>
            <a:r>
              <a:rPr lang="en-US" dirty="0" err="1" smtClean="0"/>
              <a:t>href</a:t>
            </a:r>
            <a:r>
              <a:rPr lang="en-US" dirty="0" smtClean="0"/>
              <a:t>, title</a:t>
            </a:r>
          </a:p>
        </p:txBody>
      </p:sp>
    </p:spTree>
    <p:extLst>
      <p:ext uri="{BB962C8B-B14F-4D97-AF65-F5344CB8AC3E}">
        <p14:creationId xmlns:p14="http://schemas.microsoft.com/office/powerpoint/2010/main" val="124596894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Allows manipulation of attributes.</a:t>
            </a:r>
          </a:p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392892" lvl="1" indent="0">
              <a:buNone/>
              <a:defRPr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"index"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"page"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Selecting an attribute: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$(‘</a:t>
            </a:r>
            <a:r>
              <a:rPr lang="en-US" dirty="0" smtClean="0">
                <a:solidFill>
                  <a:srgbClr val="00B0F0"/>
                </a:solidFill>
              </a:rPr>
              <a:t>#index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attr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’);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Setting an attribute’s value: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$(‘</a:t>
            </a:r>
            <a:r>
              <a:rPr lang="en-US" dirty="0" smtClean="0">
                <a:solidFill>
                  <a:srgbClr val="00B0F0"/>
                </a:solidFill>
              </a:rPr>
              <a:t>#index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attr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’, ‘</a:t>
            </a:r>
            <a:r>
              <a:rPr lang="en-US" dirty="0" err="1" smtClean="0">
                <a:solidFill>
                  <a:srgbClr val="00B0F0"/>
                </a:solidFill>
              </a:rPr>
              <a:t>className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’);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Setting Multiple attributes:</a:t>
            </a:r>
          </a:p>
          <a:p>
            <a:pPr marL="633985" lvl="2" indent="0">
              <a:buNone/>
              <a:defRPr/>
            </a:pPr>
            <a:r>
              <a:rPr lang="en-US" sz="1406" dirty="0"/>
              <a:t>$(‘</a:t>
            </a:r>
            <a:r>
              <a:rPr lang="en-US" sz="1406" dirty="0">
                <a:solidFill>
                  <a:srgbClr val="00B0F0"/>
                </a:solidFill>
              </a:rPr>
              <a:t>#index</a:t>
            </a:r>
            <a:r>
              <a:rPr lang="en-US" sz="1406" dirty="0"/>
              <a:t>’).</a:t>
            </a:r>
            <a:r>
              <a:rPr lang="en-US" sz="1406" dirty="0" err="1">
                <a:solidFill>
                  <a:srgbClr val="0868AD"/>
                </a:solidFill>
              </a:rPr>
              <a:t>attr</a:t>
            </a:r>
            <a:r>
              <a:rPr lang="en-US" sz="1406" dirty="0"/>
              <a:t>({</a:t>
            </a:r>
          </a:p>
          <a:p>
            <a:pPr marL="633985" lvl="2" indent="0">
              <a:buNone/>
              <a:defRPr/>
            </a:pPr>
            <a:r>
              <a:rPr lang="en-US" sz="1406" dirty="0"/>
              <a:t>		‘</a:t>
            </a:r>
            <a:r>
              <a:rPr lang="en-US" sz="1406" dirty="0">
                <a:solidFill>
                  <a:srgbClr val="002060"/>
                </a:solidFill>
              </a:rPr>
              <a:t>class</a:t>
            </a:r>
            <a:r>
              <a:rPr lang="en-US" sz="1406" dirty="0"/>
              <a:t>’:‘</a:t>
            </a:r>
            <a:r>
              <a:rPr lang="en-US" sz="1406" dirty="0" err="1">
                <a:solidFill>
                  <a:srgbClr val="00B0F0"/>
                </a:solidFill>
              </a:rPr>
              <a:t>className</a:t>
            </a:r>
            <a:r>
              <a:rPr lang="en-US" sz="1406" dirty="0"/>
              <a:t>’,</a:t>
            </a:r>
          </a:p>
          <a:p>
            <a:pPr marL="633985" lvl="2" indent="0">
              <a:buNone/>
              <a:defRPr/>
            </a:pPr>
            <a:r>
              <a:rPr lang="en-US" sz="1406" dirty="0"/>
              <a:t>		‘</a:t>
            </a:r>
            <a:r>
              <a:rPr lang="en-US" sz="1406" dirty="0" err="1">
                <a:solidFill>
                  <a:srgbClr val="002060"/>
                </a:solidFill>
              </a:rPr>
              <a:t>style</a:t>
            </a:r>
            <a:r>
              <a:rPr lang="en-US" sz="1406" dirty="0" err="1"/>
              <a:t>’:‘</a:t>
            </a:r>
            <a:r>
              <a:rPr lang="en-US" sz="1406" dirty="0" err="1">
                <a:solidFill>
                  <a:srgbClr val="00B0F0"/>
                </a:solidFill>
              </a:rPr>
              <a:t>background-color</a:t>
            </a:r>
            <a:r>
              <a:rPr lang="en-US" sz="1406" dirty="0"/>
              <a:t>:#000’ </a:t>
            </a:r>
          </a:p>
          <a:p>
            <a:pPr marL="633985" lvl="2" indent="0">
              <a:buNone/>
              <a:defRPr/>
            </a:pPr>
            <a:r>
              <a:rPr lang="en-US" sz="1406" dirty="0"/>
              <a:t>});</a:t>
            </a:r>
          </a:p>
          <a:p>
            <a:pPr marL="633985" lvl="2" indent="0">
              <a:buNone/>
              <a:defRPr/>
            </a:pPr>
            <a:endParaRPr lang="en-US" sz="1687" dirty="0"/>
          </a:p>
        </p:txBody>
      </p:sp>
    </p:spTree>
    <p:extLst>
      <p:ext uri="{BB962C8B-B14F-4D97-AF65-F5344CB8AC3E}">
        <p14:creationId xmlns:p14="http://schemas.microsoft.com/office/powerpoint/2010/main" val="31596286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addClass</a:t>
            </a:r>
            <a:r>
              <a:rPr lang="en-US" dirty="0" smtClean="0"/>
              <a:t>() – adds a class attribute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$(‘</a:t>
            </a:r>
            <a:r>
              <a:rPr lang="en-US" dirty="0" smtClean="0">
                <a:solidFill>
                  <a:srgbClr val="00B0F0"/>
                </a:solidFill>
              </a:rPr>
              <a:t>#index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addClass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</a:t>
            </a:r>
            <a:r>
              <a:rPr lang="en-US" dirty="0" err="1" smtClean="0">
                <a:solidFill>
                  <a:srgbClr val="00B0F0"/>
                </a:solidFill>
              </a:rPr>
              <a:t>className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’);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hasClass</a:t>
            </a:r>
            <a:r>
              <a:rPr lang="en-US" dirty="0" smtClean="0"/>
              <a:t>() – checks if an element contains a class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$(‘</a:t>
            </a:r>
            <a:r>
              <a:rPr lang="en-US" dirty="0" smtClean="0">
                <a:solidFill>
                  <a:srgbClr val="00B0F0"/>
                </a:solidFill>
              </a:rPr>
              <a:t>#index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hasClass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</a:t>
            </a:r>
            <a:r>
              <a:rPr lang="en-US" dirty="0" err="1" smtClean="0">
                <a:solidFill>
                  <a:srgbClr val="00B0F0"/>
                </a:solidFill>
              </a:rPr>
              <a:t>className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’);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val</a:t>
            </a:r>
            <a:r>
              <a:rPr lang="en-US" dirty="0" smtClean="0"/>
              <a:t>() – returns the value of an input tag (except radio and checkboxes)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Retrieve: $(‘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</a:t>
            </a:r>
            <a:r>
              <a:rPr lang="en-US" dirty="0" err="1" smtClean="0">
                <a:solidFill>
                  <a:srgbClr val="00B0F0"/>
                </a:solidFill>
              </a:rPr>
              <a:t>#name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val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dirty="0" smtClean="0"/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Set: $(‘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</a:t>
            </a:r>
            <a:r>
              <a:rPr lang="en-US" dirty="0" err="1" smtClean="0">
                <a:solidFill>
                  <a:srgbClr val="00B0F0"/>
                </a:solidFill>
              </a:rPr>
              <a:t>#name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val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</a:t>
            </a:r>
            <a:r>
              <a:rPr lang="en-US" dirty="0" smtClean="0">
                <a:solidFill>
                  <a:srgbClr val="00B0F0"/>
                </a:solidFill>
              </a:rPr>
              <a:t>New Value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removeAttr</a:t>
            </a:r>
            <a:r>
              <a:rPr lang="en-US" dirty="0" smtClean="0"/>
              <a:t>() – removes an attribute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$(‘</a:t>
            </a:r>
            <a:r>
              <a:rPr lang="en-US" dirty="0" err="1" smtClean="0">
                <a:solidFill>
                  <a:srgbClr val="00B0F0"/>
                </a:solidFill>
              </a:rPr>
              <a:t>a.link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’).</a:t>
            </a:r>
            <a:r>
              <a:rPr lang="en-US" dirty="0" err="1" smtClean="0">
                <a:solidFill>
                  <a:srgbClr val="0070C0"/>
                </a:solidFill>
              </a:rPr>
              <a:t>removeAttr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</a:t>
            </a:r>
            <a:r>
              <a:rPr lang="en-US" dirty="0" smtClean="0">
                <a:solidFill>
                  <a:srgbClr val="00B0F0"/>
                </a:solidFill>
              </a:rPr>
              <a:t>title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’);</a:t>
            </a:r>
            <a:endParaRPr lang="en-US" dirty="0" smtClean="0"/>
          </a:p>
          <a:p>
            <a:pPr marL="392892" lvl="1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2558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Events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precise moment when something happens</a:t>
            </a:r>
          </a:p>
          <a:p>
            <a:pPr eaLnBrk="1" hangingPunct="1"/>
            <a:r>
              <a:rPr lang="en-US" altLang="en-US" smtClean="0"/>
              <a:t>CASE-SENSITIVE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7652" name="Shape 37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" y="2464594"/>
            <a:ext cx="8045648" cy="212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7311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Hide/Show Effects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hide()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show()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Syntax: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</a:t>
            </a:r>
            <a:r>
              <a:rPr lang="en-US" dirty="0" smtClean="0">
                <a:solidFill>
                  <a:srgbClr val="00B0F0"/>
                </a:solidFill>
              </a:rPr>
              <a:t>selector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dirty="0" smtClean="0">
                <a:solidFill>
                  <a:srgbClr val="0070C0"/>
                </a:solidFill>
              </a:rPr>
              <a:t>effect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speed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[callback]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90280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numCol="2"/>
          <a:lstStyle/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Core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Syntax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Selectors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Attributes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Events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Effects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Chaining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DOM Manipulation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Traversing</a:t>
            </a:r>
          </a:p>
          <a:p>
            <a:pPr marL="513439" indent="-361639">
              <a:buFont typeface="+mj-lt"/>
              <a:buAutoNum type="arabicPeriod"/>
              <a:defRPr/>
            </a:pPr>
            <a:r>
              <a:rPr lang="en-US" dirty="0" smtClean="0"/>
              <a:t>Ajax</a:t>
            </a:r>
          </a:p>
          <a:p>
            <a:pPr marL="513439" indent="-361639">
              <a:buFont typeface="+mj-lt"/>
              <a:buAutoNum type="arabicPeriod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5790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Fade Effects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fadeIn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fadeOut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fadeToggle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fadeTo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Syntax: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</a:t>
            </a:r>
            <a:r>
              <a:rPr lang="en-US" dirty="0" smtClean="0">
                <a:solidFill>
                  <a:srgbClr val="00B0F0"/>
                </a:solidFill>
              </a:rPr>
              <a:t>selector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dirty="0" smtClean="0">
                <a:solidFill>
                  <a:srgbClr val="0070C0"/>
                </a:solidFill>
              </a:rPr>
              <a:t>effect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speed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callback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fadeTo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$(</a:t>
            </a:r>
            <a:r>
              <a:rPr lang="en-US" dirty="0" smtClean="0">
                <a:solidFill>
                  <a:srgbClr val="00B0F0"/>
                </a:solidFill>
              </a:rPr>
              <a:t>selector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dirty="0" smtClean="0">
                <a:solidFill>
                  <a:srgbClr val="0070C0"/>
                </a:solidFill>
              </a:rPr>
              <a:t>effect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speed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opacity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[callback]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765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Slide Effects: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slideDown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slideUp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slideToggle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Syntax: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</a:t>
            </a:r>
            <a:r>
              <a:rPr lang="en-US" dirty="0" smtClean="0">
                <a:solidFill>
                  <a:srgbClr val="00B0F0"/>
                </a:solidFill>
              </a:rPr>
              <a:t>selector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dirty="0" smtClean="0">
                <a:solidFill>
                  <a:srgbClr val="0070C0"/>
                </a:solidFill>
              </a:rPr>
              <a:t>effect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speed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[callback]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392892" lvl="1" indent="0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7856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Animate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</a:t>
            </a:r>
            <a:r>
              <a:rPr lang="en-US" dirty="0" smtClean="0">
                <a:solidFill>
                  <a:srgbClr val="00B0F0"/>
                </a:solidFill>
              </a:rPr>
              <a:t>selector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dirty="0" smtClean="0">
                <a:solidFill>
                  <a:srgbClr val="0070C0"/>
                </a:solidFill>
              </a:rPr>
              <a:t>animate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{</a:t>
            </a:r>
            <a:r>
              <a:rPr lang="en-US" dirty="0" err="1" smtClean="0">
                <a:solidFill>
                  <a:srgbClr val="00B0F0"/>
                </a:solidFill>
              </a:rPr>
              <a:t>params</a:t>
            </a:r>
            <a:r>
              <a:rPr lang="en-US" dirty="0" smtClean="0">
                <a:solidFill>
                  <a:srgbClr val="00B0F0"/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speed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callback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http://www.w3schools.com/jquery/jquery_animate.asp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92892" lvl="1" indent="0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Stop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$(</a:t>
            </a:r>
            <a:r>
              <a:rPr lang="en-US" dirty="0" smtClean="0">
                <a:solidFill>
                  <a:srgbClr val="00B0F0"/>
                </a:solidFill>
              </a:rPr>
              <a:t>selector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dirty="0" smtClean="0">
                <a:solidFill>
                  <a:srgbClr val="0070C0"/>
                </a:solidFill>
              </a:rPr>
              <a:t>stop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stopAll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goToEnd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2849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Chaining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Chaining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$("</a:t>
            </a:r>
            <a:r>
              <a:rPr lang="en-US" altLang="en-US" smtClean="0">
                <a:solidFill>
                  <a:srgbClr val="00B0F0"/>
                </a:solidFill>
              </a:rPr>
              <a:t>#p1</a:t>
            </a:r>
            <a:r>
              <a:rPr lang="en-US" altLang="en-US" smtClean="0"/>
              <a:t>").</a:t>
            </a:r>
            <a:r>
              <a:rPr lang="en-US" altLang="en-US" smtClean="0">
                <a:solidFill>
                  <a:srgbClr val="0868AD"/>
                </a:solidFill>
              </a:rPr>
              <a:t>css</a:t>
            </a:r>
            <a:r>
              <a:rPr lang="en-US" altLang="en-US" smtClean="0"/>
              <a:t>("</a:t>
            </a:r>
            <a:r>
              <a:rPr lang="en-US" altLang="en-US" smtClean="0">
                <a:solidFill>
                  <a:srgbClr val="00B0F0"/>
                </a:solidFill>
              </a:rPr>
              <a:t>color</a:t>
            </a:r>
            <a:r>
              <a:rPr lang="en-US" altLang="en-US" smtClean="0"/>
              <a:t>", "</a:t>
            </a:r>
            <a:r>
              <a:rPr lang="en-US" altLang="en-US" smtClean="0">
                <a:solidFill>
                  <a:srgbClr val="00B0F0"/>
                </a:solidFill>
              </a:rPr>
              <a:t>red</a:t>
            </a:r>
            <a:r>
              <a:rPr lang="en-US" altLang="en-US" smtClean="0"/>
              <a:t>").</a:t>
            </a:r>
            <a:r>
              <a:rPr lang="en-US" altLang="en-US" smtClean="0">
                <a:solidFill>
                  <a:srgbClr val="0868AD"/>
                </a:solidFill>
              </a:rPr>
              <a:t>slideUp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rgbClr val="00B0F0"/>
                </a:solidFill>
              </a:rPr>
              <a:t>2000</a:t>
            </a:r>
            <a:r>
              <a:rPr lang="en-US" altLang="en-US" smtClean="0"/>
              <a:t>).</a:t>
            </a:r>
            <a:r>
              <a:rPr lang="en-US" altLang="en-US" smtClean="0">
                <a:solidFill>
                  <a:srgbClr val="0868AD"/>
                </a:solidFill>
              </a:rPr>
              <a:t>slideDown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rgbClr val="00B0F0"/>
                </a:solidFill>
              </a:rPr>
              <a:t>2000</a:t>
            </a:r>
            <a:r>
              <a:rPr lang="en-US" altLang="en-US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8347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 Manipulation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 Manipulation</a:t>
            </a: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text() – set/get  the text content of the selected element/s</a:t>
            </a:r>
          </a:p>
          <a:p>
            <a:pPr eaLnBrk="1" hangingPunct="1"/>
            <a:r>
              <a:rPr lang="en-US" altLang="en-US" smtClean="0"/>
              <a:t>html() – set/get the whole content of the selected element/s</a:t>
            </a:r>
          </a:p>
          <a:p>
            <a:pPr eaLnBrk="1" hangingPunct="1"/>
            <a:r>
              <a:rPr lang="en-US" altLang="en-US" smtClean="0"/>
              <a:t>val() – set/get the value of an input field</a:t>
            </a:r>
          </a:p>
          <a:p>
            <a:pPr eaLnBrk="1" hangingPunct="1"/>
            <a:r>
              <a:rPr lang="en-US" altLang="en-US" smtClean="0"/>
              <a:t>attr()</a:t>
            </a:r>
          </a:p>
        </p:txBody>
      </p:sp>
    </p:spTree>
    <p:extLst>
      <p:ext uri="{BB962C8B-B14F-4D97-AF65-F5344CB8AC3E}">
        <p14:creationId xmlns:p14="http://schemas.microsoft.com/office/powerpoint/2010/main" val="15771427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Contents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append() - inserts content at the end of the selected elements</a:t>
            </a:r>
          </a:p>
          <a:p>
            <a:pPr eaLnBrk="1" hangingPunct="1"/>
            <a:r>
              <a:rPr lang="en-US" altLang="en-US" smtClean="0"/>
              <a:t>prepend() - inserts content at the beginning of the selected elements</a:t>
            </a:r>
          </a:p>
          <a:p>
            <a:pPr eaLnBrk="1" hangingPunct="1"/>
            <a:r>
              <a:rPr lang="en-US" altLang="en-US" smtClean="0"/>
              <a:t>after() - inserts content after the selected elements</a:t>
            </a:r>
          </a:p>
          <a:p>
            <a:pPr eaLnBrk="1" hangingPunct="1"/>
            <a:r>
              <a:rPr lang="en-US" altLang="en-US" smtClean="0"/>
              <a:t>before() - inserts content before the selected elements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13242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Manipulating CSS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addClass() - adds one or more classes to the selected elements</a:t>
            </a:r>
          </a:p>
          <a:p>
            <a:pPr eaLnBrk="1" hangingPunct="1"/>
            <a:r>
              <a:rPr lang="en-US" altLang="en-US" smtClean="0"/>
              <a:t>removeClass() - removes one or more classes from the selected elements</a:t>
            </a:r>
          </a:p>
          <a:p>
            <a:pPr eaLnBrk="1" hangingPunct="1"/>
            <a:r>
              <a:rPr lang="en-US" altLang="en-US" smtClean="0"/>
              <a:t>toggleClass() - toggles between adding/removing classes from the selected elements</a:t>
            </a:r>
          </a:p>
          <a:p>
            <a:pPr eaLnBrk="1" hangingPunct="1"/>
            <a:r>
              <a:rPr lang="en-US" altLang="en-US" smtClean="0"/>
              <a:t>css() – set/get the style attribute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2031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width()</a:t>
            </a:r>
          </a:p>
          <a:p>
            <a:pPr eaLnBrk="1" hangingPunct="1"/>
            <a:r>
              <a:rPr lang="en-US" altLang="en-US" smtClean="0"/>
              <a:t>height()</a:t>
            </a:r>
          </a:p>
          <a:p>
            <a:pPr eaLnBrk="1" hangingPunct="1"/>
            <a:r>
              <a:rPr lang="en-US" altLang="en-US" smtClean="0"/>
              <a:t>innerWidth()</a:t>
            </a:r>
          </a:p>
          <a:p>
            <a:pPr eaLnBrk="1" hangingPunct="1"/>
            <a:r>
              <a:rPr lang="en-US" altLang="en-US" smtClean="0"/>
              <a:t>innerHeight()</a:t>
            </a:r>
          </a:p>
          <a:p>
            <a:pPr eaLnBrk="1" hangingPunct="1"/>
            <a:r>
              <a:rPr lang="en-US" altLang="en-US" smtClean="0"/>
              <a:t>outerWidth()</a:t>
            </a:r>
          </a:p>
          <a:p>
            <a:pPr eaLnBrk="1" hangingPunct="1"/>
            <a:r>
              <a:rPr lang="en-US" altLang="en-US" smtClean="0"/>
              <a:t>outerHeight()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15" y="1375172"/>
            <a:ext cx="4982766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6008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Core</a:t>
            </a:r>
          </a:p>
        </p:txBody>
      </p:sp>
      <p:sp>
        <p:nvSpPr>
          <p:cNvPr id="9219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brief background on jQuery</a:t>
            </a:r>
          </a:p>
        </p:txBody>
      </p:sp>
    </p:spTree>
    <p:extLst>
      <p:ext uri="{BB962C8B-B14F-4D97-AF65-F5344CB8AC3E}">
        <p14:creationId xmlns:p14="http://schemas.microsoft.com/office/powerpoint/2010/main" val="28013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</a:t>
            </a:r>
          </a:p>
        </p:txBody>
      </p:sp>
      <p:sp>
        <p:nvSpPr>
          <p:cNvPr id="440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 of ‘walking through’ DOM objects.</a:t>
            </a:r>
          </a:p>
          <a:p>
            <a:pPr eaLnBrk="1" hangingPunct="1"/>
            <a:r>
              <a:rPr lang="en-US" altLang="en-US" smtClean="0"/>
              <a:t>Also known as ‘ranging’ in native JavaScript.</a:t>
            </a:r>
          </a:p>
          <a:p>
            <a:pPr eaLnBrk="1" hangingPunct="1"/>
            <a:r>
              <a:rPr lang="en-US" altLang="en-US" smtClean="0"/>
              <a:t>Somewhat similar to travelling from point A to point B in the shortest possible time.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52221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 in The DOM Tree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siblings()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next()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nextAll()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nextUntil()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prev()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prevAll()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prevUntil()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00972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</a:t>
            </a:r>
          </a:p>
        </p:txBody>
      </p:sp>
      <p:sp>
        <p:nvSpPr>
          <p:cNvPr id="460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Filtering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first()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last()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eq()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12528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AJAX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AJAX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exchanging data with a server and updating parts of a web page - without reloading the whole page</a:t>
            </a:r>
          </a:p>
          <a:p>
            <a:pPr eaLnBrk="1" hangingPunct="1"/>
            <a:r>
              <a:rPr lang="en-US" altLang="en-US" smtClean="0"/>
              <a:t>AJAX = Asynchronous JavaScript and XML.</a:t>
            </a:r>
          </a:p>
        </p:txBody>
      </p:sp>
    </p:spTree>
    <p:extLst>
      <p:ext uri="{BB962C8B-B14F-4D97-AF65-F5344CB8AC3E}">
        <p14:creationId xmlns:p14="http://schemas.microsoft.com/office/powerpoint/2010/main" val="37486202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load()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loads data from a server and puts the returned data into a selected element</a:t>
            </a:r>
          </a:p>
          <a:p>
            <a:pPr eaLnBrk="1" hangingPunct="1"/>
            <a:r>
              <a:rPr lang="en-US" altLang="en-US" smtClean="0"/>
              <a:t>Syntax: $(</a:t>
            </a:r>
            <a:r>
              <a:rPr lang="en-US" altLang="en-US" smtClean="0">
                <a:solidFill>
                  <a:srgbClr val="00B0F0"/>
                </a:solidFill>
              </a:rPr>
              <a:t>selector</a:t>
            </a:r>
            <a:r>
              <a:rPr lang="en-US" altLang="en-US" smtClean="0"/>
              <a:t>).</a:t>
            </a:r>
            <a:r>
              <a:rPr lang="en-US" altLang="en-US" smtClean="0">
                <a:solidFill>
                  <a:srgbClr val="7030A0"/>
                </a:solidFill>
              </a:rPr>
              <a:t>load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rgbClr val="00B0F0"/>
                </a:solidFill>
              </a:rPr>
              <a:t>URL</a:t>
            </a:r>
            <a:r>
              <a:rPr lang="en-US" altLang="en-US" smtClean="0">
                <a:solidFill>
                  <a:schemeClr val="tx1"/>
                </a:solidFill>
              </a:rPr>
              <a:t>, </a:t>
            </a:r>
            <a:r>
              <a:rPr lang="en-US" altLang="en-US" smtClean="0">
                <a:solidFill>
                  <a:srgbClr val="00B0F0"/>
                </a:solidFill>
              </a:rPr>
              <a:t>[data</a:t>
            </a:r>
            <a:r>
              <a:rPr lang="en-US" altLang="en-US" smtClean="0">
                <a:solidFill>
                  <a:schemeClr val="tx1"/>
                </a:solidFill>
              </a:rPr>
              <a:t>, </a:t>
            </a:r>
            <a:r>
              <a:rPr lang="en-US" altLang="en-US" smtClean="0">
                <a:solidFill>
                  <a:srgbClr val="00B0F0"/>
                </a:solidFill>
              </a:rPr>
              <a:t>callback]</a:t>
            </a:r>
            <a:r>
              <a:rPr lang="en-US" altLang="en-US" smtClean="0"/>
              <a:t>);</a:t>
            </a:r>
          </a:p>
          <a:p>
            <a:pPr lvl="1" eaLnBrk="1" hangingPunct="1"/>
            <a:r>
              <a:rPr lang="en-US" altLang="en-US" smtClean="0"/>
              <a:t>URL -  specifies the URL you want to load</a:t>
            </a:r>
          </a:p>
          <a:p>
            <a:pPr lvl="1" eaLnBrk="1" hangingPunct="1"/>
            <a:r>
              <a:rPr lang="en-US" altLang="en-US" smtClean="0"/>
              <a:t>Data - set of query string of  key/value pairs to send along with the request</a:t>
            </a:r>
          </a:p>
          <a:p>
            <a:pPr lvl="1" eaLnBrk="1" hangingPunct="1"/>
            <a:r>
              <a:rPr lang="en-US" altLang="en-US" smtClean="0"/>
              <a:t>Callback – function to be executed after load() is completed</a:t>
            </a:r>
          </a:p>
        </p:txBody>
      </p:sp>
    </p:spTree>
    <p:extLst>
      <p:ext uri="{BB962C8B-B14F-4D97-AF65-F5344CB8AC3E}">
        <p14:creationId xmlns:p14="http://schemas.microsoft.com/office/powerpoint/2010/main" val="3834659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Request: Get</a:t>
            </a:r>
          </a:p>
        </p:txBody>
      </p:sp>
      <p:sp>
        <p:nvSpPr>
          <p:cNvPr id="501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 – requests data from a specified resource</a:t>
            </a:r>
          </a:p>
          <a:p>
            <a:pPr eaLnBrk="1" hangingPunct="1"/>
            <a:r>
              <a:rPr lang="en-US" altLang="en-US" smtClean="0"/>
              <a:t>Syntax: $.</a:t>
            </a:r>
            <a:r>
              <a:rPr lang="en-US" altLang="en-US" smtClean="0">
                <a:solidFill>
                  <a:srgbClr val="7030A0"/>
                </a:solidFill>
              </a:rPr>
              <a:t>get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rgbClr val="00B0F0"/>
                </a:solidFill>
              </a:rPr>
              <a:t>URL</a:t>
            </a:r>
            <a:r>
              <a:rPr lang="en-US" altLang="en-US" smtClean="0">
                <a:solidFill>
                  <a:schemeClr val="tx1"/>
                </a:solidFill>
              </a:rPr>
              <a:t>, </a:t>
            </a:r>
            <a:r>
              <a:rPr lang="en-US" altLang="en-US" smtClean="0">
                <a:solidFill>
                  <a:srgbClr val="00B0F0"/>
                </a:solidFill>
              </a:rPr>
              <a:t>callback</a:t>
            </a:r>
            <a:r>
              <a:rPr lang="en-US" altLang="en-US" smtClean="0"/>
              <a:t>);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marL="392892" lvl="1" indent="0">
              <a:buNone/>
            </a:pPr>
            <a:r>
              <a:rPr lang="en-US" altLang="en-US" smtClean="0"/>
              <a:t>$.get("demo.asp", function(data, status){</a:t>
            </a:r>
          </a:p>
          <a:p>
            <a:pPr marL="392892" lvl="1" indent="0">
              <a:buNone/>
            </a:pPr>
            <a:r>
              <a:rPr lang="en-US" altLang="en-US" smtClean="0"/>
              <a:t>    alert("Data: " + data + "\nStatus: " + status);</a:t>
            </a:r>
          </a:p>
          <a:p>
            <a:pPr marL="392892" lvl="1" indent="0">
              <a:buNone/>
            </a:pPr>
            <a:r>
              <a:rPr lang="en-US" altLang="en-US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9821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Request: 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Post – </a:t>
            </a:r>
            <a:r>
              <a:rPr lang="en-US" sz="2250" dirty="0">
                <a:solidFill>
                  <a:schemeClr val="dk2"/>
                </a:solidFill>
                <a:latin typeface="Calibri"/>
                <a:sym typeface="Calibri"/>
              </a:rPr>
              <a:t>s</a:t>
            </a:r>
            <a:r>
              <a:rPr lang="en-US" sz="22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ubmit a data to a specified resource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Syntax: $.</a:t>
            </a:r>
            <a:r>
              <a:rPr lang="en-US" dirty="0" smtClean="0">
                <a:solidFill>
                  <a:srgbClr val="7030A0"/>
                </a:solidFill>
              </a:rPr>
              <a:t>post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callback</a:t>
            </a:r>
            <a:r>
              <a:rPr lang="en-US" dirty="0" smtClean="0"/>
              <a:t>);</a:t>
            </a:r>
          </a:p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151799" indent="0">
              <a:buNone/>
              <a:defRPr/>
            </a:pPr>
            <a:r>
              <a:rPr lang="en-US" sz="1969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87" dirty="0">
                <a:solidFill>
                  <a:srgbClr val="FFC000"/>
                </a:solidFill>
                <a:latin typeface="Consolas" panose="020B0609020204030204" pitchFamily="49" charset="0"/>
              </a:rPr>
              <a:t>post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"demo_test_post.asp"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151799" indent="0">
              <a:buNone/>
              <a:defRPr/>
            </a:pP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"Donald Duck", 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city</a:t>
            </a:r>
            <a:r>
              <a:rPr lang="en-US" sz="1687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"</a:t>
            </a:r>
            <a:r>
              <a:rPr lang="en-US" sz="1687" dirty="0" err="1">
                <a:solidFill>
                  <a:srgbClr val="CC6600"/>
                </a:solidFill>
                <a:latin typeface="Consolas" panose="020B0609020204030204" pitchFamily="49" charset="0"/>
              </a:rPr>
              <a:t>Duckburg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" 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151799" indent="0">
              <a:buNone/>
              <a:defRPr/>
            </a:pP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687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data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status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marL="151799" indent="0">
              <a:buNone/>
              <a:defRPr/>
            </a:pPr>
            <a:r>
              <a:rPr lang="en-US" sz="1687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en-US" sz="1687" dirty="0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"Data: "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data 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"\</a:t>
            </a:r>
            <a:r>
              <a:rPr lang="en-US" sz="1687" dirty="0" err="1">
                <a:solidFill>
                  <a:srgbClr val="CC6600"/>
                </a:solidFill>
                <a:latin typeface="Consolas" panose="020B0609020204030204" pitchFamily="49" charset="0"/>
              </a:rPr>
              <a:t>nStatus</a:t>
            </a:r>
            <a:r>
              <a:rPr lang="en-US" sz="1687" dirty="0">
                <a:solidFill>
                  <a:srgbClr val="CC6600"/>
                </a:solidFill>
                <a:latin typeface="Consolas" panose="020B0609020204030204" pitchFamily="49" charset="0"/>
              </a:rPr>
              <a:t>: "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87" dirty="0">
                <a:solidFill>
                  <a:srgbClr val="00B0F0"/>
                </a:solidFill>
                <a:latin typeface="Consolas" panose="020B0609020204030204" pitchFamily="49" charset="0"/>
              </a:rPr>
              <a:t>status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151799" indent="0">
              <a:buNone/>
              <a:defRPr/>
            </a:pPr>
            <a:r>
              <a:rPr lang="en-US" sz="1687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87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492231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hlinkClick r:id="rId2"/>
              </a:rPr>
              <a:t>https://www.w3schools.com/jquery/</a:t>
            </a:r>
            <a:endParaRPr lang="en-US" altLang="en-US" smtClean="0"/>
          </a:p>
          <a:p>
            <a:pPr eaLnBrk="1" hangingPunct="1"/>
            <a:r>
              <a:rPr lang="en-US" altLang="en-US" smtClean="0">
                <a:hlinkClick r:id="rId3"/>
              </a:rPr>
              <a:t>http://api.jquery.com/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63300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822"/>
            <a:r>
              <a:rPr lang="en-US" altLang="en-US" smtClean="0"/>
              <a:t>Created by John Resig in 2006</a:t>
            </a:r>
          </a:p>
          <a:p>
            <a:pPr marL="401822"/>
            <a:r>
              <a:rPr lang="en-US" altLang="en-US" smtClean="0"/>
              <a:t>Write less, Do More</a:t>
            </a:r>
          </a:p>
          <a:p>
            <a:pPr marL="401822"/>
            <a:r>
              <a:rPr lang="en-US" altLang="en-US" smtClean="0"/>
              <a:t>fast, small, and feature-rich JavaScript library</a:t>
            </a:r>
          </a:p>
          <a:p>
            <a:pPr marL="401822"/>
            <a:r>
              <a:rPr lang="en-US" altLang="en-US" smtClean="0"/>
              <a:t>simplifies document traversal and manipulation, event handling, animation, and Ajax </a:t>
            </a:r>
          </a:p>
          <a:p>
            <a:pPr marL="401822"/>
            <a:r>
              <a:rPr lang="en-US" altLang="en-US" smtClean="0"/>
              <a:t>easy-to-use API that works across a multitude of browsers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538608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the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Valid XHTML/HTML/HTML5</a:t>
            </a:r>
          </a:p>
          <a:p>
            <a:pPr eaLnBrk="1" hangingPunct="1">
              <a:defRPr/>
            </a:pPr>
            <a:r>
              <a:rPr lang="en-US" dirty="0" smtClean="0"/>
              <a:t>CSS 2.1 / CSS 3</a:t>
            </a:r>
          </a:p>
          <a:p>
            <a:pPr eaLnBrk="1" hangingPunct="1">
              <a:defRPr/>
            </a:pPr>
            <a:r>
              <a:rPr lang="en-US" dirty="0" smtClean="0"/>
              <a:t>Basic JavaScript</a:t>
            </a:r>
          </a:p>
          <a:p>
            <a:pPr eaLnBrk="1" hangingPunct="1">
              <a:defRPr/>
            </a:pPr>
            <a:r>
              <a:rPr lang="en-US" dirty="0" smtClean="0"/>
              <a:t>Document Object Model (DOM)</a:t>
            </a:r>
          </a:p>
          <a:p>
            <a:pPr marL="151799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4989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Setting Up jQuery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Download</a:t>
            </a:r>
          </a:p>
          <a:p>
            <a:pPr lvl="1" eaLnBrk="1" hangingPunct="1"/>
            <a:r>
              <a:rPr lang="en-US" altLang="en-US" smtClean="0"/>
              <a:t>https://jquery.com/download/</a:t>
            </a:r>
          </a:p>
          <a:p>
            <a:pPr eaLnBrk="1" hangingPunct="1"/>
            <a:r>
              <a:rPr lang="en-US" altLang="en-US" smtClean="0"/>
              <a:t>CDN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mtClean="0"/>
              <a:t>&lt;script type = "text/javascript" src = "http://ajax.googleapis.com/ajax/libs/jquery/2.1.3/jquery.min.js"&gt;&lt;/script&gt;</a:t>
            </a:r>
          </a:p>
          <a:p>
            <a:pPr eaLnBrk="1" hangingPunct="1"/>
            <a:r>
              <a:rPr lang="en-US" altLang="en-US" smtClean="0"/>
              <a:t>Include in head section of DOM</a:t>
            </a:r>
          </a:p>
          <a:p>
            <a:pPr lvl="1" eaLnBrk="1" hangingPunct="1"/>
            <a:r>
              <a:rPr lang="en-US" altLang="en-US" smtClean="0"/>
              <a:t>Add before other jQuery Plugins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4471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write jQuery</a:t>
            </a:r>
          </a:p>
        </p:txBody>
      </p:sp>
    </p:spTree>
    <p:extLst>
      <p:ext uri="{BB962C8B-B14F-4D97-AF65-F5344CB8AC3E}">
        <p14:creationId xmlns:p14="http://schemas.microsoft.com/office/powerpoint/2010/main" val="11967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</a:t>
            </a: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389558" y="1393031"/>
            <a:ext cx="8251031" cy="4375547"/>
          </a:xfrm>
        </p:spPr>
        <p:txBody>
          <a:bodyPr/>
          <a:lstStyle/>
          <a:p>
            <a:pPr marL="151799" indent="0" algn="ctr">
              <a:buNone/>
            </a:pPr>
            <a:r>
              <a:rPr lang="en-US" altLang="en-US" sz="3797"/>
              <a:t>$(</a:t>
            </a:r>
            <a:r>
              <a:rPr lang="en-US" altLang="en-US" sz="3797">
                <a:solidFill>
                  <a:srgbClr val="00B0F0"/>
                </a:solidFill>
              </a:rPr>
              <a:t>selector</a:t>
            </a:r>
            <a:r>
              <a:rPr lang="en-US" altLang="en-US" sz="3797"/>
              <a:t>).</a:t>
            </a:r>
            <a:r>
              <a:rPr lang="en-US" altLang="en-US" sz="3797">
                <a:solidFill>
                  <a:srgbClr val="CC6600"/>
                </a:solidFill>
              </a:rPr>
              <a:t>action</a:t>
            </a:r>
            <a:r>
              <a:rPr lang="en-US" altLang="en-US" sz="3797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292" y="2724671"/>
            <a:ext cx="3964781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50" dirty="0">
                <a:latin typeface="+mn-lt"/>
              </a:rPr>
              <a:t>HTML element to be manipulated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9722" y="3375422"/>
            <a:ext cx="4161234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50" dirty="0">
                <a:latin typeface="+mn-lt"/>
              </a:rPr>
              <a:t>The process to be done to the selected element. </a:t>
            </a:r>
          </a:p>
        </p:txBody>
      </p:sp>
      <p:cxnSp>
        <p:nvCxnSpPr>
          <p:cNvPr id="16390" name="Straight Arrow Connector 9"/>
          <p:cNvCxnSpPr>
            <a:cxnSpLocks noChangeShapeType="1"/>
          </p:cNvCxnSpPr>
          <p:nvPr/>
        </p:nvCxnSpPr>
        <p:spPr bwMode="auto">
          <a:xfrm flipV="1">
            <a:off x="2643188" y="1982391"/>
            <a:ext cx="1157511" cy="788045"/>
          </a:xfrm>
          <a:prstGeom prst="straightConnector1">
            <a:avLst/>
          </a:prstGeom>
          <a:noFill/>
          <a:ln w="38100" cap="rnd" algn="ctr">
            <a:solidFill>
              <a:srgbClr val="0868AD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1" name="Straight Arrow Connector 11"/>
          <p:cNvCxnSpPr>
            <a:cxnSpLocks noChangeShapeType="1"/>
          </p:cNvCxnSpPr>
          <p:nvPr/>
        </p:nvCxnSpPr>
        <p:spPr bwMode="auto">
          <a:xfrm flipH="1" flipV="1">
            <a:off x="5674816" y="1981275"/>
            <a:ext cx="965523" cy="1286991"/>
          </a:xfrm>
          <a:prstGeom prst="straightConnector1">
            <a:avLst/>
          </a:prstGeom>
          <a:noFill/>
          <a:ln w="38100" cap="rnd" algn="ctr">
            <a:solidFill>
              <a:srgbClr val="CC66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97842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Selectors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yatech7">
  <a:themeElements>
    <a:clrScheme name="ideyatech7 14">
      <a:dk1>
        <a:srgbClr val="000000"/>
      </a:dk1>
      <a:lt1>
        <a:srgbClr val="47731C"/>
      </a:lt1>
      <a:dk2>
        <a:srgbClr val="000000"/>
      </a:dk2>
      <a:lt2>
        <a:srgbClr val="FFFFFF"/>
      </a:lt2>
      <a:accent1>
        <a:srgbClr val="FFD700"/>
      </a:accent1>
      <a:accent2>
        <a:srgbClr val="47731C"/>
      </a:accent2>
      <a:accent3>
        <a:srgbClr val="AAAAAA"/>
      </a:accent3>
      <a:accent4>
        <a:srgbClr val="3B6116"/>
      </a:accent4>
      <a:accent5>
        <a:srgbClr val="FFE8AA"/>
      </a:accent5>
      <a:accent6>
        <a:srgbClr val="3F6818"/>
      </a:accent6>
      <a:hlink>
        <a:srgbClr val="FFA500"/>
      </a:hlink>
      <a:folHlink>
        <a:srgbClr val="FFA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deyatech7">
  <a:themeElements>
    <a:clrScheme name="ideyatech7 14">
      <a:dk1>
        <a:srgbClr val="000000"/>
      </a:dk1>
      <a:lt1>
        <a:srgbClr val="47731C"/>
      </a:lt1>
      <a:dk2>
        <a:srgbClr val="000000"/>
      </a:dk2>
      <a:lt2>
        <a:srgbClr val="FFFFFF"/>
      </a:lt2>
      <a:accent1>
        <a:srgbClr val="FFD700"/>
      </a:accent1>
      <a:accent2>
        <a:srgbClr val="47731C"/>
      </a:accent2>
      <a:accent3>
        <a:srgbClr val="AAAAAA"/>
      </a:accent3>
      <a:accent4>
        <a:srgbClr val="3B6116"/>
      </a:accent4>
      <a:accent5>
        <a:srgbClr val="FFE8AA"/>
      </a:accent5>
      <a:accent6>
        <a:srgbClr val="3F6818"/>
      </a:accent6>
      <a:hlink>
        <a:srgbClr val="FFA500"/>
      </a:hlink>
      <a:folHlink>
        <a:srgbClr val="FFA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897</Words>
  <Application>Microsoft Office PowerPoint</Application>
  <PresentationFormat>On-screen Show (4:3)</PresentationFormat>
  <Paragraphs>210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ヒラギノ角ゴ ProN W3</vt:lpstr>
      <vt:lpstr>Cambria</vt:lpstr>
      <vt:lpstr>Calibri</vt:lpstr>
      <vt:lpstr>Questrial</vt:lpstr>
      <vt:lpstr>Consolas</vt:lpstr>
      <vt:lpstr>Wingdings</vt:lpstr>
      <vt:lpstr>Arial</vt:lpstr>
      <vt:lpstr>Gill Sans</vt:lpstr>
      <vt:lpstr>Tahoma</vt:lpstr>
      <vt:lpstr>ideyatech7</vt:lpstr>
      <vt:lpstr>1_ideyatech7</vt:lpstr>
      <vt:lpstr>M13 - JQuery</vt:lpstr>
      <vt:lpstr>Outline</vt:lpstr>
      <vt:lpstr>Core</vt:lpstr>
      <vt:lpstr>INTRODUCTION</vt:lpstr>
      <vt:lpstr>Before the jump</vt:lpstr>
      <vt:lpstr>Setting Up jQuery</vt:lpstr>
      <vt:lpstr>Syntax</vt:lpstr>
      <vt:lpstr>Syntax</vt:lpstr>
      <vt:lpstr>Selectors</vt:lpstr>
      <vt:lpstr>Selectors</vt:lpstr>
      <vt:lpstr>Selectors</vt:lpstr>
      <vt:lpstr>Attributes</vt:lpstr>
      <vt:lpstr>Attributes</vt:lpstr>
      <vt:lpstr>Attributes</vt:lpstr>
      <vt:lpstr>Attributes</vt:lpstr>
      <vt:lpstr>Events</vt:lpstr>
      <vt:lpstr>Events</vt:lpstr>
      <vt:lpstr>Effects</vt:lpstr>
      <vt:lpstr>Effects</vt:lpstr>
      <vt:lpstr>Effects</vt:lpstr>
      <vt:lpstr>Effects</vt:lpstr>
      <vt:lpstr>Effects</vt:lpstr>
      <vt:lpstr>Chaining</vt:lpstr>
      <vt:lpstr>Chaining</vt:lpstr>
      <vt:lpstr>DOM Manipulation</vt:lpstr>
      <vt:lpstr>DOM Manipulation</vt:lpstr>
      <vt:lpstr>Adding Contents</vt:lpstr>
      <vt:lpstr>Manipulating CSS</vt:lpstr>
      <vt:lpstr>Dimensions</vt:lpstr>
      <vt:lpstr>Traversing</vt:lpstr>
      <vt:lpstr>Traversing</vt:lpstr>
      <vt:lpstr>Traversing</vt:lpstr>
      <vt:lpstr>Traversing</vt:lpstr>
      <vt:lpstr>AJAX</vt:lpstr>
      <vt:lpstr>AJAX</vt:lpstr>
      <vt:lpstr>load()</vt:lpstr>
      <vt:lpstr>HTTP Request: Get</vt:lpstr>
      <vt:lpstr>HTTP Request: Post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Morse</dc:creator>
  <cp:lastModifiedBy>Morse</cp:lastModifiedBy>
  <cp:revision>3</cp:revision>
  <dcterms:modified xsi:type="dcterms:W3CDTF">2017-06-21T10:16:23Z</dcterms:modified>
</cp:coreProperties>
</file>