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6" r:id="rId11"/>
    <p:sldId id="280" r:id="rId12"/>
    <p:sldId id="278" r:id="rId13"/>
    <p:sldId id="279" r:id="rId14"/>
    <p:sldId id="264" r:id="rId15"/>
    <p:sldId id="281" r:id="rId16"/>
    <p:sldId id="282" r:id="rId17"/>
    <p:sldId id="283" r:id="rId18"/>
    <p:sldId id="284" r:id="rId19"/>
    <p:sldId id="285" r:id="rId20"/>
    <p:sldId id="275" r:id="rId21"/>
  </p:sldIdLst>
  <p:sldSz cx="12192000" cy="6858000"/>
  <p:notesSz cx="6742113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RMSE Score of Four Model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7-4AF8-B182-9D69F8ABD5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7-4AF8-B182-9D69F8ABD5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7-4AF8-B182-9D69F8ABD5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D7-4AF8-B182-9D69F8ABD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2693279"/>
        <c:axId val="942693695"/>
      </c:barChart>
      <c:catAx>
        <c:axId val="94269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693695"/>
        <c:crosses val="autoZero"/>
        <c:auto val="1"/>
        <c:lblAlgn val="ctr"/>
        <c:lblOffset val="100"/>
        <c:noMultiLvlLbl val="0"/>
      </c:catAx>
      <c:valAx>
        <c:axId val="94269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69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DB24E-D315-4A38-89F2-E936689430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6806E-87E5-4ACA-B8B8-471461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39AB2-20D4-42BD-9BF8-5976C8B3C99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2747"/>
            <a:ext cx="539369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2E8C-719F-42CE-A7DF-4A80E45C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2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58F3-84BE-4249-A893-97575F4D0285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8B68-4ADF-48AB-A58B-1E53B4090CA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C5A7-BF9C-4E0B-8091-633B3433F3AE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8121-8C13-4BA8-8C19-34D1E807E70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5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8CE0-A4D6-4F00-9F55-10CBA17BAB87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4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7660-FA26-49E3-86F7-4F7D4B59A7FC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761-9A06-4340-AA6A-5AFE5A0A0A6C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268-1E2F-4DFD-B436-7785184B8D2C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4D8E-55A6-4B06-B73B-6C812177591F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6C9E60-FA90-4932-9657-47F5DBE1AB96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40E3-B35F-4F0B-B3BD-DC7CCA36873E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BB4490-870A-4E73-9EA3-3A48BED6553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AFE7C8-7D70-43F4-A905-5D483D96F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8746"/>
            <a:ext cx="10058400" cy="231237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Analysis and Prediction of Large Amount of Sales Data in Supermarket </a:t>
            </a:r>
            <a:r>
              <a:rPr lang="en-US" sz="4400" dirty="0"/>
              <a:t>U</a:t>
            </a:r>
            <a:r>
              <a:rPr lang="en-US" sz="4400" dirty="0" smtClean="0"/>
              <a:t>sing Hadoop and Machine Learning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Md GOLAM MORSHED</a:t>
            </a:r>
          </a:p>
          <a:p>
            <a:pPr algn="r"/>
            <a:r>
              <a:rPr lang="en-US" dirty="0" smtClean="0"/>
              <a:t>ID: 2019310147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6F81-AD60-4960-827F-04ED53A3FD55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Many Machine Learning models can be applied on these big data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Cross validation can be performed to check improvements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Four Spark ML model has been used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1" dirty="0" smtClean="0"/>
              <a:t>Linear </a:t>
            </a:r>
            <a:r>
              <a:rPr lang="en-US" sz="2800" b="1" dirty="0"/>
              <a:t>Regression </a:t>
            </a:r>
            <a:r>
              <a:rPr lang="en-US" sz="2800" b="1" dirty="0" smtClean="0"/>
              <a:t>Model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1" dirty="0"/>
              <a:t>Ridge Regression Model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1" dirty="0"/>
              <a:t>Decision Tree Model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1" dirty="0"/>
              <a:t>Random Forrest Model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8121-8C13-4BA8-8C19-34D1E807E70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Parameters from Dataset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144462"/>
              </p:ext>
            </p:extLst>
          </p:nvPr>
        </p:nvGraphicFramePr>
        <p:xfrm>
          <a:off x="1096963" y="1688007"/>
          <a:ext cx="10058400" cy="465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373384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444133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9745972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986526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423609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54181970"/>
                    </a:ext>
                  </a:extLst>
                </a:gridCol>
              </a:tblGrid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12882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Unique Product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Low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969764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Weight of 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07663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Item_Fat_Content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Wether the product is low fat or not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101133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Item_Visibility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% of total display area in store allocated to this 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High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781230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Category to which product belongs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High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6512534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Item_MRP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Maximum Retail Price (list price) of 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0961360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Outlet_Identifier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Unique Store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Low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1757908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Outlet_Establishment_Year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Year in which store was established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Low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52304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Outlet_Size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Size of the store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High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214417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Outlet_Location_Type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Type of city in which the store is located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High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855414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Outlet_Type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Grocery store or some sort of supermarket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High Impact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072585"/>
                  </a:ext>
                </a:extLst>
              </a:tr>
              <a:tr h="31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Item_Outlet_Sales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A3A3A"/>
                          </a:solidFill>
                          <a:effectLst/>
                          <a:latin typeface="Calibri" panose="020F0502020204030204" pitchFamily="34" charset="0"/>
                        </a:rPr>
                        <a:t>Sales of product in particular store. This is the outcome variable to be predicted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642116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8121-8C13-4BA8-8C19-34D1E807E70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Data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38" y="1811094"/>
            <a:ext cx="4614977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8121-8C13-4BA8-8C19-34D1E807E70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5" y="1919304"/>
            <a:ext cx="6223720" cy="39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Data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9" y="1942978"/>
            <a:ext cx="4931860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8121-8C13-4BA8-8C19-34D1E807E70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63" y="1942978"/>
            <a:ext cx="6376214" cy="41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1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Experiment Result</a:t>
            </a:r>
            <a:endParaRPr lang="en-US" sz="3600" b="1" spc="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3B14-646F-4C33-88DF-8B4B151856B8}" type="datetime1">
              <a:rPr lang="en-US" smtClean="0"/>
              <a:t>12/10/2019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Evaluation Criteria:</a:t>
            </a:r>
          </a:p>
          <a:p>
            <a:pPr marL="0" indent="0" algn="just">
              <a:buNone/>
            </a:pPr>
            <a:r>
              <a:rPr lang="en-US" sz="2800" dirty="0" smtClean="0"/>
              <a:t>RMSE </a:t>
            </a:r>
            <a:r>
              <a:rPr lang="en-US" sz="2800" dirty="0"/>
              <a:t>: 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 Root </a:t>
            </a:r>
            <a:r>
              <a:rPr lang="en-US" sz="2800" dirty="0"/>
              <a:t>Mean Square Error (RMSE) is the standard deviation of the residuals (prediction errors). 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 Residuals </a:t>
            </a:r>
            <a:r>
              <a:rPr lang="en-US" sz="2800" dirty="0"/>
              <a:t>are a measure of how far from the regression line data points </a:t>
            </a:r>
            <a:r>
              <a:rPr lang="en-US" sz="2800" dirty="0" smtClean="0"/>
              <a:t>are.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Experiment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1" dirty="0"/>
              <a:t>Linear Regression </a:t>
            </a:r>
            <a:r>
              <a:rPr lang="en-US" sz="2800" b="1" dirty="0" smtClean="0"/>
              <a:t>Model</a:t>
            </a:r>
            <a:endParaRPr lang="en-US" sz="2800" b="1" dirty="0"/>
          </a:p>
          <a:p>
            <a:pPr marL="201168" lvl="1" indent="0" algn="just">
              <a:buNone/>
            </a:pPr>
            <a:endParaRPr lang="en-US" sz="2800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8121-8C13-4BA8-8C19-34D1E807E70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2" y="2524280"/>
            <a:ext cx="6218140" cy="2771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2" y="3333904"/>
            <a:ext cx="5310552" cy="115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2381" y="5499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21345" y="48084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22730" y="5786281"/>
            <a:ext cx="22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</a:t>
            </a:r>
            <a:r>
              <a:rPr lang="en-US" dirty="0" smtClean="0"/>
              <a:t> File: linear.csv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Experiment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1" dirty="0" smtClean="0"/>
              <a:t>Ridge </a:t>
            </a:r>
            <a:r>
              <a:rPr lang="en-US" sz="2800" b="1" dirty="0"/>
              <a:t>Regression Model.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78121-8C13-4BA8-8C19-34D1E807E70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FE7C8-7D70-43F4-A905-5D483D96F42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3" y="2700907"/>
            <a:ext cx="67722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88" y="3117497"/>
            <a:ext cx="4602976" cy="981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4179" y="499942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63143" y="430808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4528" y="5285939"/>
            <a:ext cx="21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</a:t>
            </a:r>
            <a:r>
              <a:rPr lang="en-US" dirty="0" smtClean="0"/>
              <a:t> File: ridge.csv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7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Experiment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1" dirty="0" smtClean="0"/>
              <a:t>Decision </a:t>
            </a:r>
            <a:r>
              <a:rPr lang="en-US" sz="2800" b="1" dirty="0"/>
              <a:t>Tree Model.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78121-8C13-4BA8-8C19-34D1E807E70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FE7C8-7D70-43F4-A905-5D483D96F42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3" y="2605085"/>
            <a:ext cx="68103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38" y="2928934"/>
            <a:ext cx="4426953" cy="1000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4710" y="46494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13674" y="39581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15059" y="493596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</a:t>
            </a:r>
            <a:r>
              <a:rPr lang="en-US" dirty="0" smtClean="0"/>
              <a:t> File: decTree.csv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Experiment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1" dirty="0" smtClean="0"/>
              <a:t>Random </a:t>
            </a:r>
            <a:r>
              <a:rPr lang="en-US" sz="2800" b="1" dirty="0"/>
              <a:t>Forrest Model.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78121-8C13-4BA8-8C19-34D1E807E70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FE7C8-7D70-43F4-A905-5D483D96F42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5" y="2870867"/>
            <a:ext cx="73437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80" y="3146073"/>
            <a:ext cx="4159494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8818" y="487844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47782" y="418711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9167" y="5164968"/>
            <a:ext cx="281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</a:t>
            </a:r>
            <a:r>
              <a:rPr lang="en-US" dirty="0" smtClean="0"/>
              <a:t> File: ranForest_1.csv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4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Comparison of Model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12761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8121-8C13-4BA8-8C19-34D1E807E70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Motivation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Problem Statement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State-of-the-art Solution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Proposed </a:t>
            </a:r>
            <a:r>
              <a:rPr lang="en-US" sz="2800" dirty="0"/>
              <a:t>S</a:t>
            </a:r>
            <a:r>
              <a:rPr lang="en-US" sz="2800" dirty="0" smtClean="0"/>
              <a:t>olution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/>
              <a:t> I</a:t>
            </a:r>
            <a:r>
              <a:rPr lang="en-US" sz="2800" dirty="0" smtClean="0"/>
              <a:t>mprovements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Experimental Results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9E70-B36A-40A0-92BF-35D26B5150B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003399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B28D-2FB8-4514-9A78-39420CA779F5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Motivation</a:t>
            </a:r>
            <a:endParaRPr lang="en-US" sz="3600" b="1" spc="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6704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Stores all around the country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Lots of items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Lots of category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Huge Sales data(Big Data) is generating from each store everyday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Analyzing this huge data and predicting upcoming sales is really   tough!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Need to build a model for prediction using historical data.</a:t>
            </a:r>
          </a:p>
          <a:p>
            <a:pPr marL="0" indent="0" algn="just">
              <a:buNone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09A2-6BA4-480A-BE02-C795992F64DC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Motivation</a:t>
            </a:r>
            <a:endParaRPr lang="en-US" sz="3600" b="1" spc="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7" y="1758343"/>
            <a:ext cx="10225452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E9D0-867C-4992-BBCD-E4446AB2F763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11464" y="5865933"/>
            <a:ext cx="27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333333"/>
                </a:solidFill>
                <a:latin typeface="Helvetica Neue"/>
              </a:rPr>
              <a:t>Source: Analytics </a:t>
            </a:r>
            <a:r>
              <a:rPr lang="en-US" i="1" dirty="0" err="1">
                <a:solidFill>
                  <a:srgbClr val="333333"/>
                </a:solidFill>
                <a:latin typeface="Helvetica Neue"/>
              </a:rPr>
              <a:t>Vidhya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5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US" sz="3600" b="1" spc="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8B4F-2BA7-4626-AFD2-C3B9D0DC268C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Need to Store and process sales data of each item in each store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Need to predict upcoming sales for specific item in different store.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Available Data: It is not possible to consider all the factors because of data </a:t>
            </a:r>
            <a:r>
              <a:rPr lang="en-US" sz="2800" dirty="0" smtClean="0"/>
              <a:t>availability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Need to build a model with available data which can forecast the upcoming sales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1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State of Art</a:t>
            </a:r>
            <a:endParaRPr lang="en-US" sz="3600" b="1" spc="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9BC-3920-4E43-87FC-9750DC272EEA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There are some solution available in different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Most of the approaches for small amount of sales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V</a:t>
            </a:r>
            <a:r>
              <a:rPr lang="en-US" sz="2800" dirty="0" smtClean="0"/>
              <a:t>ery less resources are available for big data processing of sales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As per my knowledge no solution using Hadoop distributed file system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6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3600" b="1" spc="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530-0BC0-4463-9E5C-DBF7523B1E80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HDFS and Choosing appropriate Machine Learning: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HDFS could be the best solution for storing and managing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Supervised </a:t>
            </a:r>
            <a:r>
              <a:rPr lang="en-US" sz="2800" b="1" dirty="0"/>
              <a:t>Learning task:</a:t>
            </a:r>
            <a:r>
              <a:rPr lang="en-US" sz="2800" dirty="0"/>
              <a:t> we </a:t>
            </a:r>
            <a:r>
              <a:rPr lang="en-US" sz="2800" dirty="0" smtClean="0"/>
              <a:t>have to collect</a:t>
            </a:r>
            <a:r>
              <a:rPr lang="en-US" sz="2800" dirty="0"/>
              <a:t> </a:t>
            </a:r>
            <a:r>
              <a:rPr lang="en-US" sz="2800" i="1" dirty="0"/>
              <a:t>labeled </a:t>
            </a:r>
            <a:r>
              <a:rPr lang="en-US" sz="2800" dirty="0"/>
              <a:t>training data (e.g. we already know some of the sale price, for some products and stores</a:t>
            </a:r>
            <a:r>
              <a:rPr lang="en-US" sz="2800" dirty="0" smtClean="0"/>
              <a:t>).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Regression task:</a:t>
            </a:r>
            <a:r>
              <a:rPr lang="en-US" sz="2800" dirty="0"/>
              <a:t> our algorithm is expected to predict the sale price for a given product and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Solution Workflow Chart</a:t>
            </a:r>
            <a:endParaRPr lang="en-US" sz="3600" b="1" spc="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3BA-EE43-490D-99C5-301DE23AD863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273172"/>
            <a:ext cx="2093916" cy="1046958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1216649" y="1953598"/>
            <a:ext cx="1855177" cy="958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Data Collection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80347" y="219046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3578072" y="1953598"/>
            <a:ext cx="1855177" cy="958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 Processing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5941848" y="1953598"/>
            <a:ext cx="1855177" cy="958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Ingesting</a:t>
            </a:r>
          </a:p>
          <a:p>
            <a:pPr algn="ctr"/>
            <a:r>
              <a:rPr lang="en-US" dirty="0" smtClean="0"/>
              <a:t>(HDFS)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433249" y="219046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16420" y="219046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8325019" y="1953598"/>
            <a:ext cx="1855177" cy="958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Choosing ML Model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8325019" y="3421688"/>
            <a:ext cx="1855177" cy="958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</a:p>
          <a:p>
            <a:pPr algn="ctr"/>
            <a:r>
              <a:rPr lang="en-US" dirty="0" smtClean="0"/>
              <a:t>(Spark ML)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9008005" y="2914245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7816420" y="365855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848" y="3450886"/>
            <a:ext cx="1855177" cy="958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Model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3578072" y="3450886"/>
            <a:ext cx="1855177" cy="958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5433249" y="368775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3088868" y="3687751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1216648" y="3450886"/>
            <a:ext cx="1855177" cy="9583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53354" y="296312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7985" y="4578842"/>
            <a:ext cx="365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Data Processing with </a:t>
            </a:r>
            <a:r>
              <a:rPr lang="en-US" dirty="0" err="1" smtClean="0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Proposed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8121-8C13-4BA8-8C19-34D1E807E70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E7C8-7D70-43F4-A905-5D483D96F423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82715" y="4536831"/>
            <a:ext cx="7895493" cy="1002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endParaRPr lang="en-US" dirty="0" smtClean="0"/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92524" y="3721704"/>
            <a:ext cx="7207934" cy="8122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Mapreduce</a:t>
            </a:r>
            <a:endParaRPr lang="en-US" dirty="0" smtClean="0"/>
          </a:p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35569" y="2992003"/>
            <a:ext cx="6075485" cy="7268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PySpark</a:t>
            </a:r>
            <a:endParaRPr lang="en-US" dirty="0"/>
          </a:p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92161" y="2282230"/>
            <a:ext cx="3162300" cy="7069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4" y="4688479"/>
            <a:ext cx="866662" cy="699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48" y="2279359"/>
            <a:ext cx="866662" cy="69902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1751366" y="5037991"/>
            <a:ext cx="6313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 flipV="1">
            <a:off x="7854461" y="2628872"/>
            <a:ext cx="2379787" cy="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" y="4533961"/>
            <a:ext cx="882161" cy="91118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46" y="3872785"/>
            <a:ext cx="1513125" cy="6196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" y="2897410"/>
            <a:ext cx="2312374" cy="7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953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623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Wingdings</vt:lpstr>
      <vt:lpstr>Retrospect</vt:lpstr>
      <vt:lpstr>Analysis and Prediction of Large Amount of Sales Data in Supermarket Using Hadoop and Machine Learning</vt:lpstr>
      <vt:lpstr>Agenda</vt:lpstr>
      <vt:lpstr>Motivation</vt:lpstr>
      <vt:lpstr>Motivation</vt:lpstr>
      <vt:lpstr>Problem Statement</vt:lpstr>
      <vt:lpstr>State of Art</vt:lpstr>
      <vt:lpstr>Proposed Solution</vt:lpstr>
      <vt:lpstr>Solution Workflow Chart</vt:lpstr>
      <vt:lpstr>Proposed Architecture</vt:lpstr>
      <vt:lpstr>Improvement</vt:lpstr>
      <vt:lpstr>Parameters from Dataset</vt:lpstr>
      <vt:lpstr>Data Analysis</vt:lpstr>
      <vt:lpstr>Data Analysis</vt:lpstr>
      <vt:lpstr>Experiment Result</vt:lpstr>
      <vt:lpstr>Experiment Result</vt:lpstr>
      <vt:lpstr>Experiment Result</vt:lpstr>
      <vt:lpstr>Experiment Result</vt:lpstr>
      <vt:lpstr>Experiment Result</vt:lpstr>
      <vt:lpstr>Comparison of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Focused Plenoptic Camera</dc:title>
  <dc:creator>Md Golam Morshed</dc:creator>
  <cp:lastModifiedBy>Md Golam Morshed</cp:lastModifiedBy>
  <cp:revision>144</cp:revision>
  <cp:lastPrinted>2019-11-12T03:05:46Z</cp:lastPrinted>
  <dcterms:created xsi:type="dcterms:W3CDTF">2019-04-28T14:20:33Z</dcterms:created>
  <dcterms:modified xsi:type="dcterms:W3CDTF">2019-12-10T08:01:41Z</dcterms:modified>
</cp:coreProperties>
</file>