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6" r:id="rId3"/>
    <p:sldId id="283" r:id="rId4"/>
    <p:sldId id="287" r:id="rId5"/>
    <p:sldId id="257" r:id="rId6"/>
    <p:sldId id="288" r:id="rId7"/>
    <p:sldId id="258" r:id="rId8"/>
    <p:sldId id="289" r:id="rId9"/>
    <p:sldId id="285" r:id="rId10"/>
    <p:sldId id="260" r:id="rId11"/>
    <p:sldId id="259" r:id="rId12"/>
    <p:sldId id="261" r:id="rId13"/>
    <p:sldId id="264" r:id="rId14"/>
    <p:sldId id="262" r:id="rId15"/>
    <p:sldId id="265" r:id="rId16"/>
    <p:sldId id="267" r:id="rId17"/>
    <p:sldId id="268" r:id="rId18"/>
    <p:sldId id="273" r:id="rId19"/>
    <p:sldId id="274" r:id="rId20"/>
    <p:sldId id="277" r:id="rId21"/>
    <p:sldId id="278" r:id="rId22"/>
    <p:sldId id="279" r:id="rId23"/>
    <p:sldId id="280" r:id="rId24"/>
    <p:sldId id="281" r:id="rId25"/>
    <p:sldId id="290" r:id="rId26"/>
    <p:sldId id="291" r:id="rId27"/>
    <p:sldId id="292" r:id="rId28"/>
    <p:sldId id="294" r:id="rId29"/>
    <p:sldId id="295" r:id="rId30"/>
    <p:sldId id="293"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4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753DC-D850-4BBA-97E5-EFD75932D0A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1FC813B-FA61-4112-9418-23F741096DC0}">
      <dgm:prSet/>
      <dgm:spPr/>
      <dgm:t>
        <a:bodyPr/>
        <a:lstStyle/>
        <a:p>
          <a:r>
            <a:rPr lang="en-GB"/>
            <a:t>Introduction</a:t>
          </a:r>
          <a:endParaRPr lang="en-US"/>
        </a:p>
      </dgm:t>
    </dgm:pt>
    <dgm:pt modelId="{4A54E7E6-E33B-49FB-9997-3312254273C6}" type="parTrans" cxnId="{5DB6CDE5-6EA5-48DE-AA86-F5DC2CAF94DF}">
      <dgm:prSet/>
      <dgm:spPr/>
      <dgm:t>
        <a:bodyPr/>
        <a:lstStyle/>
        <a:p>
          <a:endParaRPr lang="en-US"/>
        </a:p>
      </dgm:t>
    </dgm:pt>
    <dgm:pt modelId="{F9F486A2-6078-47E1-AC65-DFC7626B822C}" type="sibTrans" cxnId="{5DB6CDE5-6EA5-48DE-AA86-F5DC2CAF94DF}">
      <dgm:prSet/>
      <dgm:spPr/>
      <dgm:t>
        <a:bodyPr/>
        <a:lstStyle/>
        <a:p>
          <a:endParaRPr lang="en-US"/>
        </a:p>
      </dgm:t>
    </dgm:pt>
    <dgm:pt modelId="{CD3B0224-1961-4EF4-B857-8BD1A49ACBC9}">
      <dgm:prSet/>
      <dgm:spPr/>
      <dgm:t>
        <a:bodyPr/>
        <a:lstStyle/>
        <a:p>
          <a:r>
            <a:rPr lang="en-GB"/>
            <a:t>What is Project Stakeholder Management?</a:t>
          </a:r>
          <a:endParaRPr lang="en-US"/>
        </a:p>
      </dgm:t>
    </dgm:pt>
    <dgm:pt modelId="{76114FD9-BCA4-4129-97EB-EEA9FF678363}" type="parTrans" cxnId="{9748C0ED-1569-44FD-8262-337EB21F2FCD}">
      <dgm:prSet/>
      <dgm:spPr/>
      <dgm:t>
        <a:bodyPr/>
        <a:lstStyle/>
        <a:p>
          <a:endParaRPr lang="en-US"/>
        </a:p>
      </dgm:t>
    </dgm:pt>
    <dgm:pt modelId="{5281BF04-EA89-4AFC-BFE6-9299F1DD62A1}" type="sibTrans" cxnId="{9748C0ED-1569-44FD-8262-337EB21F2FCD}">
      <dgm:prSet/>
      <dgm:spPr/>
      <dgm:t>
        <a:bodyPr/>
        <a:lstStyle/>
        <a:p>
          <a:endParaRPr lang="en-US"/>
        </a:p>
      </dgm:t>
    </dgm:pt>
    <dgm:pt modelId="{B5DEDFC1-C671-44E2-9D29-3315E09D8563}">
      <dgm:prSet/>
      <dgm:spPr/>
      <dgm:t>
        <a:bodyPr/>
        <a:lstStyle/>
        <a:p>
          <a:r>
            <a:rPr lang="en-GB"/>
            <a:t>The Importance of Project Stakeholder Management</a:t>
          </a:r>
          <a:endParaRPr lang="en-US"/>
        </a:p>
      </dgm:t>
    </dgm:pt>
    <dgm:pt modelId="{AFC085C1-548D-4060-8CD9-303A6944E677}" type="parTrans" cxnId="{5D07C7F1-B78C-488B-ABEB-AD849585B8D7}">
      <dgm:prSet/>
      <dgm:spPr/>
      <dgm:t>
        <a:bodyPr/>
        <a:lstStyle/>
        <a:p>
          <a:endParaRPr lang="en-US"/>
        </a:p>
      </dgm:t>
    </dgm:pt>
    <dgm:pt modelId="{4407B5D6-1B60-46AD-ACCE-54D7B8A377FD}" type="sibTrans" cxnId="{5D07C7F1-B78C-488B-ABEB-AD849585B8D7}">
      <dgm:prSet/>
      <dgm:spPr/>
      <dgm:t>
        <a:bodyPr/>
        <a:lstStyle/>
        <a:p>
          <a:endParaRPr lang="en-US"/>
        </a:p>
      </dgm:t>
    </dgm:pt>
    <dgm:pt modelId="{C5BEEB68-3A00-4AF4-8654-B6051466F50E}">
      <dgm:prSet/>
      <dgm:spPr/>
      <dgm:t>
        <a:bodyPr/>
        <a:lstStyle/>
        <a:p>
          <a:r>
            <a:rPr lang="en-GB"/>
            <a:t>Project Stakeholder Management Process </a:t>
          </a:r>
          <a:endParaRPr lang="en-US"/>
        </a:p>
      </dgm:t>
    </dgm:pt>
    <dgm:pt modelId="{54B1ADAB-8AAB-40EA-8BFF-86932754ADD6}" type="parTrans" cxnId="{DE92B601-0B54-4C81-A461-467C3D4A1AF6}">
      <dgm:prSet/>
      <dgm:spPr/>
      <dgm:t>
        <a:bodyPr/>
        <a:lstStyle/>
        <a:p>
          <a:endParaRPr lang="en-US"/>
        </a:p>
      </dgm:t>
    </dgm:pt>
    <dgm:pt modelId="{0FEF401B-0E1B-44F7-A477-57A613B98D38}" type="sibTrans" cxnId="{DE92B601-0B54-4C81-A461-467C3D4A1AF6}">
      <dgm:prSet/>
      <dgm:spPr/>
      <dgm:t>
        <a:bodyPr/>
        <a:lstStyle/>
        <a:p>
          <a:endParaRPr lang="en-US"/>
        </a:p>
      </dgm:t>
    </dgm:pt>
    <dgm:pt modelId="{3F8A2035-4AF7-476D-AE00-2F21BCB83196}">
      <dgm:prSet/>
      <dgm:spPr/>
      <dgm:t>
        <a:bodyPr/>
        <a:lstStyle/>
        <a:p>
          <a:r>
            <a:rPr lang="en-GB"/>
            <a:t>Conclusion</a:t>
          </a:r>
          <a:endParaRPr lang="en-US"/>
        </a:p>
      </dgm:t>
    </dgm:pt>
    <dgm:pt modelId="{6DE006AA-1E30-4B37-8210-4FDE09C1266D}" type="parTrans" cxnId="{F719DA50-108A-4597-9241-A6EF6DD668A9}">
      <dgm:prSet/>
      <dgm:spPr/>
      <dgm:t>
        <a:bodyPr/>
        <a:lstStyle/>
        <a:p>
          <a:endParaRPr lang="en-US"/>
        </a:p>
      </dgm:t>
    </dgm:pt>
    <dgm:pt modelId="{363D3946-753A-474C-9175-6CBE6DF9ED10}" type="sibTrans" cxnId="{F719DA50-108A-4597-9241-A6EF6DD668A9}">
      <dgm:prSet/>
      <dgm:spPr/>
      <dgm:t>
        <a:bodyPr/>
        <a:lstStyle/>
        <a:p>
          <a:endParaRPr lang="en-US"/>
        </a:p>
      </dgm:t>
    </dgm:pt>
    <dgm:pt modelId="{4A9E4594-B234-4F7B-AF52-B7B74C86B3E2}" type="pres">
      <dgm:prSet presAssocID="{233753DC-D850-4BBA-97E5-EFD75932D0A2}" presName="outerComposite" presStyleCnt="0">
        <dgm:presLayoutVars>
          <dgm:chMax val="5"/>
          <dgm:dir/>
          <dgm:resizeHandles val="exact"/>
        </dgm:presLayoutVars>
      </dgm:prSet>
      <dgm:spPr/>
    </dgm:pt>
    <dgm:pt modelId="{766920E5-5B43-4AFF-863A-5C12D50BB01B}" type="pres">
      <dgm:prSet presAssocID="{233753DC-D850-4BBA-97E5-EFD75932D0A2}" presName="dummyMaxCanvas" presStyleCnt="0">
        <dgm:presLayoutVars/>
      </dgm:prSet>
      <dgm:spPr/>
    </dgm:pt>
    <dgm:pt modelId="{95231068-2EC9-4AC7-9BD8-5A76A8D8D554}" type="pres">
      <dgm:prSet presAssocID="{233753DC-D850-4BBA-97E5-EFD75932D0A2}" presName="FiveNodes_1" presStyleLbl="node1" presStyleIdx="0" presStyleCnt="5">
        <dgm:presLayoutVars>
          <dgm:bulletEnabled val="1"/>
        </dgm:presLayoutVars>
      </dgm:prSet>
      <dgm:spPr/>
    </dgm:pt>
    <dgm:pt modelId="{1BBC967B-1980-41A7-B071-B520F4863F5F}" type="pres">
      <dgm:prSet presAssocID="{233753DC-D850-4BBA-97E5-EFD75932D0A2}" presName="FiveNodes_2" presStyleLbl="node1" presStyleIdx="1" presStyleCnt="5">
        <dgm:presLayoutVars>
          <dgm:bulletEnabled val="1"/>
        </dgm:presLayoutVars>
      </dgm:prSet>
      <dgm:spPr/>
    </dgm:pt>
    <dgm:pt modelId="{25CCCB8D-7FE5-4485-A930-69BE13495E5F}" type="pres">
      <dgm:prSet presAssocID="{233753DC-D850-4BBA-97E5-EFD75932D0A2}" presName="FiveNodes_3" presStyleLbl="node1" presStyleIdx="2" presStyleCnt="5">
        <dgm:presLayoutVars>
          <dgm:bulletEnabled val="1"/>
        </dgm:presLayoutVars>
      </dgm:prSet>
      <dgm:spPr/>
    </dgm:pt>
    <dgm:pt modelId="{5A53F1BF-DD1A-484C-A193-ACEA914CEF6E}" type="pres">
      <dgm:prSet presAssocID="{233753DC-D850-4BBA-97E5-EFD75932D0A2}" presName="FiveNodes_4" presStyleLbl="node1" presStyleIdx="3" presStyleCnt="5">
        <dgm:presLayoutVars>
          <dgm:bulletEnabled val="1"/>
        </dgm:presLayoutVars>
      </dgm:prSet>
      <dgm:spPr/>
    </dgm:pt>
    <dgm:pt modelId="{73258761-8ED2-433D-A656-110BF5BEDA99}" type="pres">
      <dgm:prSet presAssocID="{233753DC-D850-4BBA-97E5-EFD75932D0A2}" presName="FiveNodes_5" presStyleLbl="node1" presStyleIdx="4" presStyleCnt="5">
        <dgm:presLayoutVars>
          <dgm:bulletEnabled val="1"/>
        </dgm:presLayoutVars>
      </dgm:prSet>
      <dgm:spPr/>
    </dgm:pt>
    <dgm:pt modelId="{1948CF77-BEBF-4C88-843E-C23B963C099F}" type="pres">
      <dgm:prSet presAssocID="{233753DC-D850-4BBA-97E5-EFD75932D0A2}" presName="FiveConn_1-2" presStyleLbl="fgAccFollowNode1" presStyleIdx="0" presStyleCnt="4">
        <dgm:presLayoutVars>
          <dgm:bulletEnabled val="1"/>
        </dgm:presLayoutVars>
      </dgm:prSet>
      <dgm:spPr/>
    </dgm:pt>
    <dgm:pt modelId="{F1D9D95D-20DD-417A-8483-764E99A3A635}" type="pres">
      <dgm:prSet presAssocID="{233753DC-D850-4BBA-97E5-EFD75932D0A2}" presName="FiveConn_2-3" presStyleLbl="fgAccFollowNode1" presStyleIdx="1" presStyleCnt="4">
        <dgm:presLayoutVars>
          <dgm:bulletEnabled val="1"/>
        </dgm:presLayoutVars>
      </dgm:prSet>
      <dgm:spPr/>
    </dgm:pt>
    <dgm:pt modelId="{0B790D7A-0C3B-4E7E-ACD2-C1B78E819E7E}" type="pres">
      <dgm:prSet presAssocID="{233753DC-D850-4BBA-97E5-EFD75932D0A2}" presName="FiveConn_3-4" presStyleLbl="fgAccFollowNode1" presStyleIdx="2" presStyleCnt="4">
        <dgm:presLayoutVars>
          <dgm:bulletEnabled val="1"/>
        </dgm:presLayoutVars>
      </dgm:prSet>
      <dgm:spPr/>
    </dgm:pt>
    <dgm:pt modelId="{E5E6216F-E487-4DE8-91F1-F6B532A6D990}" type="pres">
      <dgm:prSet presAssocID="{233753DC-D850-4BBA-97E5-EFD75932D0A2}" presName="FiveConn_4-5" presStyleLbl="fgAccFollowNode1" presStyleIdx="3" presStyleCnt="4">
        <dgm:presLayoutVars>
          <dgm:bulletEnabled val="1"/>
        </dgm:presLayoutVars>
      </dgm:prSet>
      <dgm:spPr/>
    </dgm:pt>
    <dgm:pt modelId="{F0640BBB-6E8D-49E9-9962-983541B62092}" type="pres">
      <dgm:prSet presAssocID="{233753DC-D850-4BBA-97E5-EFD75932D0A2}" presName="FiveNodes_1_text" presStyleLbl="node1" presStyleIdx="4" presStyleCnt="5">
        <dgm:presLayoutVars>
          <dgm:bulletEnabled val="1"/>
        </dgm:presLayoutVars>
      </dgm:prSet>
      <dgm:spPr/>
    </dgm:pt>
    <dgm:pt modelId="{51BD30E3-6095-4C55-B47D-FB96A096BB9D}" type="pres">
      <dgm:prSet presAssocID="{233753DC-D850-4BBA-97E5-EFD75932D0A2}" presName="FiveNodes_2_text" presStyleLbl="node1" presStyleIdx="4" presStyleCnt="5">
        <dgm:presLayoutVars>
          <dgm:bulletEnabled val="1"/>
        </dgm:presLayoutVars>
      </dgm:prSet>
      <dgm:spPr/>
    </dgm:pt>
    <dgm:pt modelId="{B477EFB1-89B6-4332-90FC-BC1356E2CA89}" type="pres">
      <dgm:prSet presAssocID="{233753DC-D850-4BBA-97E5-EFD75932D0A2}" presName="FiveNodes_3_text" presStyleLbl="node1" presStyleIdx="4" presStyleCnt="5">
        <dgm:presLayoutVars>
          <dgm:bulletEnabled val="1"/>
        </dgm:presLayoutVars>
      </dgm:prSet>
      <dgm:spPr/>
    </dgm:pt>
    <dgm:pt modelId="{EAEE29FF-6765-47E9-950E-CFE87E34C4AD}" type="pres">
      <dgm:prSet presAssocID="{233753DC-D850-4BBA-97E5-EFD75932D0A2}" presName="FiveNodes_4_text" presStyleLbl="node1" presStyleIdx="4" presStyleCnt="5">
        <dgm:presLayoutVars>
          <dgm:bulletEnabled val="1"/>
        </dgm:presLayoutVars>
      </dgm:prSet>
      <dgm:spPr/>
    </dgm:pt>
    <dgm:pt modelId="{4190AFF4-C20C-4232-BC8E-7DB5F8DDA4A1}" type="pres">
      <dgm:prSet presAssocID="{233753DC-D850-4BBA-97E5-EFD75932D0A2}" presName="FiveNodes_5_text" presStyleLbl="node1" presStyleIdx="4" presStyleCnt="5">
        <dgm:presLayoutVars>
          <dgm:bulletEnabled val="1"/>
        </dgm:presLayoutVars>
      </dgm:prSet>
      <dgm:spPr/>
    </dgm:pt>
  </dgm:ptLst>
  <dgm:cxnLst>
    <dgm:cxn modelId="{DE92B601-0B54-4C81-A461-467C3D4A1AF6}" srcId="{233753DC-D850-4BBA-97E5-EFD75932D0A2}" destId="{C5BEEB68-3A00-4AF4-8654-B6051466F50E}" srcOrd="3" destOrd="0" parTransId="{54B1ADAB-8AAB-40EA-8BFF-86932754ADD6}" sibTransId="{0FEF401B-0E1B-44F7-A477-57A613B98D38}"/>
    <dgm:cxn modelId="{95556310-23A1-4F44-B8DD-4E283B8CD3E0}" type="presOf" srcId="{C5BEEB68-3A00-4AF4-8654-B6051466F50E}" destId="{5A53F1BF-DD1A-484C-A193-ACEA914CEF6E}" srcOrd="0" destOrd="0" presId="urn:microsoft.com/office/officeart/2005/8/layout/vProcess5"/>
    <dgm:cxn modelId="{F9214510-08B4-408B-A979-ED417240339D}" type="presOf" srcId="{CD3B0224-1961-4EF4-B857-8BD1A49ACBC9}" destId="{1BBC967B-1980-41A7-B071-B520F4863F5F}" srcOrd="0" destOrd="0" presId="urn:microsoft.com/office/officeart/2005/8/layout/vProcess5"/>
    <dgm:cxn modelId="{D4D7AE19-7B2F-4D45-A598-B5F8E4764207}" type="presOf" srcId="{51FC813B-FA61-4112-9418-23F741096DC0}" destId="{95231068-2EC9-4AC7-9BD8-5A76A8D8D554}" srcOrd="0" destOrd="0" presId="urn:microsoft.com/office/officeart/2005/8/layout/vProcess5"/>
    <dgm:cxn modelId="{ECE89D1C-A078-41E0-9680-5A53137125EB}" type="presOf" srcId="{233753DC-D850-4BBA-97E5-EFD75932D0A2}" destId="{4A9E4594-B234-4F7B-AF52-B7B74C86B3E2}" srcOrd="0" destOrd="0" presId="urn:microsoft.com/office/officeart/2005/8/layout/vProcess5"/>
    <dgm:cxn modelId="{8363F81D-067B-4832-8600-F8064B4B6964}" type="presOf" srcId="{51FC813B-FA61-4112-9418-23F741096DC0}" destId="{F0640BBB-6E8D-49E9-9962-983541B62092}" srcOrd="1" destOrd="0" presId="urn:microsoft.com/office/officeart/2005/8/layout/vProcess5"/>
    <dgm:cxn modelId="{6635B72B-B6DF-479E-80B8-4330FF257B35}" type="presOf" srcId="{B5DEDFC1-C671-44E2-9D29-3315E09D8563}" destId="{B477EFB1-89B6-4332-90FC-BC1356E2CA89}" srcOrd="1" destOrd="0" presId="urn:microsoft.com/office/officeart/2005/8/layout/vProcess5"/>
    <dgm:cxn modelId="{8211E332-AFAF-4634-AE24-D76DB21DB3CE}" type="presOf" srcId="{0FEF401B-0E1B-44F7-A477-57A613B98D38}" destId="{E5E6216F-E487-4DE8-91F1-F6B532A6D990}" srcOrd="0" destOrd="0" presId="urn:microsoft.com/office/officeart/2005/8/layout/vProcess5"/>
    <dgm:cxn modelId="{5BB14137-D293-4663-8225-5025FC1469EA}" type="presOf" srcId="{B5DEDFC1-C671-44E2-9D29-3315E09D8563}" destId="{25CCCB8D-7FE5-4485-A930-69BE13495E5F}" srcOrd="0" destOrd="0" presId="urn:microsoft.com/office/officeart/2005/8/layout/vProcess5"/>
    <dgm:cxn modelId="{9C6B5942-5421-40CE-A38A-D88FF7D5F50E}" type="presOf" srcId="{3F8A2035-4AF7-476D-AE00-2F21BCB83196}" destId="{4190AFF4-C20C-4232-BC8E-7DB5F8DDA4A1}" srcOrd="1" destOrd="0" presId="urn:microsoft.com/office/officeart/2005/8/layout/vProcess5"/>
    <dgm:cxn modelId="{D72BD548-7279-4640-9D74-72578DFB77B1}" type="presOf" srcId="{C5BEEB68-3A00-4AF4-8654-B6051466F50E}" destId="{EAEE29FF-6765-47E9-950E-CFE87E34C4AD}" srcOrd="1" destOrd="0" presId="urn:microsoft.com/office/officeart/2005/8/layout/vProcess5"/>
    <dgm:cxn modelId="{F719DA50-108A-4597-9241-A6EF6DD668A9}" srcId="{233753DC-D850-4BBA-97E5-EFD75932D0A2}" destId="{3F8A2035-4AF7-476D-AE00-2F21BCB83196}" srcOrd="4" destOrd="0" parTransId="{6DE006AA-1E30-4B37-8210-4FDE09C1266D}" sibTransId="{363D3946-753A-474C-9175-6CBE6DF9ED10}"/>
    <dgm:cxn modelId="{CDFA1E72-4AC1-4305-B413-7EE394CCE175}" type="presOf" srcId="{4407B5D6-1B60-46AD-ACCE-54D7B8A377FD}" destId="{0B790D7A-0C3B-4E7E-ACD2-C1B78E819E7E}" srcOrd="0" destOrd="0" presId="urn:microsoft.com/office/officeart/2005/8/layout/vProcess5"/>
    <dgm:cxn modelId="{1E353977-7C32-4506-80A0-329AD7BD7200}" type="presOf" srcId="{F9F486A2-6078-47E1-AC65-DFC7626B822C}" destId="{1948CF77-BEBF-4C88-843E-C23B963C099F}" srcOrd="0" destOrd="0" presId="urn:microsoft.com/office/officeart/2005/8/layout/vProcess5"/>
    <dgm:cxn modelId="{B8180D7F-6F1B-4C21-AA5E-4E25154AFBEA}" type="presOf" srcId="{5281BF04-EA89-4AFC-BFE6-9299F1DD62A1}" destId="{F1D9D95D-20DD-417A-8483-764E99A3A635}" srcOrd="0" destOrd="0" presId="urn:microsoft.com/office/officeart/2005/8/layout/vProcess5"/>
    <dgm:cxn modelId="{5DB6CDE5-6EA5-48DE-AA86-F5DC2CAF94DF}" srcId="{233753DC-D850-4BBA-97E5-EFD75932D0A2}" destId="{51FC813B-FA61-4112-9418-23F741096DC0}" srcOrd="0" destOrd="0" parTransId="{4A54E7E6-E33B-49FB-9997-3312254273C6}" sibTransId="{F9F486A2-6078-47E1-AC65-DFC7626B822C}"/>
    <dgm:cxn modelId="{9748C0ED-1569-44FD-8262-337EB21F2FCD}" srcId="{233753DC-D850-4BBA-97E5-EFD75932D0A2}" destId="{CD3B0224-1961-4EF4-B857-8BD1A49ACBC9}" srcOrd="1" destOrd="0" parTransId="{76114FD9-BCA4-4129-97EB-EEA9FF678363}" sibTransId="{5281BF04-EA89-4AFC-BFE6-9299F1DD62A1}"/>
    <dgm:cxn modelId="{64F3BCF0-461F-4552-8075-508F1A555F27}" type="presOf" srcId="{CD3B0224-1961-4EF4-B857-8BD1A49ACBC9}" destId="{51BD30E3-6095-4C55-B47D-FB96A096BB9D}" srcOrd="1" destOrd="0" presId="urn:microsoft.com/office/officeart/2005/8/layout/vProcess5"/>
    <dgm:cxn modelId="{5D07C7F1-B78C-488B-ABEB-AD849585B8D7}" srcId="{233753DC-D850-4BBA-97E5-EFD75932D0A2}" destId="{B5DEDFC1-C671-44E2-9D29-3315E09D8563}" srcOrd="2" destOrd="0" parTransId="{AFC085C1-548D-4060-8CD9-303A6944E677}" sibTransId="{4407B5D6-1B60-46AD-ACCE-54D7B8A377FD}"/>
    <dgm:cxn modelId="{63B521F8-D3E0-4A24-AC18-38BAB8331942}" type="presOf" srcId="{3F8A2035-4AF7-476D-AE00-2F21BCB83196}" destId="{73258761-8ED2-433D-A656-110BF5BEDA99}" srcOrd="0" destOrd="0" presId="urn:microsoft.com/office/officeart/2005/8/layout/vProcess5"/>
    <dgm:cxn modelId="{170622B3-ECEC-410C-9DCD-746639BB0909}" type="presParOf" srcId="{4A9E4594-B234-4F7B-AF52-B7B74C86B3E2}" destId="{766920E5-5B43-4AFF-863A-5C12D50BB01B}" srcOrd="0" destOrd="0" presId="urn:microsoft.com/office/officeart/2005/8/layout/vProcess5"/>
    <dgm:cxn modelId="{F9016510-4F7D-4FBA-A2D1-12C1758AB6CD}" type="presParOf" srcId="{4A9E4594-B234-4F7B-AF52-B7B74C86B3E2}" destId="{95231068-2EC9-4AC7-9BD8-5A76A8D8D554}" srcOrd="1" destOrd="0" presId="urn:microsoft.com/office/officeart/2005/8/layout/vProcess5"/>
    <dgm:cxn modelId="{085D5EB3-E42E-490E-A2E7-DC7F625923F2}" type="presParOf" srcId="{4A9E4594-B234-4F7B-AF52-B7B74C86B3E2}" destId="{1BBC967B-1980-41A7-B071-B520F4863F5F}" srcOrd="2" destOrd="0" presId="urn:microsoft.com/office/officeart/2005/8/layout/vProcess5"/>
    <dgm:cxn modelId="{6BD73E22-E887-40F5-BB2E-E9B598B000BD}" type="presParOf" srcId="{4A9E4594-B234-4F7B-AF52-B7B74C86B3E2}" destId="{25CCCB8D-7FE5-4485-A930-69BE13495E5F}" srcOrd="3" destOrd="0" presId="urn:microsoft.com/office/officeart/2005/8/layout/vProcess5"/>
    <dgm:cxn modelId="{E115CED0-4A26-401C-906D-1494956C342B}" type="presParOf" srcId="{4A9E4594-B234-4F7B-AF52-B7B74C86B3E2}" destId="{5A53F1BF-DD1A-484C-A193-ACEA914CEF6E}" srcOrd="4" destOrd="0" presId="urn:microsoft.com/office/officeart/2005/8/layout/vProcess5"/>
    <dgm:cxn modelId="{538A6A0E-87C9-498A-86D3-65C95DB41E68}" type="presParOf" srcId="{4A9E4594-B234-4F7B-AF52-B7B74C86B3E2}" destId="{73258761-8ED2-433D-A656-110BF5BEDA99}" srcOrd="5" destOrd="0" presId="urn:microsoft.com/office/officeart/2005/8/layout/vProcess5"/>
    <dgm:cxn modelId="{F5A25E59-998F-4BE3-8022-6B1A5CADC022}" type="presParOf" srcId="{4A9E4594-B234-4F7B-AF52-B7B74C86B3E2}" destId="{1948CF77-BEBF-4C88-843E-C23B963C099F}" srcOrd="6" destOrd="0" presId="urn:microsoft.com/office/officeart/2005/8/layout/vProcess5"/>
    <dgm:cxn modelId="{929AEE88-C616-42F8-9CD8-1DF26297C5B0}" type="presParOf" srcId="{4A9E4594-B234-4F7B-AF52-B7B74C86B3E2}" destId="{F1D9D95D-20DD-417A-8483-764E99A3A635}" srcOrd="7" destOrd="0" presId="urn:microsoft.com/office/officeart/2005/8/layout/vProcess5"/>
    <dgm:cxn modelId="{650071D6-382E-4B3D-8445-9D43C759ED0E}" type="presParOf" srcId="{4A9E4594-B234-4F7B-AF52-B7B74C86B3E2}" destId="{0B790D7A-0C3B-4E7E-ACD2-C1B78E819E7E}" srcOrd="8" destOrd="0" presId="urn:microsoft.com/office/officeart/2005/8/layout/vProcess5"/>
    <dgm:cxn modelId="{DF41C193-C4E6-49DF-9E51-45C30B300C9C}" type="presParOf" srcId="{4A9E4594-B234-4F7B-AF52-B7B74C86B3E2}" destId="{E5E6216F-E487-4DE8-91F1-F6B532A6D990}" srcOrd="9" destOrd="0" presId="urn:microsoft.com/office/officeart/2005/8/layout/vProcess5"/>
    <dgm:cxn modelId="{6466FC3F-AA9A-48B8-83F0-F5113BDF7E3D}" type="presParOf" srcId="{4A9E4594-B234-4F7B-AF52-B7B74C86B3E2}" destId="{F0640BBB-6E8D-49E9-9962-983541B62092}" srcOrd="10" destOrd="0" presId="urn:microsoft.com/office/officeart/2005/8/layout/vProcess5"/>
    <dgm:cxn modelId="{58F7AB1B-7BC6-47E2-AD53-E111B8CBAA98}" type="presParOf" srcId="{4A9E4594-B234-4F7B-AF52-B7B74C86B3E2}" destId="{51BD30E3-6095-4C55-B47D-FB96A096BB9D}" srcOrd="11" destOrd="0" presId="urn:microsoft.com/office/officeart/2005/8/layout/vProcess5"/>
    <dgm:cxn modelId="{B3EB6FF3-22CF-453F-BA3F-3FF22E908743}" type="presParOf" srcId="{4A9E4594-B234-4F7B-AF52-B7B74C86B3E2}" destId="{B477EFB1-89B6-4332-90FC-BC1356E2CA89}" srcOrd="12" destOrd="0" presId="urn:microsoft.com/office/officeart/2005/8/layout/vProcess5"/>
    <dgm:cxn modelId="{3F5F01F0-D616-4BC2-8809-8865FA70EA96}" type="presParOf" srcId="{4A9E4594-B234-4F7B-AF52-B7B74C86B3E2}" destId="{EAEE29FF-6765-47E9-950E-CFE87E34C4AD}" srcOrd="13" destOrd="0" presId="urn:microsoft.com/office/officeart/2005/8/layout/vProcess5"/>
    <dgm:cxn modelId="{5EAEA172-EABF-4C8B-9F63-7F0B13FAA0F4}" type="presParOf" srcId="{4A9E4594-B234-4F7B-AF52-B7B74C86B3E2}" destId="{4190AFF4-C20C-4232-BC8E-7DB5F8DDA4A1}"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28403A-CC42-49E0-BC0B-029279EF9C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4CEA5E-7115-419E-B5B6-5FE8E4514D00}">
      <dgm:prSet/>
      <dgm:spPr/>
      <dgm:t>
        <a:bodyPr/>
        <a:lstStyle/>
        <a:p>
          <a:r>
            <a:rPr lang="en-GB" dirty="0"/>
            <a:t>The end goal of any project management undertaking is to meet and exceed stakeholders’ expectations. This goal can only be achieved if we can identify all the stakeholders because some may be difficult to identify, for instance, internal competitors.</a:t>
          </a:r>
          <a:endParaRPr lang="en-US" dirty="0"/>
        </a:p>
      </dgm:t>
    </dgm:pt>
    <dgm:pt modelId="{39BBD954-A8F0-4FDB-A6AA-2D0BD28C31B8}" type="parTrans" cxnId="{AE0EFEF5-8A66-47D7-9C24-42A2E505FD95}">
      <dgm:prSet/>
      <dgm:spPr/>
      <dgm:t>
        <a:bodyPr/>
        <a:lstStyle/>
        <a:p>
          <a:endParaRPr lang="en-US"/>
        </a:p>
      </dgm:t>
    </dgm:pt>
    <dgm:pt modelId="{11E4DDA5-3472-49C1-87DC-F84D6B46839E}" type="sibTrans" cxnId="{AE0EFEF5-8A66-47D7-9C24-42A2E505FD95}">
      <dgm:prSet/>
      <dgm:spPr/>
      <dgm:t>
        <a:bodyPr/>
        <a:lstStyle/>
        <a:p>
          <a:endParaRPr lang="en-US"/>
        </a:p>
      </dgm:t>
    </dgm:pt>
    <dgm:pt modelId="{D83C59E4-C36A-42A3-8FD2-4E32E286DFA9}">
      <dgm:prSet/>
      <dgm:spPr/>
      <dgm:t>
        <a:bodyPr/>
        <a:lstStyle/>
        <a:p>
          <a:r>
            <a:rPr lang="en-GB" dirty="0"/>
            <a:t>Project Stakeholder Management is an essential step in any project management undertaking. </a:t>
          </a:r>
          <a:endParaRPr lang="en-US" dirty="0"/>
        </a:p>
      </dgm:t>
    </dgm:pt>
    <dgm:pt modelId="{B7BF41F5-D075-4FD6-8B9C-8B08539DCE03}" type="parTrans" cxnId="{8105EF2E-89E2-445A-ACD9-CEC1586D504C}">
      <dgm:prSet/>
      <dgm:spPr/>
      <dgm:t>
        <a:bodyPr/>
        <a:lstStyle/>
        <a:p>
          <a:endParaRPr lang="en-US"/>
        </a:p>
      </dgm:t>
    </dgm:pt>
    <dgm:pt modelId="{1089BDCE-CEF5-413C-A4C1-3F301918F3BD}" type="sibTrans" cxnId="{8105EF2E-89E2-445A-ACD9-CEC1586D504C}">
      <dgm:prSet/>
      <dgm:spPr/>
      <dgm:t>
        <a:bodyPr/>
        <a:lstStyle/>
        <a:p>
          <a:endParaRPr lang="en-US"/>
        </a:p>
      </dgm:t>
    </dgm:pt>
    <dgm:pt modelId="{351FF340-1312-4D6B-B0E2-A5AA97A40034}">
      <dgm:prSet/>
      <dgm:spPr/>
      <dgm:t>
        <a:bodyPr/>
        <a:lstStyle/>
        <a:p>
          <a:r>
            <a:rPr lang="en-GB" dirty="0"/>
            <a:t>To effectively involve stakeholders in project decisions and execution, it is necessary to identify the key individuals, groups, or organisations that could impact or be affected by the project. </a:t>
          </a:r>
          <a:endParaRPr lang="en-US" dirty="0"/>
        </a:p>
      </dgm:t>
    </dgm:pt>
    <dgm:pt modelId="{583BE9CD-43AD-498D-82F4-42BF5105837D}" type="parTrans" cxnId="{E0D47A75-F5C1-443C-B2D0-40E3315501E3}">
      <dgm:prSet/>
      <dgm:spPr/>
      <dgm:t>
        <a:bodyPr/>
        <a:lstStyle/>
        <a:p>
          <a:endParaRPr lang="en-US"/>
        </a:p>
      </dgm:t>
    </dgm:pt>
    <dgm:pt modelId="{012450A9-6659-470B-94AF-CE70D18C13C8}" type="sibTrans" cxnId="{E0D47A75-F5C1-443C-B2D0-40E3315501E3}">
      <dgm:prSet/>
      <dgm:spPr/>
      <dgm:t>
        <a:bodyPr/>
        <a:lstStyle/>
        <a:p>
          <a:endParaRPr lang="en-US"/>
        </a:p>
      </dgm:t>
    </dgm:pt>
    <dgm:pt modelId="{8D7D308F-6259-4C2B-AEEC-E925ED3D87B1}">
      <dgm:prSet/>
      <dgm:spPr/>
      <dgm:t>
        <a:bodyPr/>
        <a:lstStyle/>
        <a:p>
          <a:r>
            <a:rPr lang="en-GB" dirty="0"/>
            <a:t>It is also necessary to analyse stakeholder expectations and their impact on the project. If this step is managed correctly, the project management process is bound to succeed.</a:t>
          </a:r>
          <a:endParaRPr lang="en-US" dirty="0"/>
        </a:p>
      </dgm:t>
    </dgm:pt>
    <dgm:pt modelId="{3DD726BF-220D-447E-B6C5-CEBA4A1AEFF5}" type="parTrans" cxnId="{03AF06AC-43F1-4946-B5F1-5DA8FA63DDC6}">
      <dgm:prSet/>
      <dgm:spPr/>
      <dgm:t>
        <a:bodyPr/>
        <a:lstStyle/>
        <a:p>
          <a:endParaRPr lang="en-US"/>
        </a:p>
      </dgm:t>
    </dgm:pt>
    <dgm:pt modelId="{2A8AEE60-31BD-4C78-AA85-D9C795F791CA}" type="sibTrans" cxnId="{03AF06AC-43F1-4946-B5F1-5DA8FA63DDC6}">
      <dgm:prSet/>
      <dgm:spPr/>
      <dgm:t>
        <a:bodyPr/>
        <a:lstStyle/>
        <a:p>
          <a:endParaRPr lang="en-US"/>
        </a:p>
      </dgm:t>
    </dgm:pt>
    <dgm:pt modelId="{406C28CE-3A3F-4474-BBA9-8C7BE1B52554}" type="pres">
      <dgm:prSet presAssocID="{6128403A-CC42-49E0-BC0B-029279EF9CC2}" presName="linear" presStyleCnt="0">
        <dgm:presLayoutVars>
          <dgm:animLvl val="lvl"/>
          <dgm:resizeHandles val="exact"/>
        </dgm:presLayoutVars>
      </dgm:prSet>
      <dgm:spPr/>
    </dgm:pt>
    <dgm:pt modelId="{7AFEAEA7-13B6-4FBB-8EBA-C1E054EFEB01}" type="pres">
      <dgm:prSet presAssocID="{994CEA5E-7115-419E-B5B6-5FE8E4514D00}" presName="parentText" presStyleLbl="node1" presStyleIdx="0" presStyleCnt="4" custScaleY="87858">
        <dgm:presLayoutVars>
          <dgm:chMax val="0"/>
          <dgm:bulletEnabled val="1"/>
        </dgm:presLayoutVars>
      </dgm:prSet>
      <dgm:spPr/>
    </dgm:pt>
    <dgm:pt modelId="{15224DA0-4CDD-467A-B78E-32CB32DDDA49}" type="pres">
      <dgm:prSet presAssocID="{11E4DDA5-3472-49C1-87DC-F84D6B46839E}" presName="spacer" presStyleCnt="0"/>
      <dgm:spPr/>
    </dgm:pt>
    <dgm:pt modelId="{7575C92A-149A-40EB-8FD4-B02B032CC78A}" type="pres">
      <dgm:prSet presAssocID="{D83C59E4-C36A-42A3-8FD2-4E32E286DFA9}" presName="parentText" presStyleLbl="node1" presStyleIdx="1" presStyleCnt="4" custScaleY="49508">
        <dgm:presLayoutVars>
          <dgm:chMax val="0"/>
          <dgm:bulletEnabled val="1"/>
        </dgm:presLayoutVars>
      </dgm:prSet>
      <dgm:spPr/>
    </dgm:pt>
    <dgm:pt modelId="{D6FAC4AB-0725-416B-8174-186B9E293DCB}" type="pres">
      <dgm:prSet presAssocID="{1089BDCE-CEF5-413C-A4C1-3F301918F3BD}" presName="spacer" presStyleCnt="0"/>
      <dgm:spPr/>
    </dgm:pt>
    <dgm:pt modelId="{7410CB52-A7EF-4336-9D8F-76347206A3CB}" type="pres">
      <dgm:prSet presAssocID="{351FF340-1312-4D6B-B0E2-A5AA97A40034}" presName="parentText" presStyleLbl="node1" presStyleIdx="2" presStyleCnt="4">
        <dgm:presLayoutVars>
          <dgm:chMax val="0"/>
          <dgm:bulletEnabled val="1"/>
        </dgm:presLayoutVars>
      </dgm:prSet>
      <dgm:spPr/>
    </dgm:pt>
    <dgm:pt modelId="{1A7D03C1-E56E-4D78-8C8E-4D801CFAFB8F}" type="pres">
      <dgm:prSet presAssocID="{012450A9-6659-470B-94AF-CE70D18C13C8}" presName="spacer" presStyleCnt="0"/>
      <dgm:spPr/>
    </dgm:pt>
    <dgm:pt modelId="{31161849-EB73-4941-9624-4A7018B19ECE}" type="pres">
      <dgm:prSet presAssocID="{8D7D308F-6259-4C2B-AEEC-E925ED3D87B1}" presName="parentText" presStyleLbl="node1" presStyleIdx="3" presStyleCnt="4" custScaleY="103247">
        <dgm:presLayoutVars>
          <dgm:chMax val="0"/>
          <dgm:bulletEnabled val="1"/>
        </dgm:presLayoutVars>
      </dgm:prSet>
      <dgm:spPr/>
    </dgm:pt>
  </dgm:ptLst>
  <dgm:cxnLst>
    <dgm:cxn modelId="{E354CB01-7091-4CF2-9F7F-E2706A00883A}" type="presOf" srcId="{6128403A-CC42-49E0-BC0B-029279EF9CC2}" destId="{406C28CE-3A3F-4474-BBA9-8C7BE1B52554}" srcOrd="0" destOrd="0" presId="urn:microsoft.com/office/officeart/2005/8/layout/vList2"/>
    <dgm:cxn modelId="{38F2A70A-D7F5-42CA-AADC-35A1BADAC85C}" type="presOf" srcId="{351FF340-1312-4D6B-B0E2-A5AA97A40034}" destId="{7410CB52-A7EF-4336-9D8F-76347206A3CB}" srcOrd="0" destOrd="0" presId="urn:microsoft.com/office/officeart/2005/8/layout/vList2"/>
    <dgm:cxn modelId="{B8B84113-83AE-4CEA-A922-D6C2C25455B1}" type="presOf" srcId="{8D7D308F-6259-4C2B-AEEC-E925ED3D87B1}" destId="{31161849-EB73-4941-9624-4A7018B19ECE}" srcOrd="0" destOrd="0" presId="urn:microsoft.com/office/officeart/2005/8/layout/vList2"/>
    <dgm:cxn modelId="{8105EF2E-89E2-445A-ACD9-CEC1586D504C}" srcId="{6128403A-CC42-49E0-BC0B-029279EF9CC2}" destId="{D83C59E4-C36A-42A3-8FD2-4E32E286DFA9}" srcOrd="1" destOrd="0" parTransId="{B7BF41F5-D075-4FD6-8B9C-8B08539DCE03}" sibTransId="{1089BDCE-CEF5-413C-A4C1-3F301918F3BD}"/>
    <dgm:cxn modelId="{E0D47A75-F5C1-443C-B2D0-40E3315501E3}" srcId="{6128403A-CC42-49E0-BC0B-029279EF9CC2}" destId="{351FF340-1312-4D6B-B0E2-A5AA97A40034}" srcOrd="2" destOrd="0" parTransId="{583BE9CD-43AD-498D-82F4-42BF5105837D}" sibTransId="{012450A9-6659-470B-94AF-CE70D18C13C8}"/>
    <dgm:cxn modelId="{1E5BD09C-9CFA-4C69-8CC8-1A472FA5C5CF}" type="presOf" srcId="{994CEA5E-7115-419E-B5B6-5FE8E4514D00}" destId="{7AFEAEA7-13B6-4FBB-8EBA-C1E054EFEB01}" srcOrd="0" destOrd="0" presId="urn:microsoft.com/office/officeart/2005/8/layout/vList2"/>
    <dgm:cxn modelId="{03AF06AC-43F1-4946-B5F1-5DA8FA63DDC6}" srcId="{6128403A-CC42-49E0-BC0B-029279EF9CC2}" destId="{8D7D308F-6259-4C2B-AEEC-E925ED3D87B1}" srcOrd="3" destOrd="0" parTransId="{3DD726BF-220D-447E-B6C5-CEBA4A1AEFF5}" sibTransId="{2A8AEE60-31BD-4C78-AA85-D9C795F791CA}"/>
    <dgm:cxn modelId="{20E2FCCA-F715-4839-849C-896F8DAFF081}" type="presOf" srcId="{D83C59E4-C36A-42A3-8FD2-4E32E286DFA9}" destId="{7575C92A-149A-40EB-8FD4-B02B032CC78A}" srcOrd="0" destOrd="0" presId="urn:microsoft.com/office/officeart/2005/8/layout/vList2"/>
    <dgm:cxn modelId="{AE0EFEF5-8A66-47D7-9C24-42A2E505FD95}" srcId="{6128403A-CC42-49E0-BC0B-029279EF9CC2}" destId="{994CEA5E-7115-419E-B5B6-5FE8E4514D00}" srcOrd="0" destOrd="0" parTransId="{39BBD954-A8F0-4FDB-A6AA-2D0BD28C31B8}" sibTransId="{11E4DDA5-3472-49C1-87DC-F84D6B46839E}"/>
    <dgm:cxn modelId="{667B0C03-895A-4E32-844E-66C498A78295}" type="presParOf" srcId="{406C28CE-3A3F-4474-BBA9-8C7BE1B52554}" destId="{7AFEAEA7-13B6-4FBB-8EBA-C1E054EFEB01}" srcOrd="0" destOrd="0" presId="urn:microsoft.com/office/officeart/2005/8/layout/vList2"/>
    <dgm:cxn modelId="{4F495012-7048-4551-9E4B-1B9E49A2DF87}" type="presParOf" srcId="{406C28CE-3A3F-4474-BBA9-8C7BE1B52554}" destId="{15224DA0-4CDD-467A-B78E-32CB32DDDA49}" srcOrd="1" destOrd="0" presId="urn:microsoft.com/office/officeart/2005/8/layout/vList2"/>
    <dgm:cxn modelId="{59CA0D4D-1FB5-435E-AD60-3D49886F5060}" type="presParOf" srcId="{406C28CE-3A3F-4474-BBA9-8C7BE1B52554}" destId="{7575C92A-149A-40EB-8FD4-B02B032CC78A}" srcOrd="2" destOrd="0" presId="urn:microsoft.com/office/officeart/2005/8/layout/vList2"/>
    <dgm:cxn modelId="{34CFEBD3-AFCE-42B5-AE80-D4854581AFEC}" type="presParOf" srcId="{406C28CE-3A3F-4474-BBA9-8C7BE1B52554}" destId="{D6FAC4AB-0725-416B-8174-186B9E293DCB}" srcOrd="3" destOrd="0" presId="urn:microsoft.com/office/officeart/2005/8/layout/vList2"/>
    <dgm:cxn modelId="{DF19A1F7-9171-4964-875C-AAE93842560B}" type="presParOf" srcId="{406C28CE-3A3F-4474-BBA9-8C7BE1B52554}" destId="{7410CB52-A7EF-4336-9D8F-76347206A3CB}" srcOrd="4" destOrd="0" presId="urn:microsoft.com/office/officeart/2005/8/layout/vList2"/>
    <dgm:cxn modelId="{A4C708F3-D072-43B6-A7B2-F98E5A26E466}" type="presParOf" srcId="{406C28CE-3A3F-4474-BBA9-8C7BE1B52554}" destId="{1A7D03C1-E56E-4D78-8C8E-4D801CFAFB8F}" srcOrd="5" destOrd="0" presId="urn:microsoft.com/office/officeart/2005/8/layout/vList2"/>
    <dgm:cxn modelId="{355A3238-531D-4BB7-9492-064AB3584FCF}" type="presParOf" srcId="{406C28CE-3A3F-4474-BBA9-8C7BE1B52554}" destId="{31161849-EB73-4941-9624-4A7018B19EC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B92190-66F3-49EE-968F-A3FF4A22BAF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8148E1D-B9D7-4540-ABE5-674858F0D25B}">
      <dgm:prSet/>
      <dgm:spPr/>
      <dgm:t>
        <a:bodyPr/>
        <a:lstStyle/>
        <a:p>
          <a:r>
            <a:rPr lang="en-GB"/>
            <a:t>“Information Technology Project Management ”, Kathy Schwalbe, 2016, Cengage Learning, ISBN 978-1-285-45234-0</a:t>
          </a:r>
          <a:endParaRPr lang="en-US"/>
        </a:p>
      </dgm:t>
    </dgm:pt>
    <dgm:pt modelId="{5666C8EB-36E5-46C2-85D9-D7E01086CBC2}" type="parTrans" cxnId="{46AEBA69-F54F-4B91-8D01-F75C826873F5}">
      <dgm:prSet/>
      <dgm:spPr/>
      <dgm:t>
        <a:bodyPr/>
        <a:lstStyle/>
        <a:p>
          <a:endParaRPr lang="en-US"/>
        </a:p>
      </dgm:t>
    </dgm:pt>
    <dgm:pt modelId="{8CEBF3CB-70C5-4599-8421-B692E198A53D}" type="sibTrans" cxnId="{46AEBA69-F54F-4B91-8D01-F75C826873F5}">
      <dgm:prSet/>
      <dgm:spPr/>
      <dgm:t>
        <a:bodyPr/>
        <a:lstStyle/>
        <a:p>
          <a:endParaRPr lang="en-US"/>
        </a:p>
      </dgm:t>
    </dgm:pt>
    <dgm:pt modelId="{1B8E11FD-7BA7-466A-8631-E62F4919A321}">
      <dgm:prSet/>
      <dgm:spPr/>
      <dgm:t>
        <a:bodyPr/>
        <a:lstStyle/>
        <a:p>
          <a:r>
            <a:rPr lang="en-GB"/>
            <a:t>“Project Management for IT-Related Projects” , Bob Hughes (editor), 2012, BCS, ISBN 978-1-78017-118-0</a:t>
          </a:r>
          <a:endParaRPr lang="en-US"/>
        </a:p>
      </dgm:t>
    </dgm:pt>
    <dgm:pt modelId="{6FAB984B-97E9-46BE-9276-6858173C7EC1}" type="parTrans" cxnId="{05DB9D5A-B11E-4AA1-9AFC-0C0F18E35A56}">
      <dgm:prSet/>
      <dgm:spPr/>
      <dgm:t>
        <a:bodyPr/>
        <a:lstStyle/>
        <a:p>
          <a:endParaRPr lang="en-US"/>
        </a:p>
      </dgm:t>
    </dgm:pt>
    <dgm:pt modelId="{71DF4BC5-DEBB-4208-A814-FF6D8AEB60B2}" type="sibTrans" cxnId="{05DB9D5A-B11E-4AA1-9AFC-0C0F18E35A56}">
      <dgm:prSet/>
      <dgm:spPr/>
      <dgm:t>
        <a:bodyPr/>
        <a:lstStyle/>
        <a:p>
          <a:endParaRPr lang="en-US"/>
        </a:p>
      </dgm:t>
    </dgm:pt>
    <dgm:pt modelId="{7E075199-5021-448E-835C-AAE107D03C74}" type="pres">
      <dgm:prSet presAssocID="{1AB92190-66F3-49EE-968F-A3FF4A22BAF9}" presName="hierChild1" presStyleCnt="0">
        <dgm:presLayoutVars>
          <dgm:chPref val="1"/>
          <dgm:dir/>
          <dgm:animOne val="branch"/>
          <dgm:animLvl val="lvl"/>
          <dgm:resizeHandles/>
        </dgm:presLayoutVars>
      </dgm:prSet>
      <dgm:spPr/>
    </dgm:pt>
    <dgm:pt modelId="{990029E4-ECB4-431D-88D2-11AEE9028515}" type="pres">
      <dgm:prSet presAssocID="{68148E1D-B9D7-4540-ABE5-674858F0D25B}" presName="hierRoot1" presStyleCnt="0"/>
      <dgm:spPr/>
    </dgm:pt>
    <dgm:pt modelId="{A453C070-4BEF-467A-88F3-C394C86A1965}" type="pres">
      <dgm:prSet presAssocID="{68148E1D-B9D7-4540-ABE5-674858F0D25B}" presName="composite" presStyleCnt="0"/>
      <dgm:spPr/>
    </dgm:pt>
    <dgm:pt modelId="{ED0B4BA4-1EC5-470F-91F6-723E0C45A664}" type="pres">
      <dgm:prSet presAssocID="{68148E1D-B9D7-4540-ABE5-674858F0D25B}" presName="background" presStyleLbl="node0" presStyleIdx="0" presStyleCnt="2"/>
      <dgm:spPr/>
    </dgm:pt>
    <dgm:pt modelId="{981604A7-9A66-4A97-8A1C-BDD4C99053F7}" type="pres">
      <dgm:prSet presAssocID="{68148E1D-B9D7-4540-ABE5-674858F0D25B}" presName="text" presStyleLbl="fgAcc0" presStyleIdx="0" presStyleCnt="2">
        <dgm:presLayoutVars>
          <dgm:chPref val="3"/>
        </dgm:presLayoutVars>
      </dgm:prSet>
      <dgm:spPr/>
    </dgm:pt>
    <dgm:pt modelId="{FE1FF714-3251-4363-A42C-C05349BBFECD}" type="pres">
      <dgm:prSet presAssocID="{68148E1D-B9D7-4540-ABE5-674858F0D25B}" presName="hierChild2" presStyleCnt="0"/>
      <dgm:spPr/>
    </dgm:pt>
    <dgm:pt modelId="{259EA7A5-1D0A-47D6-8732-905FCE65D0F9}" type="pres">
      <dgm:prSet presAssocID="{1B8E11FD-7BA7-466A-8631-E62F4919A321}" presName="hierRoot1" presStyleCnt="0"/>
      <dgm:spPr/>
    </dgm:pt>
    <dgm:pt modelId="{A8D229BC-D7FE-40D5-AB73-E12AC6A90BBD}" type="pres">
      <dgm:prSet presAssocID="{1B8E11FD-7BA7-466A-8631-E62F4919A321}" presName="composite" presStyleCnt="0"/>
      <dgm:spPr/>
    </dgm:pt>
    <dgm:pt modelId="{F467F107-8A68-4A55-AD4E-25A34C770DA8}" type="pres">
      <dgm:prSet presAssocID="{1B8E11FD-7BA7-466A-8631-E62F4919A321}" presName="background" presStyleLbl="node0" presStyleIdx="1" presStyleCnt="2"/>
      <dgm:spPr/>
    </dgm:pt>
    <dgm:pt modelId="{251DC35C-C0FB-43C0-83C0-E9241308355A}" type="pres">
      <dgm:prSet presAssocID="{1B8E11FD-7BA7-466A-8631-E62F4919A321}" presName="text" presStyleLbl="fgAcc0" presStyleIdx="1" presStyleCnt="2">
        <dgm:presLayoutVars>
          <dgm:chPref val="3"/>
        </dgm:presLayoutVars>
      </dgm:prSet>
      <dgm:spPr/>
    </dgm:pt>
    <dgm:pt modelId="{005BE48E-4664-403F-B095-36E41D31AC09}" type="pres">
      <dgm:prSet presAssocID="{1B8E11FD-7BA7-466A-8631-E62F4919A321}" presName="hierChild2" presStyleCnt="0"/>
      <dgm:spPr/>
    </dgm:pt>
  </dgm:ptLst>
  <dgm:cxnLst>
    <dgm:cxn modelId="{B12BAE49-974D-4504-9DDF-7EB01F9572D5}" type="presOf" srcId="{1AB92190-66F3-49EE-968F-A3FF4A22BAF9}" destId="{7E075199-5021-448E-835C-AAE107D03C74}" srcOrd="0" destOrd="0" presId="urn:microsoft.com/office/officeart/2005/8/layout/hierarchy1"/>
    <dgm:cxn modelId="{46AEBA69-F54F-4B91-8D01-F75C826873F5}" srcId="{1AB92190-66F3-49EE-968F-A3FF4A22BAF9}" destId="{68148E1D-B9D7-4540-ABE5-674858F0D25B}" srcOrd="0" destOrd="0" parTransId="{5666C8EB-36E5-46C2-85D9-D7E01086CBC2}" sibTransId="{8CEBF3CB-70C5-4599-8421-B692E198A53D}"/>
    <dgm:cxn modelId="{05DB9D5A-B11E-4AA1-9AFC-0C0F18E35A56}" srcId="{1AB92190-66F3-49EE-968F-A3FF4A22BAF9}" destId="{1B8E11FD-7BA7-466A-8631-E62F4919A321}" srcOrd="1" destOrd="0" parTransId="{6FAB984B-97E9-46BE-9276-6858173C7EC1}" sibTransId="{71DF4BC5-DEBB-4208-A814-FF6D8AEB60B2}"/>
    <dgm:cxn modelId="{61E1F07A-1D12-46B2-8A4E-37DC0322F75E}" type="presOf" srcId="{68148E1D-B9D7-4540-ABE5-674858F0D25B}" destId="{981604A7-9A66-4A97-8A1C-BDD4C99053F7}" srcOrd="0" destOrd="0" presId="urn:microsoft.com/office/officeart/2005/8/layout/hierarchy1"/>
    <dgm:cxn modelId="{7AC7A68B-4FC1-4A3D-92C3-E184DAF0B661}" type="presOf" srcId="{1B8E11FD-7BA7-466A-8631-E62F4919A321}" destId="{251DC35C-C0FB-43C0-83C0-E9241308355A}" srcOrd="0" destOrd="0" presId="urn:microsoft.com/office/officeart/2005/8/layout/hierarchy1"/>
    <dgm:cxn modelId="{97C766DA-3FC9-4138-8B71-7DF48817BE4E}" type="presParOf" srcId="{7E075199-5021-448E-835C-AAE107D03C74}" destId="{990029E4-ECB4-431D-88D2-11AEE9028515}" srcOrd="0" destOrd="0" presId="urn:microsoft.com/office/officeart/2005/8/layout/hierarchy1"/>
    <dgm:cxn modelId="{80869993-0CE8-45A3-89B7-B14D00163291}" type="presParOf" srcId="{990029E4-ECB4-431D-88D2-11AEE9028515}" destId="{A453C070-4BEF-467A-88F3-C394C86A1965}" srcOrd="0" destOrd="0" presId="urn:microsoft.com/office/officeart/2005/8/layout/hierarchy1"/>
    <dgm:cxn modelId="{F7F0EB8B-E987-48AA-8B48-0F0C134CA66F}" type="presParOf" srcId="{A453C070-4BEF-467A-88F3-C394C86A1965}" destId="{ED0B4BA4-1EC5-470F-91F6-723E0C45A664}" srcOrd="0" destOrd="0" presId="urn:microsoft.com/office/officeart/2005/8/layout/hierarchy1"/>
    <dgm:cxn modelId="{B93788E8-83FB-4942-9F36-A40E14282005}" type="presParOf" srcId="{A453C070-4BEF-467A-88F3-C394C86A1965}" destId="{981604A7-9A66-4A97-8A1C-BDD4C99053F7}" srcOrd="1" destOrd="0" presId="urn:microsoft.com/office/officeart/2005/8/layout/hierarchy1"/>
    <dgm:cxn modelId="{310DC77F-8149-4B08-9AB4-4095CAF5A33B}" type="presParOf" srcId="{990029E4-ECB4-431D-88D2-11AEE9028515}" destId="{FE1FF714-3251-4363-A42C-C05349BBFECD}" srcOrd="1" destOrd="0" presId="urn:microsoft.com/office/officeart/2005/8/layout/hierarchy1"/>
    <dgm:cxn modelId="{0E680ACD-6C25-4828-814E-37335CB17707}" type="presParOf" srcId="{7E075199-5021-448E-835C-AAE107D03C74}" destId="{259EA7A5-1D0A-47D6-8732-905FCE65D0F9}" srcOrd="1" destOrd="0" presId="urn:microsoft.com/office/officeart/2005/8/layout/hierarchy1"/>
    <dgm:cxn modelId="{44DBB09B-A3A2-4C07-85DC-DFA1DB8A2410}" type="presParOf" srcId="{259EA7A5-1D0A-47D6-8732-905FCE65D0F9}" destId="{A8D229BC-D7FE-40D5-AB73-E12AC6A90BBD}" srcOrd="0" destOrd="0" presId="urn:microsoft.com/office/officeart/2005/8/layout/hierarchy1"/>
    <dgm:cxn modelId="{803585F8-E657-4D89-B935-94E19FAF9DE7}" type="presParOf" srcId="{A8D229BC-D7FE-40D5-AB73-E12AC6A90BBD}" destId="{F467F107-8A68-4A55-AD4E-25A34C770DA8}" srcOrd="0" destOrd="0" presId="urn:microsoft.com/office/officeart/2005/8/layout/hierarchy1"/>
    <dgm:cxn modelId="{72EA369C-4BD6-4843-BCC9-4E296995D6F4}" type="presParOf" srcId="{A8D229BC-D7FE-40D5-AB73-E12AC6A90BBD}" destId="{251DC35C-C0FB-43C0-83C0-E9241308355A}" srcOrd="1" destOrd="0" presId="urn:microsoft.com/office/officeart/2005/8/layout/hierarchy1"/>
    <dgm:cxn modelId="{CD8EA323-C74F-4676-87E3-201975CB1E6F}" type="presParOf" srcId="{259EA7A5-1D0A-47D6-8732-905FCE65D0F9}" destId="{005BE48E-4664-403F-B095-36E41D31AC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1068-2EC9-4AC7-9BD8-5A76A8D8D554}">
      <dsp:nvSpPr>
        <dsp:cNvPr id="0" name=""/>
        <dsp:cNvSpPr/>
      </dsp:nvSpPr>
      <dsp:spPr>
        <a:xfrm>
          <a:off x="0" y="0"/>
          <a:ext cx="6072759"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Introduction</a:t>
          </a:r>
          <a:endParaRPr lang="en-US" sz="2000" kern="1200"/>
        </a:p>
      </dsp:txBody>
      <dsp:txXfrm>
        <a:off x="22940" y="22940"/>
        <a:ext cx="5135942" cy="737360"/>
      </dsp:txXfrm>
    </dsp:sp>
    <dsp:sp modelId="{1BBC967B-1980-41A7-B071-B520F4863F5F}">
      <dsp:nvSpPr>
        <dsp:cNvPr id="0" name=""/>
        <dsp:cNvSpPr/>
      </dsp:nvSpPr>
      <dsp:spPr>
        <a:xfrm>
          <a:off x="453485" y="892024"/>
          <a:ext cx="6072759" cy="7832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What is Project Stakeholder Management?</a:t>
          </a:r>
          <a:endParaRPr lang="en-US" sz="2000" kern="1200"/>
        </a:p>
      </dsp:txBody>
      <dsp:txXfrm>
        <a:off x="476425" y="914964"/>
        <a:ext cx="5064287" cy="737360"/>
      </dsp:txXfrm>
    </dsp:sp>
    <dsp:sp modelId="{25CCCB8D-7FE5-4485-A930-69BE13495E5F}">
      <dsp:nvSpPr>
        <dsp:cNvPr id="0" name=""/>
        <dsp:cNvSpPr/>
      </dsp:nvSpPr>
      <dsp:spPr>
        <a:xfrm>
          <a:off x="906970" y="1784048"/>
          <a:ext cx="6072759" cy="78324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Importance of Project Stakeholder Management</a:t>
          </a:r>
          <a:endParaRPr lang="en-US" sz="2000" kern="1200"/>
        </a:p>
      </dsp:txBody>
      <dsp:txXfrm>
        <a:off x="929910" y="1806988"/>
        <a:ext cx="5064287" cy="737360"/>
      </dsp:txXfrm>
    </dsp:sp>
    <dsp:sp modelId="{5A53F1BF-DD1A-484C-A193-ACEA914CEF6E}">
      <dsp:nvSpPr>
        <dsp:cNvPr id="0" name=""/>
        <dsp:cNvSpPr/>
      </dsp:nvSpPr>
      <dsp:spPr>
        <a:xfrm>
          <a:off x="1360455" y="2676072"/>
          <a:ext cx="6072759"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Project Stakeholder Management Process </a:t>
          </a:r>
          <a:endParaRPr lang="en-US" sz="2000" kern="1200"/>
        </a:p>
      </dsp:txBody>
      <dsp:txXfrm>
        <a:off x="1383395" y="2699012"/>
        <a:ext cx="5064287" cy="737360"/>
      </dsp:txXfrm>
    </dsp:sp>
    <dsp:sp modelId="{73258761-8ED2-433D-A656-110BF5BEDA99}">
      <dsp:nvSpPr>
        <dsp:cNvPr id="0" name=""/>
        <dsp:cNvSpPr/>
      </dsp:nvSpPr>
      <dsp:spPr>
        <a:xfrm>
          <a:off x="1813940" y="3568097"/>
          <a:ext cx="6072759" cy="78324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Conclusion</a:t>
          </a:r>
          <a:endParaRPr lang="en-US" sz="2000" kern="1200"/>
        </a:p>
      </dsp:txBody>
      <dsp:txXfrm>
        <a:off x="1836880" y="3591037"/>
        <a:ext cx="5064287" cy="737360"/>
      </dsp:txXfrm>
    </dsp:sp>
    <dsp:sp modelId="{1948CF77-BEBF-4C88-843E-C23B963C099F}">
      <dsp:nvSpPr>
        <dsp:cNvPr id="0" name=""/>
        <dsp:cNvSpPr/>
      </dsp:nvSpPr>
      <dsp:spPr>
        <a:xfrm>
          <a:off x="5563652"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678201" y="572200"/>
        <a:ext cx="280008" cy="383102"/>
      </dsp:txXfrm>
    </dsp:sp>
    <dsp:sp modelId="{F1D9D95D-20DD-417A-8483-764E99A3A635}">
      <dsp:nvSpPr>
        <dsp:cNvPr id="0" name=""/>
        <dsp:cNvSpPr/>
      </dsp:nvSpPr>
      <dsp:spPr>
        <a:xfrm>
          <a:off x="6017137"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131686" y="1464225"/>
        <a:ext cx="280008" cy="383102"/>
      </dsp:txXfrm>
    </dsp:sp>
    <dsp:sp modelId="{0B790D7A-0C3B-4E7E-ACD2-C1B78E819E7E}">
      <dsp:nvSpPr>
        <dsp:cNvPr id="0" name=""/>
        <dsp:cNvSpPr/>
      </dsp:nvSpPr>
      <dsp:spPr>
        <a:xfrm>
          <a:off x="6470622"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585171" y="2343195"/>
        <a:ext cx="280008" cy="383102"/>
      </dsp:txXfrm>
    </dsp:sp>
    <dsp:sp modelId="{E5E6216F-E487-4DE8-91F1-F6B532A6D990}">
      <dsp:nvSpPr>
        <dsp:cNvPr id="0" name=""/>
        <dsp:cNvSpPr/>
      </dsp:nvSpPr>
      <dsp:spPr>
        <a:xfrm>
          <a:off x="6924108"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38657"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EAEA7-13B6-4FBB-8EBA-C1E054EFEB01}">
      <dsp:nvSpPr>
        <dsp:cNvPr id="0" name=""/>
        <dsp:cNvSpPr/>
      </dsp:nvSpPr>
      <dsp:spPr>
        <a:xfrm>
          <a:off x="0" y="438536"/>
          <a:ext cx="7886700" cy="773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The end goal of any project management undertaking is to meet and exceed stakeholders’ expectations. This goal can only be achieved if we can identify all the stakeholders because some may be difficult to identify, for instance, internal competitors.</a:t>
          </a:r>
          <a:endParaRPr lang="en-US" sz="1400" kern="1200" dirty="0"/>
        </a:p>
      </dsp:txBody>
      <dsp:txXfrm>
        <a:off x="37735" y="476271"/>
        <a:ext cx="7811230" cy="697539"/>
      </dsp:txXfrm>
    </dsp:sp>
    <dsp:sp modelId="{7575C92A-149A-40EB-8FD4-B02B032CC78A}">
      <dsp:nvSpPr>
        <dsp:cNvPr id="0" name=""/>
        <dsp:cNvSpPr/>
      </dsp:nvSpPr>
      <dsp:spPr>
        <a:xfrm>
          <a:off x="0" y="1257626"/>
          <a:ext cx="7886700" cy="43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Project Stakeholder Management is an essential step in any project management undertaking. </a:t>
          </a:r>
          <a:endParaRPr lang="en-US" sz="1400" kern="1200" dirty="0"/>
        </a:p>
      </dsp:txBody>
      <dsp:txXfrm>
        <a:off x="21264" y="1278890"/>
        <a:ext cx="7844172" cy="393063"/>
      </dsp:txXfrm>
    </dsp:sp>
    <dsp:sp modelId="{7410CB52-A7EF-4336-9D8F-76347206A3CB}">
      <dsp:nvSpPr>
        <dsp:cNvPr id="0" name=""/>
        <dsp:cNvSpPr/>
      </dsp:nvSpPr>
      <dsp:spPr>
        <a:xfrm>
          <a:off x="0" y="1739297"/>
          <a:ext cx="78867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To effectively involve stakeholders in project decisions and execution, it is necessary to identify the key individuals, groups, or organisations that could impact or be affected by the project. </a:t>
          </a:r>
          <a:endParaRPr lang="en-US" sz="1400" kern="1200" dirty="0"/>
        </a:p>
      </dsp:txBody>
      <dsp:txXfrm>
        <a:off x="42950" y="1782247"/>
        <a:ext cx="7800800" cy="793940"/>
      </dsp:txXfrm>
    </dsp:sp>
    <dsp:sp modelId="{31161849-EB73-4941-9624-4A7018B19ECE}">
      <dsp:nvSpPr>
        <dsp:cNvPr id="0" name=""/>
        <dsp:cNvSpPr/>
      </dsp:nvSpPr>
      <dsp:spPr>
        <a:xfrm>
          <a:off x="0" y="2665217"/>
          <a:ext cx="7886700" cy="9084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It is also necessary to analyse stakeholder expectations and their impact on the project. If this step is managed correctly, the project management process is bound to succeed.</a:t>
          </a:r>
          <a:endParaRPr lang="en-US" sz="1400" kern="1200" dirty="0"/>
        </a:p>
      </dsp:txBody>
      <dsp:txXfrm>
        <a:off x="44345" y="2709562"/>
        <a:ext cx="7798010" cy="819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B4BA4-1EC5-470F-91F6-723E0C45A664}">
      <dsp:nvSpPr>
        <dsp:cNvPr id="0" name=""/>
        <dsp:cNvSpPr/>
      </dsp:nvSpPr>
      <dsp:spPr>
        <a:xfrm>
          <a:off x="962" y="924430"/>
          <a:ext cx="3379189" cy="2145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604A7-9A66-4A97-8A1C-BDD4C99053F7}">
      <dsp:nvSpPr>
        <dsp:cNvPr id="0" name=""/>
        <dsp:cNvSpPr/>
      </dsp:nvSpPr>
      <dsp:spPr>
        <a:xfrm>
          <a:off x="376428" y="1281122"/>
          <a:ext cx="3379189" cy="2145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“Information Technology Project Management ”, Kathy Schwalbe, 2016, Cengage Learning, ISBN 978-1-285-45234-0</a:t>
          </a:r>
          <a:endParaRPr lang="en-US" sz="2400" kern="1200"/>
        </a:p>
      </dsp:txBody>
      <dsp:txXfrm>
        <a:off x="439276" y="1343970"/>
        <a:ext cx="3253493" cy="2020089"/>
      </dsp:txXfrm>
    </dsp:sp>
    <dsp:sp modelId="{F467F107-8A68-4A55-AD4E-25A34C770DA8}">
      <dsp:nvSpPr>
        <dsp:cNvPr id="0" name=""/>
        <dsp:cNvSpPr/>
      </dsp:nvSpPr>
      <dsp:spPr>
        <a:xfrm>
          <a:off x="4131082" y="924430"/>
          <a:ext cx="3379189" cy="2145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DC35C-C0FB-43C0-83C0-E9241308355A}">
      <dsp:nvSpPr>
        <dsp:cNvPr id="0" name=""/>
        <dsp:cNvSpPr/>
      </dsp:nvSpPr>
      <dsp:spPr>
        <a:xfrm>
          <a:off x="4506548" y="1281122"/>
          <a:ext cx="3379189" cy="2145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“Project Management for IT-Related Projects” , Bob Hughes (editor), 2012, BCS, ISBN 978-1-78017-118-0</a:t>
          </a:r>
          <a:endParaRPr lang="en-US" sz="2400" kern="1200"/>
        </a:p>
      </dsp:txBody>
      <dsp:txXfrm>
        <a:off x="4569396" y="1343970"/>
        <a:ext cx="3253493" cy="20200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E7AA-49AF-48BD-A1A2-0917D4CE0DA0}" type="datetimeFigureOut">
              <a:rPr lang="en-GB" smtClean="0"/>
              <a:t>28/04/2023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1E2D8-2901-4401-91E7-704AC164EDF8}" type="slidenum">
              <a:rPr lang="en-GB" smtClean="0"/>
              <a:t>‹#›</a:t>
            </a:fld>
            <a:endParaRPr lang="en-GB"/>
          </a:p>
        </p:txBody>
      </p:sp>
    </p:spTree>
    <p:extLst>
      <p:ext uri="{BB962C8B-B14F-4D97-AF65-F5344CB8AC3E}">
        <p14:creationId xmlns:p14="http://schemas.microsoft.com/office/powerpoint/2010/main" val="122289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741E2D8-2901-4401-91E7-704AC164EDF8}" type="slidenum">
              <a:rPr lang="en-GB" smtClean="0"/>
              <a:t>3</a:t>
            </a:fld>
            <a:endParaRPr lang="en-GB"/>
          </a:p>
        </p:txBody>
      </p:sp>
    </p:spTree>
    <p:extLst>
      <p:ext uri="{BB962C8B-B14F-4D97-AF65-F5344CB8AC3E}">
        <p14:creationId xmlns:p14="http://schemas.microsoft.com/office/powerpoint/2010/main" val="270056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741E2D8-2901-4401-91E7-704AC164EDF8}" type="slidenum">
              <a:rPr lang="en-GB" smtClean="0"/>
              <a:t>7</a:t>
            </a:fld>
            <a:endParaRPr lang="en-GB"/>
          </a:p>
        </p:txBody>
      </p:sp>
    </p:spTree>
    <p:extLst>
      <p:ext uri="{BB962C8B-B14F-4D97-AF65-F5344CB8AC3E}">
        <p14:creationId xmlns:p14="http://schemas.microsoft.com/office/powerpoint/2010/main" val="425736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741E2D8-2901-4401-91E7-704AC164EDF8}" type="slidenum">
              <a:rPr lang="en-GB" smtClean="0"/>
              <a:t>15</a:t>
            </a:fld>
            <a:endParaRPr lang="en-GB"/>
          </a:p>
        </p:txBody>
      </p:sp>
    </p:spTree>
    <p:extLst>
      <p:ext uri="{BB962C8B-B14F-4D97-AF65-F5344CB8AC3E}">
        <p14:creationId xmlns:p14="http://schemas.microsoft.com/office/powerpoint/2010/main" val="48537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179274-A4AB-48BB-B534-E97B33BDC1DD}" type="datetime1">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28111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0F29-F78F-4677-BEFE-03A8C7608EDE}" type="datetime1">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427759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49655-6128-4D94-B110-B8D4D0376FEF}" type="datetime1">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26586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Calibri" panose="020F050202020403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8BFDBB3-BA26-4691-8F15-22842689DD92}" type="datetime1">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143709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838F0-3A4D-4EFB-BCA6-A570C9077FE3}" type="datetime1">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36099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AF622-D891-4623-A958-4A253449BAF5}" type="datetime1">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70333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01555-AAB2-457D-9CC1-1643FD666033}" type="datetime1">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54562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8C19D-A18E-4D07-8BA1-F7F8922A4D73}" type="datetime1">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82085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1A65F-6D88-4DB4-B057-654E99064124}" type="datetime1">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401541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6DC22-4807-4945-9B4E-4E4C7A20E084}" type="datetime1">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256481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7A36EF-0E55-4A60-9DE9-0C8BB345F2B1}" type="datetime1">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57122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D37F4-DC64-446A-8CC5-3D517C775329}" type="datetime1">
              <a:rPr lang="en-GB" smtClean="0"/>
              <a:t>28/04/2023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205F-65FA-4101-B469-0A9F4CFC4655}" type="slidenum">
              <a:rPr lang="en-GB" smtClean="0"/>
              <a:t>‹#›</a:t>
            </a:fld>
            <a:endParaRPr lang="en-GB"/>
          </a:p>
        </p:txBody>
      </p:sp>
    </p:spTree>
    <p:extLst>
      <p:ext uri="{BB962C8B-B14F-4D97-AF65-F5344CB8AC3E}">
        <p14:creationId xmlns:p14="http://schemas.microsoft.com/office/powerpoint/2010/main" val="231821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Oil refinery against blue sky">
            <a:extLst>
              <a:ext uri="{FF2B5EF4-FFF2-40B4-BE49-F238E27FC236}">
                <a16:creationId xmlns:a16="http://schemas.microsoft.com/office/drawing/2014/main" id="{7B7E4CC1-3837-C9B6-699B-8E99BF865623}"/>
              </a:ext>
            </a:extLst>
          </p:cNvPr>
          <p:cNvPicPr>
            <a:picLocks noChangeAspect="1"/>
          </p:cNvPicPr>
          <p:nvPr/>
        </p:nvPicPr>
        <p:blipFill rotWithShape="1">
          <a:blip r:embed="rId2">
            <a:alphaModFix amt="50000"/>
          </a:blip>
          <a:srcRect l="16785" r="8234"/>
          <a:stretch/>
        </p:blipFill>
        <p:spPr>
          <a:xfrm>
            <a:off x="20" y="1"/>
            <a:ext cx="9143980" cy="6857999"/>
          </a:xfrm>
          <a:prstGeom prst="rect">
            <a:avLst/>
          </a:prstGeom>
        </p:spPr>
      </p:pic>
      <p:sp>
        <p:nvSpPr>
          <p:cNvPr id="2" name="Title 1"/>
          <p:cNvSpPr>
            <a:spLocks noGrp="1"/>
          </p:cNvSpPr>
          <p:nvPr>
            <p:ph type="ctrTitle"/>
          </p:nvPr>
        </p:nvSpPr>
        <p:spPr>
          <a:xfrm>
            <a:off x="1143000" y="1122363"/>
            <a:ext cx="6858000" cy="3063240"/>
          </a:xfrm>
        </p:spPr>
        <p:txBody>
          <a:bodyPr vert="horz" lIns="91440" tIns="45720" rIns="91440" bIns="45720" rtlCol="0">
            <a:normAutofit/>
          </a:bodyPr>
          <a:lstStyle/>
          <a:p>
            <a:r>
              <a:rPr lang="en-US" sz="5700" b="1" dirty="0">
                <a:solidFill>
                  <a:srgbClr val="FFFFFF"/>
                </a:solidFill>
              </a:rPr>
              <a:t>PROJECT STAKEHOLDER MANAGEMENT</a:t>
            </a:r>
          </a:p>
        </p:txBody>
      </p:sp>
      <p:sp>
        <p:nvSpPr>
          <p:cNvPr id="6" name="Subtitle 5">
            <a:extLst>
              <a:ext uri="{FF2B5EF4-FFF2-40B4-BE49-F238E27FC236}">
                <a16:creationId xmlns:a16="http://schemas.microsoft.com/office/drawing/2014/main" id="{501FA8C2-005C-DA1C-CF1E-5F20FB086D0A}"/>
              </a:ext>
            </a:extLst>
          </p:cNvPr>
          <p:cNvSpPr>
            <a:spLocks noGrp="1"/>
          </p:cNvSpPr>
          <p:nvPr>
            <p:ph type="subTitle" idx="1"/>
          </p:nvPr>
        </p:nvSpPr>
        <p:spPr>
          <a:xfrm>
            <a:off x="1145286" y="4599432"/>
            <a:ext cx="6858000" cy="1536192"/>
          </a:xfrm>
        </p:spPr>
        <p:txBody>
          <a:bodyPr>
            <a:normAutofit/>
          </a:bodyPr>
          <a:lstStyle/>
          <a:p>
            <a:r>
              <a:rPr lang="en-GB" dirty="0">
                <a:solidFill>
                  <a:srgbClr val="FFFFFF"/>
                </a:solidFill>
              </a:rPr>
              <a:t>Chibamba Simumba</a:t>
            </a:r>
          </a:p>
        </p:txBody>
      </p:sp>
      <p:sp>
        <p:nvSpPr>
          <p:cNvPr id="3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ormAutofit/>
          </a:bodyPr>
          <a:lstStyle/>
          <a:p>
            <a:pPr defTabSz="914400">
              <a:spcAft>
                <a:spcPts val="600"/>
              </a:spcAft>
              <a:defRPr/>
            </a:pPr>
            <a:fld id="{186A205F-65FA-4101-B469-0A9F4CFC4655}" type="slidenum">
              <a:rPr lang="en-US">
                <a:solidFill>
                  <a:srgbClr val="FFFFFF"/>
                </a:solidFill>
                <a:latin typeface="Calibri" panose="020F0502020204030204"/>
              </a:rPr>
              <a:pPr defTabSz="914400">
                <a:spcAft>
                  <a:spcPts val="600"/>
                </a:spcAft>
                <a:defRPr/>
              </a:pPr>
              <a:t>1</a:t>
            </a:fld>
            <a:endParaRPr lang="en-US">
              <a:solidFill>
                <a:srgbClr val="FFFFFF"/>
              </a:solidFill>
              <a:latin typeface="Calibri" panose="020F0502020204030204"/>
            </a:endParaRPr>
          </a:p>
        </p:txBody>
      </p:sp>
    </p:spTree>
    <p:extLst>
      <p:ext uri="{BB962C8B-B14F-4D97-AF65-F5344CB8AC3E}">
        <p14:creationId xmlns:p14="http://schemas.microsoft.com/office/powerpoint/2010/main" val="33812888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b="1">
                <a:latin typeface="+mn-lt"/>
              </a:rPr>
              <a:t>Identifying stakeholders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GB"/>
              <a:t>Hughes B et al. 2012 define a stakeholder as anyone with a valid interest in an IT project or its products.</a:t>
            </a:r>
          </a:p>
          <a:p>
            <a:pPr lvl="1"/>
            <a:endParaRPr lang="en-GB"/>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10</a:t>
            </a:fld>
            <a:endParaRPr lang="en-GB"/>
          </a:p>
        </p:txBody>
      </p:sp>
    </p:spTree>
    <p:extLst>
      <p:ext uri="{BB962C8B-B14F-4D97-AF65-F5344CB8AC3E}">
        <p14:creationId xmlns:p14="http://schemas.microsoft.com/office/powerpoint/2010/main" val="199142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b="1">
                <a:latin typeface="+mn-lt"/>
              </a:rPr>
              <a:t>Types of Stakeholders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GB" sz="2400"/>
              <a:t>Generally, there are two categories of stakeholders. They can be internal or external to the organisation.</a:t>
            </a:r>
          </a:p>
          <a:p>
            <a:pPr>
              <a:buFont typeface="Calibri" panose="020F0502020204030204" pitchFamily="34" charset="0"/>
              <a:buChar char="̶"/>
            </a:pPr>
            <a:r>
              <a:rPr lang="en-GB" sz="2400" b="1"/>
              <a:t>Internal Stakeholder</a:t>
            </a:r>
          </a:p>
          <a:p>
            <a:pPr>
              <a:buFont typeface="Calibri" panose="020F0502020204030204" pitchFamily="34" charset="0"/>
              <a:buChar char="̶"/>
            </a:pPr>
            <a:r>
              <a:rPr lang="en-GB" sz="2400">
                <a:effectLst/>
                <a:latin typeface="Calibri" panose="020F0502020204030204" pitchFamily="34" charset="0"/>
                <a:ea typeface="Calibri" panose="020F0502020204030204" pitchFamily="34" charset="0"/>
                <a:cs typeface="Times New Roman" panose="02020603050405020304" pitchFamily="18" charset="0"/>
              </a:rPr>
              <a:t>Internal project stakeholders often comprise the project sponsor, project team, support employees, and internal project customers. Because organisations have limited resources, additional internal stakeholders include:</a:t>
            </a:r>
          </a:p>
          <a:p>
            <a:pPr>
              <a:buFont typeface="Calibri" panose="020F0502020204030204" pitchFamily="34" charset="0"/>
              <a:buChar char="̶"/>
            </a:pPr>
            <a:r>
              <a:rPr lang="en-GB" sz="2400">
                <a:effectLst/>
                <a:latin typeface="Calibri" panose="020F0502020204030204" pitchFamily="34" charset="0"/>
                <a:ea typeface="Calibri" panose="020F0502020204030204" pitchFamily="34" charset="0"/>
                <a:cs typeface="Times New Roman" panose="02020603050405020304" pitchFamily="18" charset="0"/>
              </a:rPr>
              <a:t>top management, </a:t>
            </a:r>
          </a:p>
          <a:p>
            <a:pPr>
              <a:buFont typeface="Calibri" panose="020F0502020204030204" pitchFamily="34" charset="0"/>
              <a:buChar char="̶"/>
            </a:pPr>
            <a:r>
              <a:rPr lang="en-GB" sz="2400">
                <a:effectLst/>
                <a:latin typeface="Calibri" panose="020F0502020204030204" pitchFamily="34" charset="0"/>
                <a:ea typeface="Calibri" panose="020F0502020204030204" pitchFamily="34" charset="0"/>
                <a:cs typeface="Times New Roman" panose="02020603050405020304" pitchFamily="18" charset="0"/>
              </a:rPr>
              <a:t>other functional managers, </a:t>
            </a:r>
          </a:p>
          <a:p>
            <a:pPr>
              <a:buFont typeface="Calibri" panose="020F0502020204030204" pitchFamily="34" charset="0"/>
              <a:buChar char="̶"/>
            </a:pPr>
            <a:r>
              <a:rPr lang="en-GB" sz="2400">
                <a:effectLst/>
                <a:latin typeface="Calibri" panose="020F0502020204030204" pitchFamily="34" charset="0"/>
                <a:ea typeface="Calibri" panose="020F0502020204030204" pitchFamily="34" charset="0"/>
                <a:cs typeface="Times New Roman" panose="02020603050405020304" pitchFamily="18" charset="0"/>
              </a:rPr>
              <a:t>other project managers</a:t>
            </a:r>
            <a:endParaRPr lang="en-GB" sz="240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11</a:t>
            </a:fld>
            <a:endParaRPr lang="en-GB"/>
          </a:p>
        </p:txBody>
      </p:sp>
    </p:spTree>
    <p:extLst>
      <p:ext uri="{BB962C8B-B14F-4D97-AF65-F5344CB8AC3E}">
        <p14:creationId xmlns:p14="http://schemas.microsoft.com/office/powerpoint/2010/main" val="308373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b="1">
                <a:latin typeface="+mn-lt"/>
              </a:rPr>
              <a:t>Types of Stakeholders CONTD</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b="1" dirty="0"/>
              <a:t>External project stakeholders</a:t>
            </a:r>
          </a:p>
          <a:p>
            <a:pPr>
              <a:buFont typeface="Calibri" panose="020F0502020204030204" pitchFamily="34" charset="0"/>
              <a:buChar char="̶"/>
            </a:pPr>
            <a:r>
              <a:rPr lang="en-GB" sz="1900" dirty="0"/>
              <a:t>External project stakeholders include the project’s clients (if they are external to the firm), rivals, suppliers, and other external groups that are potentially involved in the project or impacted by it, such as government officials and concerned citizens.</a:t>
            </a:r>
          </a:p>
          <a:p>
            <a:pPr lvl="1"/>
            <a:endParaRPr lang="en-GB" sz="1900" dirty="0"/>
          </a:p>
          <a:p>
            <a:pPr>
              <a:buFont typeface="Calibri" panose="020F0502020204030204" pitchFamily="34" charset="0"/>
              <a:buChar char="̶"/>
            </a:pPr>
            <a:r>
              <a:rPr lang="en-GB" sz="1900" dirty="0"/>
              <a:t>Governance Board</a:t>
            </a:r>
          </a:p>
          <a:p>
            <a:pPr>
              <a:buFont typeface="Calibri" panose="020F0502020204030204" pitchFamily="34" charset="0"/>
              <a:buChar char="̶"/>
            </a:pPr>
            <a:r>
              <a:rPr lang="en-GB" sz="1900" dirty="0"/>
              <a:t>Suppliers</a:t>
            </a:r>
          </a:p>
          <a:p>
            <a:pPr>
              <a:buFont typeface="Calibri" panose="020F0502020204030204" pitchFamily="34" charset="0"/>
              <a:buChar char="̶"/>
            </a:pPr>
            <a:r>
              <a:rPr lang="en-GB" sz="1900" dirty="0"/>
              <a:t>Governmental regulatory agencies</a:t>
            </a:r>
          </a:p>
          <a:p>
            <a:pPr>
              <a:buFont typeface="Calibri" panose="020F0502020204030204" pitchFamily="34" charset="0"/>
              <a:buChar char="̶"/>
            </a:pPr>
            <a:r>
              <a:rPr lang="en-GB" sz="1900" dirty="0"/>
              <a:t>Competitors</a:t>
            </a:r>
          </a:p>
          <a:p>
            <a:pPr>
              <a:buFont typeface="Calibri" panose="020F0502020204030204" pitchFamily="34" charset="0"/>
              <a:buChar char="̶"/>
            </a:pPr>
            <a:r>
              <a:rPr lang="en-GB" sz="1900" dirty="0"/>
              <a:t>Potential customers with an interest in the project</a:t>
            </a:r>
          </a:p>
          <a:p>
            <a:pPr>
              <a:buFont typeface="Calibri" panose="020F0502020204030204" pitchFamily="34" charset="0"/>
              <a:buChar char="̶"/>
            </a:pPr>
            <a:r>
              <a:rPr lang="en-GB" sz="1900" dirty="0"/>
              <a:t>Groups representing consumer, environmental</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12</a:t>
            </a:fld>
            <a:endParaRPr lang="en-GB"/>
          </a:p>
        </p:txBody>
      </p:sp>
    </p:spTree>
    <p:extLst>
      <p:ext uri="{BB962C8B-B14F-4D97-AF65-F5344CB8AC3E}">
        <p14:creationId xmlns:p14="http://schemas.microsoft.com/office/powerpoint/2010/main" val="297406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b="1">
                <a:latin typeface="+mn-lt"/>
              </a:rPr>
              <a:t>Types of Stakeholders – cont’d</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 As earlier established, some project stakeholders may be hard to identify. For example, internal competitors might be opposed to the project without the Project manager’s knowledge. </a:t>
            </a:r>
          </a:p>
          <a:p>
            <a:r>
              <a:rPr lang="en-GB" sz="1900"/>
              <a:t> Stakeholders could also change during a project due to personnel turnover, partnerships, and other events.</a:t>
            </a:r>
          </a:p>
          <a:p>
            <a:r>
              <a:rPr lang="en-GB" sz="1900"/>
              <a:t>Therefore, it is important to use formal and informal communication networks to identify all key stakeholders.</a:t>
            </a:r>
          </a:p>
          <a:p>
            <a:pPr lvl="1">
              <a:buFont typeface="Calibri" panose="020F0502020204030204" pitchFamily="34" charset="0"/>
              <a:buChar char="̶"/>
            </a:pPr>
            <a:endParaRPr lang="en-GB" sz="1900"/>
          </a:p>
          <a:p>
            <a:pPr lvl="1">
              <a:buFont typeface="Calibri" panose="020F0502020204030204" pitchFamily="34" charset="0"/>
              <a:buChar char="̶"/>
            </a:pPr>
            <a:endParaRPr lang="en-GB" sz="1900"/>
          </a:p>
          <a:p>
            <a:pPr marL="457200" lvl="1" indent="0">
              <a:buNone/>
            </a:pPr>
            <a:endParaRPr lang="en-GB" sz="1900"/>
          </a:p>
          <a:p>
            <a:pPr>
              <a:buFont typeface="Calibri" panose="020F0502020204030204" pitchFamily="34" charset="0"/>
              <a:buChar char="̶"/>
            </a:pPr>
            <a:endParaRPr lang="en-GB" sz="1900"/>
          </a:p>
          <a:p>
            <a:pPr lvl="1"/>
            <a:endParaRPr lang="en-GB" sz="1900"/>
          </a:p>
          <a:p>
            <a:pPr>
              <a:buFont typeface="Calibri" panose="020F0502020204030204" pitchFamily="34" charset="0"/>
              <a:buChar char="̶"/>
            </a:pPr>
            <a:endParaRPr lang="en-GB" sz="190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13</a:t>
            </a:fld>
            <a:endParaRPr lang="en-GB"/>
          </a:p>
        </p:txBody>
      </p:sp>
    </p:spTree>
    <p:extLst>
      <p:ext uri="{BB962C8B-B14F-4D97-AF65-F5344CB8AC3E}">
        <p14:creationId xmlns:p14="http://schemas.microsoft.com/office/powerpoint/2010/main" val="245971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r>
              <a:rPr lang="en-GB" sz="3700" b="1">
                <a:solidFill>
                  <a:schemeClr val="tx1">
                    <a:lumMod val="85000"/>
                    <a:lumOff val="15000"/>
                  </a:schemeClr>
                </a:solidFill>
                <a:latin typeface="+mn-lt"/>
              </a:rPr>
              <a:t>Identifying stakeholders – cont’d</a:t>
            </a:r>
          </a:p>
        </p:txBody>
      </p:sp>
      <p:sp>
        <p:nvSpPr>
          <p:cNvPr id="3" name="Content Placeholder 2"/>
          <p:cNvSpPr>
            <a:spLocks noGrp="1"/>
          </p:cNvSpPr>
          <p:nvPr>
            <p:ph idx="1"/>
          </p:nvPr>
        </p:nvSpPr>
        <p:spPr>
          <a:xfrm>
            <a:off x="1468490" y="2431765"/>
            <a:ext cx="6207019" cy="3320031"/>
          </a:xfrm>
        </p:spPr>
        <p:txBody>
          <a:bodyPr anchor="ctr">
            <a:normAutofit/>
          </a:bodyPr>
          <a:lstStyle/>
          <a:p>
            <a:r>
              <a:rPr lang="en-GB" sz="1400" b="1">
                <a:solidFill>
                  <a:schemeClr val="tx1">
                    <a:lumMod val="85000"/>
                    <a:lumOff val="15000"/>
                  </a:schemeClr>
                </a:solidFill>
              </a:rPr>
              <a:t>Stakeholder Register</a:t>
            </a:r>
            <a:endParaRPr lang="en-GB" sz="1400">
              <a:solidFill>
                <a:schemeClr val="tx1">
                  <a:lumMod val="85000"/>
                  <a:lumOff val="15000"/>
                </a:schemeClr>
              </a:solidFill>
            </a:endParaRPr>
          </a:p>
          <a:p>
            <a:pPr>
              <a:buFont typeface="Calibri" panose="020F0502020204030204" pitchFamily="34" charset="0"/>
              <a:buChar char="̶"/>
            </a:pPr>
            <a:r>
              <a:rPr lang="en-GB" sz="1400">
                <a:solidFill>
                  <a:schemeClr val="tx1">
                    <a:lumMod val="85000"/>
                    <a:lumOff val="15000"/>
                  </a:schemeClr>
                </a:solidFill>
              </a:rPr>
              <a:t>Creating a stakeholder register is a straightforward approach to capturing basic information about project stakeholders. </a:t>
            </a:r>
          </a:p>
          <a:p>
            <a:pPr>
              <a:buFont typeface="Calibri" panose="020F0502020204030204" pitchFamily="34" charset="0"/>
              <a:buChar char="̶"/>
            </a:pPr>
            <a:r>
              <a:rPr lang="en-GB" sz="1400">
                <a:solidFill>
                  <a:schemeClr val="tx1">
                    <a:lumMod val="85000"/>
                    <a:lumOff val="15000"/>
                  </a:schemeClr>
                </a:solidFill>
              </a:rPr>
              <a:t>A stakeholder register can be used to capture a variety of stakeholder information, as the ones below;</a:t>
            </a:r>
          </a:p>
          <a:p>
            <a:pPr>
              <a:buFont typeface="Calibri" panose="020F0502020204030204" pitchFamily="34" charset="0"/>
              <a:buChar char="̶"/>
            </a:pPr>
            <a:r>
              <a:rPr lang="en-GB" sz="1400">
                <a:solidFill>
                  <a:schemeClr val="tx1">
                    <a:lumMod val="85000"/>
                    <a:lumOff val="15000"/>
                  </a:schemeClr>
                </a:solidFill>
              </a:rPr>
              <a:t>1.Identification information; For instance, names, positions, locations, roles in the project, and contact information.</a:t>
            </a:r>
          </a:p>
          <a:p>
            <a:pPr>
              <a:buFont typeface="Calibri" panose="020F0502020204030204" pitchFamily="34" charset="0"/>
              <a:buChar char="̶"/>
            </a:pPr>
            <a:r>
              <a:rPr lang="en-GB" sz="1400">
                <a:solidFill>
                  <a:schemeClr val="tx1">
                    <a:lumMod val="85000"/>
                    <a:lumOff val="15000"/>
                  </a:schemeClr>
                </a:solidFill>
              </a:rPr>
              <a:t>2.Stakeholder classification; Whether the stakeholder is internal or external, Does the stakeholder support the project?</a:t>
            </a:r>
          </a:p>
          <a:p>
            <a:pPr>
              <a:buFont typeface="Calibri" panose="020F0502020204030204" pitchFamily="34" charset="0"/>
              <a:buChar char="̶"/>
            </a:pPr>
            <a:r>
              <a:rPr lang="en-GB" sz="1400">
                <a:solidFill>
                  <a:schemeClr val="tx1">
                    <a:lumMod val="85000"/>
                    <a:lumOff val="15000"/>
                  </a:schemeClr>
                </a:solidFill>
              </a:rPr>
              <a:t>3.Assessment information; The stakeholders’ primary requirements and expectations, possible impacts, and project phases in which stakeholders have the most interest.</a:t>
            </a:r>
          </a:p>
          <a:p>
            <a:pPr>
              <a:buFont typeface="Calibri" panose="020F0502020204030204" pitchFamily="34" charset="0"/>
              <a:buChar char="̶"/>
            </a:pPr>
            <a:endParaRPr lang="en-GB" sz="1400">
              <a:solidFill>
                <a:schemeClr val="tx1">
                  <a:lumMod val="85000"/>
                  <a:lumOff val="15000"/>
                </a:schemeClr>
              </a:solidFill>
            </a:endParaRPr>
          </a:p>
          <a:p>
            <a:pPr marL="0" indent="0">
              <a:buNone/>
            </a:pPr>
            <a:endParaRPr lang="en-GB" sz="1400">
              <a:solidFill>
                <a:schemeClr val="tx1">
                  <a:lumMod val="85000"/>
                  <a:lumOff val="15000"/>
                </a:schemeClr>
              </a:solidFill>
            </a:endParaRPr>
          </a:p>
          <a:p>
            <a:pPr>
              <a:buFont typeface="Calibri" panose="020F0502020204030204" pitchFamily="34" charset="0"/>
              <a:buChar char="̶"/>
            </a:pPr>
            <a:endParaRPr lang="en-GB" sz="1400">
              <a:solidFill>
                <a:schemeClr val="tx1">
                  <a:lumMod val="85000"/>
                  <a:lumOff val="15000"/>
                </a:schemeClr>
              </a:solidFill>
            </a:endParaRPr>
          </a:p>
        </p:txBody>
      </p:sp>
      <p:sp>
        <p:nvSpPr>
          <p:cNvPr id="36" name="Freeform: Shape 35">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z="900"/>
              <a:pPr>
                <a:spcAft>
                  <a:spcPts val="600"/>
                </a:spcAft>
              </a:pPr>
              <a:t>14</a:t>
            </a:fld>
            <a:endParaRPr lang="en-GB" sz="900"/>
          </a:p>
        </p:txBody>
      </p:sp>
    </p:spTree>
    <p:extLst>
      <p:ext uri="{BB962C8B-B14F-4D97-AF65-F5344CB8AC3E}">
        <p14:creationId xmlns:p14="http://schemas.microsoft.com/office/powerpoint/2010/main" val="273117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300" b="1">
                <a:latin typeface="+mn-lt"/>
              </a:rPr>
              <a:t>Identifying stakeholders – cont’d</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Below is a figure showing a sample stakeholder register. It can be observed that the sample register below only includes basic information and not any sensitive information. </a:t>
            </a:r>
          </a:p>
          <a:p>
            <a:r>
              <a:rPr lang="en-GB" sz="1900"/>
              <a:t>This is because this document is available to other members of the organisation. </a:t>
            </a:r>
          </a:p>
          <a:p>
            <a:r>
              <a:rPr lang="en-GB" sz="1900"/>
              <a:t>Therefore, the project manager must be careful not to include sensitive information.</a:t>
            </a:r>
          </a:p>
          <a:p>
            <a:pPr lvl="1"/>
            <a:endParaRPr lang="en-GB" sz="1900"/>
          </a:p>
          <a:p>
            <a:pPr>
              <a:buFont typeface="Calibri" panose="020F0502020204030204" pitchFamily="34" charset="0"/>
              <a:buChar char="̶"/>
            </a:pPr>
            <a:endParaRPr lang="en-GB" sz="190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15</a:t>
            </a:fld>
            <a:endParaRPr lang="en-GB"/>
          </a:p>
        </p:txBody>
      </p:sp>
    </p:spTree>
    <p:extLst>
      <p:ext uri="{BB962C8B-B14F-4D97-AF65-F5344CB8AC3E}">
        <p14:creationId xmlns:p14="http://schemas.microsoft.com/office/powerpoint/2010/main" val="158059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GB" sz="3300" b="1">
                <a:latin typeface="+mn-lt"/>
              </a:rPr>
              <a:t>Sample Stakeholder Register</a:t>
            </a: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Font typeface="Calibri" panose="020F0502020204030204" pitchFamily="34" charset="0"/>
              <a:buChar char="̶"/>
            </a:pPr>
            <a:endParaRPr lang="en-GB" sz="1900"/>
          </a:p>
          <a:p>
            <a:pPr lvl="1"/>
            <a:endParaRPr lang="en-GB" sz="1900"/>
          </a:p>
          <a:p>
            <a:pPr>
              <a:buFont typeface="Calibri" panose="020F0502020204030204" pitchFamily="34" charset="0"/>
              <a:buChar char="̶"/>
            </a:pPr>
            <a:endParaRPr lang="en-GB" sz="1900"/>
          </a:p>
        </p:txBody>
      </p:sp>
      <p:pic>
        <p:nvPicPr>
          <p:cNvPr id="8" name="Picture 7">
            <a:extLst>
              <a:ext uri="{FF2B5EF4-FFF2-40B4-BE49-F238E27FC236}">
                <a16:creationId xmlns:a16="http://schemas.microsoft.com/office/drawing/2014/main" id="{DEBD8D6A-A686-B8FF-C15D-5E0676BEC5E4}"/>
              </a:ext>
            </a:extLst>
          </p:cNvPr>
          <p:cNvPicPr>
            <a:picLocks noChangeAspect="1"/>
          </p:cNvPicPr>
          <p:nvPr/>
        </p:nvPicPr>
        <p:blipFill>
          <a:blip r:embed="rId2"/>
          <a:stretch>
            <a:fillRect/>
          </a:stretch>
        </p:blipFill>
        <p:spPr>
          <a:xfrm>
            <a:off x="1567919" y="2290936"/>
            <a:ext cx="5999018" cy="3959352"/>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16</a:t>
            </a:fld>
            <a:endParaRPr lang="en-GB"/>
          </a:p>
        </p:txBody>
      </p:sp>
    </p:spTree>
    <p:extLst>
      <p:ext uri="{BB962C8B-B14F-4D97-AF65-F5344CB8AC3E}">
        <p14:creationId xmlns:p14="http://schemas.microsoft.com/office/powerpoint/2010/main" val="264932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a:xfrm>
            <a:off x="628650" y="1306286"/>
            <a:ext cx="7886700" cy="3498979"/>
          </a:xfrm>
        </p:spPr>
        <p:txBody>
          <a:bodyPr>
            <a:normAutofit fontScale="77500" lnSpcReduction="20000"/>
          </a:bodyPr>
          <a:lstStyle/>
          <a:p>
            <a:pPr algn="just">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Another important step that must be performed at this stage is called Stakeholder analysis.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Schwalbe K. 2016 </a:t>
            </a:r>
            <a:r>
              <a:rPr lang="en-GB" sz="2400" dirty="0">
                <a:effectLst/>
                <a:latin typeface="Calibri" panose="020F0502020204030204" pitchFamily="34" charset="0"/>
                <a:ea typeface="Calibri" panose="020F0502020204030204" pitchFamily="34" charset="0"/>
                <a:cs typeface="Times New Roman" panose="02020603050405020304" pitchFamily="18" charset="0"/>
              </a:rPr>
              <a:t>define Stakeholder Analysis as a strategy for assessing information to determine which stakeholders’ interests to focus on and how to build stakeholder support throughout the project.</a:t>
            </a:r>
          </a:p>
          <a:p>
            <a:pPr algn="just">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identifying all the stakeholders, a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Power/ Interest Grid </a:t>
            </a:r>
            <a:r>
              <a:rPr lang="en-GB" sz="2400" dirty="0">
                <a:effectLst/>
                <a:latin typeface="Calibri" panose="020F0502020204030204" pitchFamily="34" charset="0"/>
                <a:ea typeface="Calibri" panose="020F0502020204030204" pitchFamily="34" charset="0"/>
                <a:cs typeface="Times New Roman" panose="02020603050405020304" pitchFamily="18" charset="0"/>
              </a:rPr>
              <a:t>is used to classify and group them based on their authority level and concern or interest in the project’s outcome. The figure below provides a summary of the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power/ interest grid.</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Based on the grid, some stakeholder relationships require more attention to manage than others.</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17</a:t>
            </a:fld>
            <a:endParaRPr lang="en-GB"/>
          </a:p>
        </p:txBody>
      </p:sp>
      <p:sp>
        <p:nvSpPr>
          <p:cNvPr id="5" name="Title 1">
            <a:extLst>
              <a:ext uri="{FF2B5EF4-FFF2-40B4-BE49-F238E27FC236}">
                <a16:creationId xmlns:a16="http://schemas.microsoft.com/office/drawing/2014/main" id="{16E24266-5DCD-417B-8019-3A8BE640A8F1}"/>
              </a:ext>
            </a:extLst>
          </p:cNvPr>
          <p:cNvSpPr txBox="1">
            <a:spLocks/>
          </p:cNvSpPr>
          <p:nvPr/>
        </p:nvSpPr>
        <p:spPr>
          <a:xfrm>
            <a:off x="628650" y="346077"/>
            <a:ext cx="7886700" cy="866904"/>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bg1"/>
                </a:solidFill>
                <a:latin typeface="+mn-lt"/>
              </a:rPr>
              <a:t>Stakeholder Analysis</a:t>
            </a:r>
          </a:p>
        </p:txBody>
      </p:sp>
    </p:spTree>
    <p:extLst>
      <p:ext uri="{BB962C8B-B14F-4D97-AF65-F5344CB8AC3E}">
        <p14:creationId xmlns:p14="http://schemas.microsoft.com/office/powerpoint/2010/main" val="395113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18</a:t>
            </a:fld>
            <a:endParaRPr lang="en-GB"/>
          </a:p>
        </p:txBody>
      </p:sp>
      <p:sp>
        <p:nvSpPr>
          <p:cNvPr id="5" name="Title 1">
            <a:extLst>
              <a:ext uri="{FF2B5EF4-FFF2-40B4-BE49-F238E27FC236}">
                <a16:creationId xmlns:a16="http://schemas.microsoft.com/office/drawing/2014/main" id="{86F7EEF9-6A51-4804-B9AB-EBC634EDAD89}"/>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bg1"/>
                </a:solidFill>
                <a:latin typeface="+mn-lt"/>
              </a:rPr>
              <a:t>Power/ Interest Grid </a:t>
            </a:r>
          </a:p>
        </p:txBody>
      </p:sp>
      <p:pic>
        <p:nvPicPr>
          <p:cNvPr id="10" name="Picture 9">
            <a:extLst>
              <a:ext uri="{FF2B5EF4-FFF2-40B4-BE49-F238E27FC236}">
                <a16:creationId xmlns:a16="http://schemas.microsoft.com/office/drawing/2014/main" id="{48A1860C-FD79-84FC-C129-21E102516DA8}"/>
              </a:ext>
            </a:extLst>
          </p:cNvPr>
          <p:cNvPicPr>
            <a:picLocks noChangeAspect="1"/>
          </p:cNvPicPr>
          <p:nvPr/>
        </p:nvPicPr>
        <p:blipFill>
          <a:blip r:embed="rId2"/>
          <a:stretch>
            <a:fillRect/>
          </a:stretch>
        </p:blipFill>
        <p:spPr>
          <a:xfrm>
            <a:off x="1185366" y="1646237"/>
            <a:ext cx="5523343" cy="4671168"/>
          </a:xfrm>
          <a:prstGeom prst="rect">
            <a:avLst/>
          </a:prstGeom>
        </p:spPr>
      </p:pic>
    </p:spTree>
    <p:extLst>
      <p:ext uri="{BB962C8B-B14F-4D97-AF65-F5344CB8AC3E}">
        <p14:creationId xmlns:p14="http://schemas.microsoft.com/office/powerpoint/2010/main" val="47505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Next, after identifying all the stakeholders, the project manager needs to formulate a stakeholder engagement plan to help effectively engage stakeholders and ensure that good decisions are made throughout the project management cycle. </a:t>
            </a:r>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19</a:t>
            </a:fld>
            <a:endParaRPr lang="en-GB"/>
          </a:p>
        </p:txBody>
      </p:sp>
      <p:sp>
        <p:nvSpPr>
          <p:cNvPr id="5" name="Title 1">
            <a:extLst>
              <a:ext uri="{FF2B5EF4-FFF2-40B4-BE49-F238E27FC236}">
                <a16:creationId xmlns:a16="http://schemas.microsoft.com/office/drawing/2014/main" id="{29090F40-528D-41CC-80CF-5FBFA1417AE6}"/>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bg1"/>
                </a:solidFill>
                <a:latin typeface="+mn-lt"/>
              </a:rPr>
              <a:t>2.	Planning Stakeholder Engagement</a:t>
            </a:r>
          </a:p>
        </p:txBody>
      </p:sp>
    </p:spTree>
    <p:extLst>
      <p:ext uri="{BB962C8B-B14F-4D97-AF65-F5344CB8AC3E}">
        <p14:creationId xmlns:p14="http://schemas.microsoft.com/office/powerpoint/2010/main" val="174450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E69E42-20F0-8B37-8EE1-3FFC3DA09EFF}"/>
              </a:ext>
            </a:extLst>
          </p:cNvPr>
          <p:cNvPicPr>
            <a:picLocks noChangeAspect="1"/>
          </p:cNvPicPr>
          <p:nvPr/>
        </p:nvPicPr>
        <p:blipFill rotWithShape="1">
          <a:blip r:embed="rId3">
            <a:alphaModFix amt="35000"/>
          </a:blip>
          <a:srcRect l="14000" r="-1" b="-1"/>
          <a:stretch/>
        </p:blipFill>
        <p:spPr>
          <a:xfrm>
            <a:off x="20" y="10"/>
            <a:ext cx="9143980" cy="6857990"/>
          </a:xfrm>
          <a:prstGeom prst="rect">
            <a:avLst/>
          </a:prstGeom>
        </p:spPr>
      </p:pic>
      <p:sp>
        <p:nvSpPr>
          <p:cNvPr id="2" name="Title 1">
            <a:extLst>
              <a:ext uri="{FF2B5EF4-FFF2-40B4-BE49-F238E27FC236}">
                <a16:creationId xmlns:a16="http://schemas.microsoft.com/office/drawing/2014/main" id="{F64D197B-37D5-A455-103C-6719FD08E570}"/>
              </a:ext>
            </a:extLst>
          </p:cNvPr>
          <p:cNvSpPr>
            <a:spLocks noGrp="1"/>
          </p:cNvSpPr>
          <p:nvPr>
            <p:ph type="title"/>
          </p:nvPr>
        </p:nvSpPr>
        <p:spPr>
          <a:xfrm>
            <a:off x="628650" y="365125"/>
            <a:ext cx="7886700" cy="1325563"/>
          </a:xfrm>
        </p:spPr>
        <p:txBody>
          <a:bodyPr vert="horz" lIns="91440" tIns="45720" rIns="91440" bIns="45720" rtlCol="0">
            <a:normAutofit/>
          </a:bodyPr>
          <a:lstStyle/>
          <a:p>
            <a:r>
              <a:rPr lang="en-GB" b="1">
                <a:solidFill>
                  <a:srgbClr val="FFFFFF"/>
                </a:solidFill>
                <a:latin typeface="+mn-lt"/>
              </a:rPr>
              <a:t>Agenda</a:t>
            </a:r>
          </a:p>
        </p:txBody>
      </p:sp>
      <p:sp>
        <p:nvSpPr>
          <p:cNvPr id="4" name="Slide Number Placeholder 3">
            <a:extLst>
              <a:ext uri="{FF2B5EF4-FFF2-40B4-BE49-F238E27FC236}">
                <a16:creationId xmlns:a16="http://schemas.microsoft.com/office/drawing/2014/main" id="{8EE9C31E-FCBF-9DAF-DBB4-3F537CD33449}"/>
              </a:ext>
            </a:extLst>
          </p:cNvPr>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z="1000">
                <a:solidFill>
                  <a:srgbClr val="FFFFFF"/>
                </a:solidFill>
              </a:rPr>
              <a:pPr>
                <a:spcAft>
                  <a:spcPts val="600"/>
                </a:spcAft>
              </a:pPr>
              <a:t>2</a:t>
            </a:fld>
            <a:endParaRPr lang="en-GB" sz="1000">
              <a:solidFill>
                <a:srgbClr val="FFFFFF"/>
              </a:solidFill>
            </a:endParaRPr>
          </a:p>
        </p:txBody>
      </p:sp>
      <p:graphicFrame>
        <p:nvGraphicFramePr>
          <p:cNvPr id="6" name="Content Placeholder 2">
            <a:extLst>
              <a:ext uri="{FF2B5EF4-FFF2-40B4-BE49-F238E27FC236}">
                <a16:creationId xmlns:a16="http://schemas.microsoft.com/office/drawing/2014/main" id="{CAC218C6-2BCD-8EA4-C4DD-AB02151829E9}"/>
              </a:ext>
            </a:extLst>
          </p:cNvPr>
          <p:cNvGraphicFramePr>
            <a:graphicFrameLocks noGrp="1"/>
          </p:cNvGraphicFramePr>
          <p:nvPr>
            <p:ph idx="1"/>
            <p:extLst>
              <p:ext uri="{D42A27DB-BD31-4B8C-83A1-F6EECF244321}">
                <p14:modId xmlns:p14="http://schemas.microsoft.com/office/powerpoint/2010/main" val="221308173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058620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A Stakeholder Engagement Plan is a systematic approach to communicating with project stakeholders to secure their support for the project. </a:t>
            </a:r>
          </a:p>
          <a:p>
            <a:r>
              <a:rPr lang="en-GB" dirty="0"/>
              <a:t>It describes the frequency and kind of communications, medium, contact individuals, and places of communication events.</a:t>
            </a:r>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20</a:t>
            </a:fld>
            <a:endParaRPr lang="en-GB"/>
          </a:p>
        </p:txBody>
      </p:sp>
      <p:sp>
        <p:nvSpPr>
          <p:cNvPr id="5" name="Title 1">
            <a:extLst>
              <a:ext uri="{FF2B5EF4-FFF2-40B4-BE49-F238E27FC236}">
                <a16:creationId xmlns:a16="http://schemas.microsoft.com/office/drawing/2014/main" id="{24DED275-8E07-4F2C-BEB6-4814E1043C14}"/>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bg1"/>
                </a:solidFill>
                <a:latin typeface="+mn-lt"/>
              </a:rPr>
              <a:t>What is a Stakeholder  Engagement Plan?</a:t>
            </a:r>
          </a:p>
        </p:txBody>
      </p:sp>
    </p:spTree>
    <p:extLst>
      <p:ext uri="{BB962C8B-B14F-4D97-AF65-F5344CB8AC3E}">
        <p14:creationId xmlns:p14="http://schemas.microsoft.com/office/powerpoint/2010/main" val="323522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832739"/>
          </a:xfrm>
        </p:spPr>
        <p:txBody>
          <a:bodyPr>
            <a:normAutofit fontScale="90000"/>
          </a:bodyPr>
          <a:lstStyle/>
          <a:p>
            <a:r>
              <a:rPr lang="en-GB" sz="4300" b="1" dirty="0">
                <a:latin typeface="+mn-lt"/>
              </a:rPr>
              <a:t>Planning Stakeholder Engagement – cont’d</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306286"/>
            <a:ext cx="7886700" cy="3874341"/>
          </a:xfrm>
        </p:spPr>
        <p:txBody>
          <a:bodyPr>
            <a:normAutofit/>
          </a:bodyPr>
          <a:lstStyle/>
          <a:p>
            <a:pPr>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In addition to the stakeholder register information, the Stakeholder Engagement Plan include the following information:</a:t>
            </a:r>
          </a:p>
          <a:p>
            <a:pPr marL="342900" lvl="0" indent="-342900">
              <a:buFont typeface="+mj-lt"/>
              <a:buAutoNum type="arabicPeriod"/>
            </a:pPr>
            <a:r>
              <a:rPr lang="en-GB" sz="1600" b="1" dirty="0">
                <a:effectLst/>
                <a:latin typeface="Calibri" panose="020F0502020204030204" pitchFamily="34" charset="0"/>
                <a:ea typeface="Calibri" panose="020F0502020204030204" pitchFamily="34" charset="0"/>
                <a:cs typeface="Times New Roman" panose="02020603050405020304" pitchFamily="18" charset="0"/>
              </a:rPr>
              <a:t>Current and desired engagement level</a:t>
            </a:r>
            <a:r>
              <a:rPr lang="en-GB" sz="1600" dirty="0">
                <a:effectLst/>
                <a:latin typeface="Calibri" panose="020F0502020204030204" pitchFamily="34" charset="0"/>
                <a:ea typeface="Calibri" panose="020F0502020204030204" pitchFamily="34" charset="0"/>
                <a:cs typeface="Times New Roman" panose="02020603050405020304" pitchFamily="18" charset="0"/>
              </a:rPr>
              <a:t>; The project team should design a plan to align engagement levels if these levels are not the same.</a:t>
            </a:r>
          </a:p>
          <a:p>
            <a:pPr marL="342900" lvl="0" indent="-342900">
              <a:buFont typeface="+mj-lt"/>
              <a:buAutoNum type="arabicPeriod"/>
            </a:pPr>
            <a:r>
              <a:rPr lang="en-GB" sz="1600" b="1" dirty="0">
                <a:effectLst/>
                <a:latin typeface="Calibri" panose="020F0502020204030204" pitchFamily="34" charset="0"/>
                <a:ea typeface="Calibri" panose="020F0502020204030204" pitchFamily="34" charset="0"/>
                <a:cs typeface="Times New Roman" panose="02020603050405020304" pitchFamily="18" charset="0"/>
              </a:rPr>
              <a:t>Interrelationships between stakeholders</a:t>
            </a:r>
            <a:r>
              <a:rPr lang="en-GB" sz="1600" dirty="0">
                <a:effectLst/>
                <a:latin typeface="Calibri" panose="020F0502020204030204" pitchFamily="34" charset="0"/>
                <a:ea typeface="Calibri" panose="020F0502020204030204" pitchFamily="34" charset="0"/>
                <a:cs typeface="Times New Roman" panose="02020603050405020304" pitchFamily="18" charset="0"/>
              </a:rPr>
              <a:t>; The project's stakeholders and operations are intricately linked. The project manager needs to be aware of the organisation's politics.</a:t>
            </a:r>
          </a:p>
          <a:p>
            <a:pPr marL="342900" lvl="0" indent="-342900">
              <a:buFont typeface="+mj-lt"/>
              <a:buAutoNum type="arabicPeriod"/>
            </a:pPr>
            <a:r>
              <a:rPr lang="en-GB" sz="1600" b="1" dirty="0">
                <a:effectLst/>
                <a:latin typeface="Calibri" panose="020F0502020204030204" pitchFamily="34" charset="0"/>
                <a:ea typeface="Calibri" panose="020F0502020204030204" pitchFamily="34" charset="0"/>
                <a:cs typeface="Times New Roman" panose="02020603050405020304" pitchFamily="18" charset="0"/>
              </a:rPr>
              <a:t>Communication requirements</a:t>
            </a:r>
            <a:r>
              <a:rPr lang="en-GB" sz="1600" dirty="0">
                <a:effectLst/>
                <a:latin typeface="Calibri" panose="020F0502020204030204" pitchFamily="34" charset="0"/>
                <a:ea typeface="Calibri" panose="020F0502020204030204" pitchFamily="34" charset="0"/>
                <a:cs typeface="Times New Roman" panose="02020603050405020304" pitchFamily="18" charset="0"/>
              </a:rPr>
              <a:t>; Stakeholder needs should be outlined in the communications management strategy, and the stakeholder register can further detail specific demands from certain parties.</a:t>
            </a:r>
          </a:p>
          <a:p>
            <a:pPr marL="342900" lvl="0" indent="-342900">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Potential management strategies for each stakeholder; </a:t>
            </a:r>
          </a:p>
          <a:p>
            <a:pPr marL="342900" lvl="0" indent="-342900">
              <a:spcAft>
                <a:spcPts val="800"/>
              </a:spcAft>
              <a:buFont typeface="+mj-lt"/>
              <a:buAutoNum type="arabicPeriod"/>
            </a:pPr>
            <a:r>
              <a:rPr lang="en-GB" sz="1600" b="1" dirty="0">
                <a:effectLst/>
                <a:latin typeface="Calibri" panose="020F0502020204030204" pitchFamily="34" charset="0"/>
                <a:ea typeface="Calibri" panose="020F0502020204030204" pitchFamily="34" charset="0"/>
                <a:cs typeface="Times New Roman" panose="02020603050405020304" pitchFamily="18" charset="0"/>
              </a:rPr>
              <a:t>Methods for updating the stakeholder management plan</a:t>
            </a:r>
            <a:r>
              <a:rPr lang="en-GB" sz="1600" dirty="0">
                <a:effectLst/>
                <a:latin typeface="Calibri" panose="020F0502020204030204" pitchFamily="34" charset="0"/>
                <a:ea typeface="Calibri" panose="020F0502020204030204" pitchFamily="34" charset="0"/>
                <a:cs typeface="Times New Roman" panose="02020603050405020304" pitchFamily="18" charset="0"/>
              </a:rPr>
              <a:t>; Stakeholders can change their minds about anything at any time; therefore, the engagement plan must be flexible enough to accommodate those changes.</a:t>
            </a:r>
          </a:p>
          <a:p>
            <a:pPr marL="457200" lvl="1" indent="0">
              <a:buNone/>
            </a:pPr>
            <a:endParaRPr lang="en-GB" sz="1600" dirty="0"/>
          </a:p>
          <a:p>
            <a:pPr lvl="1">
              <a:buFont typeface="Calibri" panose="020F0502020204030204" pitchFamily="34" charset="0"/>
              <a:buChar char="̶"/>
            </a:pPr>
            <a:endParaRPr lang="en-GB" sz="1600" dirty="0"/>
          </a:p>
          <a:p>
            <a:pPr>
              <a:buFont typeface="Calibri" panose="020F0502020204030204" pitchFamily="34" charset="0"/>
              <a:buChar char="̶"/>
            </a:pPr>
            <a:endParaRPr lang="en-GB" sz="1600" dirty="0"/>
          </a:p>
          <a:p>
            <a:pPr lvl="1"/>
            <a:endParaRPr lang="en-GB" sz="1600" dirty="0"/>
          </a:p>
          <a:p>
            <a:pPr>
              <a:buFont typeface="Calibri" panose="020F0502020204030204" pitchFamily="34" charset="0"/>
              <a:buChar char="̶"/>
            </a:pPr>
            <a:endParaRPr lang="en-GB" sz="1600" dirty="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21</a:t>
            </a:fld>
            <a:endParaRPr lang="en-GB"/>
          </a:p>
        </p:txBody>
      </p:sp>
    </p:spTree>
    <p:extLst>
      <p:ext uri="{BB962C8B-B14F-4D97-AF65-F5344CB8AC3E}">
        <p14:creationId xmlns:p14="http://schemas.microsoft.com/office/powerpoint/2010/main" val="410135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Control Scope</a:t>
            </a:r>
          </a:p>
        </p:txBody>
      </p:sp>
      <p:sp>
        <p:nvSpPr>
          <p:cNvPr id="3" name="Content Placeholder 2"/>
          <p:cNvSpPr>
            <a:spLocks noGrp="1"/>
          </p:cNvSpPr>
          <p:nvPr>
            <p:ph idx="1"/>
          </p:nvPr>
        </p:nvSpPr>
        <p:spPr/>
        <p:txBody>
          <a:bodyPr>
            <a:normAutofit/>
          </a:bodyPr>
          <a:lstStyle/>
          <a:p>
            <a:r>
              <a:rPr lang="en-GB" dirty="0"/>
              <a:t>Engagement plans usually contain sensitive information about stakeholders; the project manager must not include it among the documents available for review for all the project team members.</a:t>
            </a:r>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22</a:t>
            </a:fld>
            <a:endParaRPr lang="en-GB"/>
          </a:p>
        </p:txBody>
      </p:sp>
      <p:sp>
        <p:nvSpPr>
          <p:cNvPr id="5" name="Title 1">
            <a:extLst>
              <a:ext uri="{FF2B5EF4-FFF2-40B4-BE49-F238E27FC236}">
                <a16:creationId xmlns:a16="http://schemas.microsoft.com/office/drawing/2014/main" id="{3314236F-7108-4D45-89A6-9D99781D3A3B}"/>
              </a:ext>
            </a:extLst>
          </p:cNvPr>
          <p:cNvSpPr txBox="1">
            <a:spLocks/>
          </p:cNvSpPr>
          <p:nvPr/>
        </p:nvSpPr>
        <p:spPr>
          <a:xfrm>
            <a:off x="781050" y="51752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chemeClr val="bg1"/>
                </a:solidFill>
                <a:latin typeface="+mn-lt"/>
              </a:rPr>
              <a:t>Sample Stakeholder Analysis</a:t>
            </a:r>
          </a:p>
        </p:txBody>
      </p:sp>
    </p:spTree>
    <p:extLst>
      <p:ext uri="{BB962C8B-B14F-4D97-AF65-F5344CB8AC3E}">
        <p14:creationId xmlns:p14="http://schemas.microsoft.com/office/powerpoint/2010/main" val="426457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Validate Scope</a:t>
            </a:r>
          </a:p>
        </p:txBody>
      </p:sp>
      <p:sp>
        <p:nvSpPr>
          <p:cNvPr id="3" name="Content Placeholder 2"/>
          <p:cNvSpPr>
            <a:spLocks noGrp="1"/>
          </p:cNvSpPr>
          <p:nvPr>
            <p:ph idx="1"/>
          </p:nvPr>
        </p:nvSpPr>
        <p:spPr/>
        <p:txBody>
          <a:bodyPr>
            <a:normAutofit/>
          </a:bodyPr>
          <a:lstStyle/>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23</a:t>
            </a:fld>
            <a:endParaRPr lang="en-GB"/>
          </a:p>
        </p:txBody>
      </p:sp>
      <p:sp>
        <p:nvSpPr>
          <p:cNvPr id="5" name="Title 1">
            <a:extLst>
              <a:ext uri="{FF2B5EF4-FFF2-40B4-BE49-F238E27FC236}">
                <a16:creationId xmlns:a16="http://schemas.microsoft.com/office/drawing/2014/main" id="{ED1E83BD-196F-432A-9226-AED2E4F1F93E}"/>
              </a:ext>
            </a:extLst>
          </p:cNvPr>
          <p:cNvSpPr txBox="1">
            <a:spLocks/>
          </p:cNvSpPr>
          <p:nvPr/>
        </p:nvSpPr>
        <p:spPr>
          <a:xfrm>
            <a:off x="781050" y="51752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chemeClr val="bg1"/>
                </a:solidFill>
                <a:latin typeface="+mn-lt"/>
              </a:rPr>
              <a:t>Sample Stakeholder Analysis</a:t>
            </a:r>
          </a:p>
        </p:txBody>
      </p:sp>
      <p:pic>
        <p:nvPicPr>
          <p:cNvPr id="9" name="Picture 8">
            <a:extLst>
              <a:ext uri="{FF2B5EF4-FFF2-40B4-BE49-F238E27FC236}">
                <a16:creationId xmlns:a16="http://schemas.microsoft.com/office/drawing/2014/main" id="{095558F3-2F7E-5B03-4F6F-F0DDC68EDEB8}"/>
              </a:ext>
            </a:extLst>
          </p:cNvPr>
          <p:cNvPicPr>
            <a:picLocks noChangeAspect="1"/>
          </p:cNvPicPr>
          <p:nvPr/>
        </p:nvPicPr>
        <p:blipFill>
          <a:blip r:embed="rId2"/>
          <a:stretch>
            <a:fillRect/>
          </a:stretch>
        </p:blipFill>
        <p:spPr>
          <a:xfrm>
            <a:off x="1590099" y="1849582"/>
            <a:ext cx="5519828" cy="4521054"/>
          </a:xfrm>
          <a:prstGeom prst="rect">
            <a:avLst/>
          </a:prstGeom>
        </p:spPr>
      </p:pic>
    </p:spTree>
    <p:extLst>
      <p:ext uri="{BB962C8B-B14F-4D97-AF65-F5344CB8AC3E}">
        <p14:creationId xmlns:p14="http://schemas.microsoft.com/office/powerpoint/2010/main" val="21103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300">
                <a:latin typeface="+mn-lt"/>
              </a:rPr>
              <a:t>3.Managing Stakeholder Engagement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Utilising the stakeholder engagement plan for relationship-building is crucial after its formation. </a:t>
            </a:r>
          </a:p>
          <a:p>
            <a:r>
              <a:rPr lang="en-GB" sz="1900"/>
              <a:t>Consistent, open, and inclusive communication increases the likelihood of gaining the trust of stakeholders. </a:t>
            </a:r>
          </a:p>
          <a:p>
            <a:r>
              <a:rPr lang="en-GB" sz="1900"/>
              <a:t>For success, it is essential to establish transparent communication channels and a forum where all parties can express their thoughts.</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24</a:t>
            </a:fld>
            <a:endParaRPr lang="en-GB"/>
          </a:p>
        </p:txBody>
      </p:sp>
    </p:spTree>
    <p:extLst>
      <p:ext uri="{BB962C8B-B14F-4D97-AF65-F5344CB8AC3E}">
        <p14:creationId xmlns:p14="http://schemas.microsoft.com/office/powerpoint/2010/main" val="215707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300">
                <a:latin typeface="+mn-lt"/>
              </a:rPr>
              <a:t>Managing Stakeholder Engagement – cont’d</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Although it's uncommon to accomplish scope, time, and cost targets without altering at least one, many practitioners define project success as meeting the client’s or sponsor’s needs. </a:t>
            </a:r>
          </a:p>
          <a:p>
            <a:r>
              <a:rPr lang="en-GB" sz="1900"/>
              <a:t>At this step expectations management matrix is vital to help keep track of the sponsor’s expectations. </a:t>
            </a:r>
          </a:p>
          <a:p>
            <a:r>
              <a:rPr lang="en-GB" sz="1900"/>
              <a:t>Project sponsors can usually rank scope, time, and cost goals in order of importance and provide guidelines on balancing the triple constraint.</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25</a:t>
            </a:fld>
            <a:endParaRPr lang="en-GB"/>
          </a:p>
        </p:txBody>
      </p:sp>
    </p:spTree>
    <p:extLst>
      <p:ext uri="{BB962C8B-B14F-4D97-AF65-F5344CB8AC3E}">
        <p14:creationId xmlns:p14="http://schemas.microsoft.com/office/powerpoint/2010/main" val="146371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300">
                <a:latin typeface="+mn-lt"/>
              </a:rPr>
              <a:t>4.	Monitoring Stakeholder Engagement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Stakeholders are beyond the project manager’s control, but you can monitor their involvement. </a:t>
            </a:r>
          </a:p>
          <a:p>
            <a:r>
              <a:rPr lang="en-GB" sz="1900"/>
              <a:t>Engagement entails a conversation where participants look for understanding and answers to problems that affect them both.</a:t>
            </a:r>
          </a:p>
          <a:p>
            <a:r>
              <a:rPr lang="en-GB" sz="1900"/>
              <a:t>Project managers should set the stage for engaging stakeholders early in the project by inviting them to participate in a kick-off meeting.</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26</a:t>
            </a:fld>
            <a:endParaRPr lang="en-GB"/>
          </a:p>
        </p:txBody>
      </p:sp>
    </p:spTree>
    <p:extLst>
      <p:ext uri="{BB962C8B-B14F-4D97-AF65-F5344CB8AC3E}">
        <p14:creationId xmlns:p14="http://schemas.microsoft.com/office/powerpoint/2010/main" val="456244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300">
                <a:latin typeface="+mn-lt"/>
              </a:rPr>
              <a:t>Monitoring Stakeholder Engagement– cont’d</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GB" sz="1900"/>
              <a:t>The project schedule should include activities and deliverables related to stakeholder engagement, such as surveys, reviews, demonstrations, and sign-offs.</a:t>
            </a:r>
          </a:p>
          <a:p>
            <a:r>
              <a:rPr lang="en-GB" sz="1900"/>
              <a:t>Stakeholders are interested in knowing if their recommendations are considered, what mitigation strategies will be employed, and how the results are being tracked. </a:t>
            </a:r>
          </a:p>
          <a:p>
            <a:r>
              <a:rPr lang="en-GB" sz="1900"/>
              <a:t>Making monitoring results and significant changes publicly available is a good practice to keep other stakeholders informed.</a:t>
            </a: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27</a:t>
            </a:fld>
            <a:endParaRPr lang="en-GB"/>
          </a:p>
        </p:txBody>
      </p:sp>
    </p:spTree>
    <p:extLst>
      <p:ext uri="{BB962C8B-B14F-4D97-AF65-F5344CB8AC3E}">
        <p14:creationId xmlns:p14="http://schemas.microsoft.com/office/powerpoint/2010/main" val="3205974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9144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83172-5D40-E8ED-5CE8-9E1734A89305}"/>
              </a:ext>
            </a:extLst>
          </p:cNvPr>
          <p:cNvSpPr>
            <a:spLocks noGrp="1"/>
          </p:cNvSpPr>
          <p:nvPr>
            <p:ph type="title"/>
          </p:nvPr>
        </p:nvSpPr>
        <p:spPr>
          <a:xfrm>
            <a:off x="941295" y="5279511"/>
            <a:ext cx="7261411" cy="739880"/>
          </a:xfrm>
        </p:spPr>
        <p:txBody>
          <a:bodyPr vert="horz" lIns="91440" tIns="45720" rIns="91440" bIns="45720" rtlCol="0" anchor="b">
            <a:normAutofit/>
          </a:bodyPr>
          <a:lstStyle/>
          <a:p>
            <a:pPr algn="ctr"/>
            <a:r>
              <a:rPr lang="en-US" sz="3100">
                <a:solidFill>
                  <a:schemeClr val="tx1">
                    <a:lumMod val="85000"/>
                    <a:lumOff val="15000"/>
                  </a:schemeClr>
                </a:solidFill>
              </a:rPr>
              <a:t>Section Four</a:t>
            </a:r>
          </a:p>
        </p:txBody>
      </p:sp>
      <p:sp>
        <p:nvSpPr>
          <p:cNvPr id="3" name="Content Placeholder 2">
            <a:extLst>
              <a:ext uri="{FF2B5EF4-FFF2-40B4-BE49-F238E27FC236}">
                <a16:creationId xmlns:a16="http://schemas.microsoft.com/office/drawing/2014/main" id="{CEF2378A-8BE7-7DC8-DB68-B11231F6AC43}"/>
              </a:ext>
            </a:extLst>
          </p:cNvPr>
          <p:cNvSpPr>
            <a:spLocks noGrp="1"/>
          </p:cNvSpPr>
          <p:nvPr>
            <p:ph idx="1"/>
          </p:nvPr>
        </p:nvSpPr>
        <p:spPr>
          <a:xfrm>
            <a:off x="1819835" y="6019391"/>
            <a:ext cx="5486399" cy="365125"/>
          </a:xfrm>
        </p:spPr>
        <p:txBody>
          <a:bodyPr vert="horz" lIns="91440" tIns="45720" rIns="91440" bIns="45720" rtlCol="0" anchor="t">
            <a:normAutofit/>
          </a:bodyPr>
          <a:lstStyle/>
          <a:p>
            <a:pPr marL="0" marR="0" lvl="0" indent="0" algn="ctr" fontAlgn="auto">
              <a:spcAft>
                <a:spcPts val="0"/>
              </a:spcAft>
              <a:buClrTx/>
              <a:buSzTx/>
              <a:buNone/>
              <a:tabLst/>
              <a:defRPr/>
            </a:pPr>
            <a:r>
              <a:rPr kumimoji="0" lang="en-US" sz="1400" b="1" i="0" u="none" strike="noStrike" cap="none" spc="150" normalizeH="0" baseline="0" noProof="0">
                <a:ln>
                  <a:noFill/>
                </a:ln>
                <a:solidFill>
                  <a:schemeClr val="tx1">
                    <a:lumMod val="85000"/>
                    <a:lumOff val="15000"/>
                  </a:schemeClr>
                </a:solidFill>
                <a:effectLst/>
                <a:uLnTx/>
                <a:uFillTx/>
              </a:rPr>
              <a:t>Conclusion</a:t>
            </a:r>
            <a:endParaRPr kumimoji="0" lang="en-US" sz="1400" b="0" i="0" u="none" strike="noStrike" cap="none" spc="150" normalizeH="0" baseline="0" noProof="0">
              <a:ln>
                <a:noFill/>
              </a:ln>
              <a:solidFill>
                <a:schemeClr val="tx1">
                  <a:lumMod val="85000"/>
                  <a:lumOff val="15000"/>
                </a:schemeClr>
              </a:solidFill>
              <a:effectLst/>
              <a:uLnTx/>
              <a:uFillTx/>
            </a:endParaRPr>
          </a:p>
        </p:txBody>
      </p:sp>
      <p:pic>
        <p:nvPicPr>
          <p:cNvPr id="9" name="Picture Placeholder 4" descr="People in the middle of a circular room ">
            <a:extLst>
              <a:ext uri="{FF2B5EF4-FFF2-40B4-BE49-F238E27FC236}">
                <a16:creationId xmlns:a16="http://schemas.microsoft.com/office/drawing/2014/main" id="{2F20BF08-69AF-9155-22C9-FCBC9BEFA39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b="3557"/>
          <a:stretch/>
        </p:blipFill>
        <p:spPr>
          <a:xfrm>
            <a:off x="20" y="10"/>
            <a:ext cx="9143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Slide Number Placeholder 3">
            <a:extLst>
              <a:ext uri="{FF2B5EF4-FFF2-40B4-BE49-F238E27FC236}">
                <a16:creationId xmlns:a16="http://schemas.microsoft.com/office/drawing/2014/main" id="{25F8267D-DF7B-9A02-091E-C0A9789C9A59}"/>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defRPr/>
            </a:pPr>
            <a:fld id="{186A205F-65FA-4101-B469-0A9F4CFC4655}" type="slidenum">
              <a:rPr lang="en-US" sz="900">
                <a:solidFill>
                  <a:schemeClr val="tx1">
                    <a:lumMod val="50000"/>
                    <a:lumOff val="50000"/>
                  </a:schemeClr>
                </a:solidFill>
                <a:latin typeface="Calibri" panose="020F0502020204030204"/>
              </a:rPr>
              <a:pPr defTabSz="914400">
                <a:spcAft>
                  <a:spcPts val="600"/>
                </a:spcAft>
                <a:defRPr/>
              </a:pPr>
              <a:t>28</a:t>
            </a:fld>
            <a:endParaRPr lang="en-US" sz="90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935955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GB" sz="4700" dirty="0">
                <a:latin typeface="+mn-lt"/>
              </a:rPr>
              <a:t>Conclusion</a:t>
            </a: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r>
              <a:rPr lang="en-GB" sz="1900"/>
              <a:t>Project Stakeholder Management is an essential step in any project management undertaking, as it helps to identify and analyse stakeholder expectations and their impact on the project.</a:t>
            </a:r>
          </a:p>
          <a:p>
            <a:r>
              <a:rPr lang="en-GB" sz="1900"/>
              <a:t>The process consists of four steps: identifying stakeholders, planning stakeholder engagement, managing stakeholder engagement, and monitoring stakeholder engagement.</a:t>
            </a:r>
          </a:p>
          <a:p>
            <a:r>
              <a:rPr lang="en-GB" sz="1900"/>
              <a:t>A stakeholder register is a straightforward approach to capturing basic information about project stakeholders.</a:t>
            </a:r>
          </a:p>
        </p:txBody>
      </p:sp>
      <p:pic>
        <p:nvPicPr>
          <p:cNvPr id="15" name="Picture 5" descr="White puzzle with one red piece">
            <a:extLst>
              <a:ext uri="{FF2B5EF4-FFF2-40B4-BE49-F238E27FC236}">
                <a16:creationId xmlns:a16="http://schemas.microsoft.com/office/drawing/2014/main" id="{16C21724-96B5-CBF7-2C18-ABC3059E8D23}"/>
              </a:ext>
            </a:extLst>
          </p:cNvPr>
          <p:cNvPicPr>
            <a:picLocks noChangeAspect="1"/>
          </p:cNvPicPr>
          <p:nvPr/>
        </p:nvPicPr>
        <p:blipFill rotWithShape="1">
          <a:blip r:embed="rId2"/>
          <a:srcRect l="30488" r="28926" b="2"/>
          <a:stretch/>
        </p:blipFill>
        <p:spPr>
          <a:xfrm>
            <a:off x="5756743" y="2093976"/>
            <a:ext cx="2955798" cy="4096512"/>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29</a:t>
            </a:fld>
            <a:endParaRPr lang="en-GB"/>
          </a:p>
        </p:txBody>
      </p:sp>
    </p:spTree>
    <p:extLst>
      <p:ext uri="{BB962C8B-B14F-4D97-AF65-F5344CB8AC3E}">
        <p14:creationId xmlns:p14="http://schemas.microsoft.com/office/powerpoint/2010/main" val="299498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7"/>
            <a:ext cx="7886700" cy="876234"/>
          </a:xfrm>
          <a:solidFill>
            <a:schemeClr val="accent4">
              <a:lumMod val="75000"/>
            </a:schemeClr>
          </a:solidFill>
        </p:spPr>
        <p:txBody>
          <a:bodyPr>
            <a:normAutofit/>
          </a:bodyPr>
          <a:lstStyle/>
          <a:p>
            <a:pPr algn="ctr"/>
            <a:r>
              <a:rPr lang="en-GB" sz="3600" b="1" dirty="0">
                <a:solidFill>
                  <a:schemeClr val="bg1"/>
                </a:solidFill>
                <a:latin typeface="+mn-lt"/>
              </a:rPr>
              <a:t>Introduction</a:t>
            </a:r>
          </a:p>
        </p:txBody>
      </p:sp>
      <p:graphicFrame>
        <p:nvGraphicFramePr>
          <p:cNvPr id="13" name="Content Placeholder 2">
            <a:extLst>
              <a:ext uri="{FF2B5EF4-FFF2-40B4-BE49-F238E27FC236}">
                <a16:creationId xmlns:a16="http://schemas.microsoft.com/office/drawing/2014/main" id="{6E81C82B-2509-D0C8-B416-0267FE98525E}"/>
              </a:ext>
            </a:extLst>
          </p:cNvPr>
          <p:cNvGraphicFramePr>
            <a:graphicFrameLocks noGrp="1"/>
          </p:cNvGraphicFramePr>
          <p:nvPr>
            <p:ph idx="1"/>
            <p:extLst>
              <p:ext uri="{D42A27DB-BD31-4B8C-83A1-F6EECF244321}">
                <p14:modId xmlns:p14="http://schemas.microsoft.com/office/powerpoint/2010/main" val="2865462116"/>
              </p:ext>
            </p:extLst>
          </p:nvPr>
        </p:nvGraphicFramePr>
        <p:xfrm>
          <a:off x="628650" y="1222310"/>
          <a:ext cx="7886700" cy="401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86A205F-65FA-4101-B469-0A9F4CFC4655}" type="slidenum">
              <a:rPr lang="en-GB" smtClean="0"/>
              <a:t>3</a:t>
            </a:fld>
            <a:endParaRPr lang="en-GB"/>
          </a:p>
        </p:txBody>
      </p:sp>
    </p:spTree>
    <p:extLst>
      <p:ext uri="{BB962C8B-B14F-4D97-AF65-F5344CB8AC3E}">
        <p14:creationId xmlns:p14="http://schemas.microsoft.com/office/powerpoint/2010/main" val="2002157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GB" sz="3500">
                <a:latin typeface="+mn-lt"/>
              </a:rPr>
              <a:t>Conclusion</a:t>
            </a:r>
          </a:p>
        </p:txBody>
      </p:sp>
      <p:sp>
        <p:nvSpPr>
          <p:cNvPr id="3" name="Content Placeholder 2"/>
          <p:cNvSpPr>
            <a:spLocks noGrp="1"/>
          </p:cNvSpPr>
          <p:nvPr>
            <p:ph idx="1"/>
          </p:nvPr>
        </p:nvSpPr>
        <p:spPr>
          <a:xfrm>
            <a:off x="627510" y="2405067"/>
            <a:ext cx="4501582" cy="3729034"/>
          </a:xfrm>
        </p:spPr>
        <p:txBody>
          <a:bodyPr>
            <a:normAutofit/>
          </a:bodyPr>
          <a:lstStyle/>
          <a:p>
            <a:r>
              <a:rPr lang="en-GB" sz="1700" dirty="0"/>
              <a:t>The project manager needs to be aware of the organisation's politics, communicate with stakeholders, create potential management strategies, and update the stakeholder management plan.</a:t>
            </a:r>
          </a:p>
          <a:p>
            <a:r>
              <a:rPr lang="en-GB" sz="1700" dirty="0"/>
              <a:t>To manage stakeholder engagement, consistent, open, and inclusive communication is essential, and an expectations management matrix is essential to help keep track of the sponsor's expectations.</a:t>
            </a:r>
          </a:p>
        </p:txBody>
      </p:sp>
      <p:pic>
        <p:nvPicPr>
          <p:cNvPr id="25" name="Picture 5" descr="Light bulb on yellow background with sketched light beams and cord">
            <a:extLst>
              <a:ext uri="{FF2B5EF4-FFF2-40B4-BE49-F238E27FC236}">
                <a16:creationId xmlns:a16="http://schemas.microsoft.com/office/drawing/2014/main" id="{4D2E1DBC-0CD0-69EE-90F5-6AEB9EDFD26F}"/>
              </a:ext>
            </a:extLst>
          </p:cNvPr>
          <p:cNvPicPr>
            <a:picLocks noChangeAspect="1"/>
          </p:cNvPicPr>
          <p:nvPr/>
        </p:nvPicPr>
        <p:blipFill rotWithShape="1">
          <a:blip r:embed="rId2"/>
          <a:srcRect l="35870" r="30552"/>
          <a:stretch/>
        </p:blipFill>
        <p:spPr>
          <a:xfrm>
            <a:off x="5399580" y="10"/>
            <a:ext cx="3744420" cy="6857990"/>
          </a:xfrm>
          <a:prstGeom prst="rect">
            <a:avLst/>
          </a:prstGeom>
          <a:effectLst/>
        </p:spPr>
      </p:pic>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a:solidFill>
                  <a:srgbClr val="FFFFFF"/>
                </a:solidFill>
              </a:rPr>
              <a:pPr>
                <a:spcAft>
                  <a:spcPts val="600"/>
                </a:spcAft>
              </a:pPr>
              <a:t>30</a:t>
            </a:fld>
            <a:endParaRPr lang="en-GB">
              <a:solidFill>
                <a:srgbClr val="FFFFFF"/>
              </a:solidFill>
            </a:endParaRPr>
          </a:p>
        </p:txBody>
      </p:sp>
    </p:spTree>
    <p:extLst>
      <p:ext uri="{BB962C8B-B14F-4D97-AF65-F5344CB8AC3E}">
        <p14:creationId xmlns:p14="http://schemas.microsoft.com/office/powerpoint/2010/main" val="1261467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a:solidFill>
                  <a:schemeClr val="bg1"/>
                </a:solidFill>
                <a:latin typeface="+mn-lt"/>
              </a:rPr>
              <a:t>References</a:t>
            </a:r>
            <a:endParaRPr lang="en-GB" dirty="0">
              <a:solidFill>
                <a:schemeClr val="bg1"/>
              </a:solidFill>
              <a:latin typeface="+mn-lt"/>
            </a:endParaRPr>
          </a:p>
        </p:txBody>
      </p:sp>
      <p:graphicFrame>
        <p:nvGraphicFramePr>
          <p:cNvPr id="6" name="Content Placeholder 2">
            <a:extLst>
              <a:ext uri="{FF2B5EF4-FFF2-40B4-BE49-F238E27FC236}">
                <a16:creationId xmlns:a16="http://schemas.microsoft.com/office/drawing/2014/main" id="{3881711E-464F-4CC6-E584-1E52208CDCFE}"/>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F47D5F3-31B8-484A-8A77-A44D0FE49303}" type="slidenum">
              <a:rPr lang="en-GB" smtClean="0"/>
              <a:pPr/>
              <a:t>31</a:t>
            </a:fld>
            <a:endParaRPr lang="en-GB" dirty="0"/>
          </a:p>
        </p:txBody>
      </p:sp>
    </p:spTree>
    <p:extLst>
      <p:ext uri="{BB962C8B-B14F-4D97-AF65-F5344CB8AC3E}">
        <p14:creationId xmlns:p14="http://schemas.microsoft.com/office/powerpoint/2010/main" val="289023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4" descr="People in the middle of a circular room ">
            <a:extLst>
              <a:ext uri="{FF2B5EF4-FFF2-40B4-BE49-F238E27FC236}">
                <a16:creationId xmlns:a16="http://schemas.microsoft.com/office/drawing/2014/main" id="{2F20BF08-69AF-9155-22C9-FCBC9BEFA39A}"/>
              </a:ext>
            </a:extLst>
          </p:cNvPr>
          <p:cNvPicPr>
            <a:picLocks noChangeAspect="1"/>
          </p:cNvPicPr>
          <p:nvPr/>
        </p:nvPicPr>
        <p:blipFill rotWithShape="1">
          <a:blip r:embed="rId2" cstate="screen">
            <a:alphaModFix amt="40000"/>
            <a:extLst>
              <a:ext uri="{28A0092B-C50C-407E-A947-70E740481C1C}">
                <a14:useLocalDpi xmlns:a14="http://schemas.microsoft.com/office/drawing/2010/main" val="0"/>
              </a:ext>
            </a:extLst>
          </a:blip>
          <a:srcRect l="11000" r="-1" b="-1"/>
          <a:stretch/>
        </p:blipFill>
        <p:spPr>
          <a:xfrm>
            <a:off x="20" y="10"/>
            <a:ext cx="9143979" cy="6857990"/>
          </a:xfrm>
          <a:prstGeom prst="rect">
            <a:avLst/>
          </a:prstGeom>
        </p:spPr>
      </p:pic>
      <p:sp>
        <p:nvSpPr>
          <p:cNvPr id="2" name="Title 1">
            <a:extLst>
              <a:ext uri="{FF2B5EF4-FFF2-40B4-BE49-F238E27FC236}">
                <a16:creationId xmlns:a16="http://schemas.microsoft.com/office/drawing/2014/main" id="{F7183172-5D40-E8ED-5CE8-9E1734A89305}"/>
              </a:ext>
            </a:extLst>
          </p:cNvPr>
          <p:cNvSpPr>
            <a:spLocks noGrp="1"/>
          </p:cNvSpPr>
          <p:nvPr>
            <p:ph type="title"/>
          </p:nvPr>
        </p:nvSpPr>
        <p:spPr>
          <a:xfrm>
            <a:off x="480060" y="853673"/>
            <a:ext cx="3017520" cy="5004794"/>
          </a:xfrm>
        </p:spPr>
        <p:txBody>
          <a:bodyPr>
            <a:normAutofit/>
          </a:bodyPr>
          <a:lstStyle/>
          <a:p>
            <a:r>
              <a:rPr lang="en-US" sz="4700">
                <a:solidFill>
                  <a:srgbClr val="FFFFFF"/>
                </a:solidFill>
                <a:latin typeface="Calibri" panose="020F0502020204030204" pitchFamily="34" charset="0"/>
                <a:ea typeface="Calibri" panose="020F0502020204030204" pitchFamily="34" charset="0"/>
                <a:cs typeface="Calibri" panose="020F0502020204030204" pitchFamily="34" charset="0"/>
              </a:rPr>
              <a:t>Section one</a:t>
            </a:r>
          </a:p>
        </p:txBody>
      </p:sp>
      <p:sp>
        <p:nvSpPr>
          <p:cNvPr id="3" name="Content Placeholder 2">
            <a:extLst>
              <a:ext uri="{FF2B5EF4-FFF2-40B4-BE49-F238E27FC236}">
                <a16:creationId xmlns:a16="http://schemas.microsoft.com/office/drawing/2014/main" id="{CEF2378A-8BE7-7DC8-DB68-B11231F6AC43}"/>
              </a:ext>
            </a:extLst>
          </p:cNvPr>
          <p:cNvSpPr>
            <a:spLocks noGrp="1"/>
          </p:cNvSpPr>
          <p:nvPr>
            <p:ph idx="1"/>
          </p:nvPr>
        </p:nvSpPr>
        <p:spPr>
          <a:xfrm>
            <a:off x="4199312" y="853673"/>
            <a:ext cx="4286250" cy="5004794"/>
          </a:xfrm>
        </p:spPr>
        <p:txBody>
          <a:bodyPr anchor="ctr">
            <a:normAutofit/>
          </a:bodyPr>
          <a:lstStyle/>
          <a:p>
            <a:pPr marL="0" marR="0" lvl="0" indent="0" defTabSz="914400" rtl="0" eaLnBrk="1" fontAlgn="auto" latinLnBrk="0" hangingPunct="1">
              <a:spcBef>
                <a:spcPts val="930"/>
              </a:spcBef>
              <a:spcAft>
                <a:spcPts val="0"/>
              </a:spcAft>
              <a:buClrTx/>
              <a:buSzTx/>
              <a:buFont typeface="Corbel" panose="020B0503020204020204" pitchFamily="34" charset="0"/>
              <a:buNone/>
              <a:tabLst/>
              <a:defRPr/>
            </a:pPr>
            <a:r>
              <a:rPr kumimoji="0" lang="en-GB" sz="1900" b="0" i="0" u="none" strike="noStrike" kern="1200" cap="none" spc="15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What is Project Stakeholder Management?</a:t>
            </a:r>
          </a:p>
          <a:p>
            <a:pPr marL="0" marR="0" lvl="0" indent="0" defTabSz="914400" rtl="0" eaLnBrk="1" fontAlgn="auto" latinLnBrk="0" hangingPunct="1">
              <a:spcBef>
                <a:spcPts val="930"/>
              </a:spcBef>
              <a:spcAft>
                <a:spcPts val="0"/>
              </a:spcAft>
              <a:buClrTx/>
              <a:buSzTx/>
              <a:buFont typeface="Corbel" panose="020B0503020204020204" pitchFamily="34" charset="0"/>
              <a:buNone/>
              <a:tabLst/>
              <a:defRPr/>
            </a:pPr>
            <a:endParaRPr kumimoji="0" lang="en-US" sz="1900" b="0" i="0" u="none" strike="noStrike" kern="1200" cap="none" spc="150" normalizeH="0" baseline="0" noProof="0">
              <a:ln>
                <a:noFill/>
              </a:ln>
              <a:solidFill>
                <a:srgbClr val="FFFFFF"/>
              </a:solidFill>
              <a:effectLst/>
              <a:uLnTx/>
              <a:uFillTx/>
              <a:latin typeface="Meiryo"/>
              <a:ea typeface="+mn-ea"/>
              <a:cs typeface="+mn-cs"/>
            </a:endParaRPr>
          </a:p>
        </p:txBody>
      </p:sp>
      <p:sp>
        <p:nvSpPr>
          <p:cNvPr id="2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5F8267D-DF7B-9A02-091E-C0A9789C9A59}"/>
              </a:ext>
            </a:extLst>
          </p:cNvPr>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a:solidFill>
                  <a:srgbClr val="FFFFFF"/>
                </a:solidFill>
              </a:rPr>
              <a:pPr>
                <a:spcAft>
                  <a:spcPts val="600"/>
                </a:spcAft>
              </a:pPr>
              <a:t>4</a:t>
            </a:fld>
            <a:endParaRPr lang="en-GB">
              <a:solidFill>
                <a:srgbClr val="FFFFFF"/>
              </a:solidFill>
            </a:endParaRPr>
          </a:p>
        </p:txBody>
      </p:sp>
    </p:spTree>
    <p:extLst>
      <p:ext uri="{BB962C8B-B14F-4D97-AF65-F5344CB8AC3E}">
        <p14:creationId xmlns:p14="http://schemas.microsoft.com/office/powerpoint/2010/main" val="8573180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90722" y="329184"/>
            <a:ext cx="5170932" cy="1783080"/>
          </a:xfrm>
        </p:spPr>
        <p:txBody>
          <a:bodyPr anchor="b">
            <a:normAutofit/>
          </a:bodyPr>
          <a:lstStyle/>
          <a:p>
            <a:r>
              <a:rPr lang="en-GB" sz="4000" b="1">
                <a:latin typeface="+mn-lt"/>
              </a:rPr>
              <a:t>What is Project Stakeholder Management?</a:t>
            </a:r>
          </a:p>
        </p:txBody>
      </p:sp>
      <p:pic>
        <p:nvPicPr>
          <p:cNvPr id="6" name="Picture 5" descr="White bulbs with a yellow one standing out">
            <a:extLst>
              <a:ext uri="{FF2B5EF4-FFF2-40B4-BE49-F238E27FC236}">
                <a16:creationId xmlns:a16="http://schemas.microsoft.com/office/drawing/2014/main" id="{4FDEBA1B-E7FB-7103-910A-132FF20D34FB}"/>
              </a:ext>
            </a:extLst>
          </p:cNvPr>
          <p:cNvPicPr>
            <a:picLocks noChangeAspect="1"/>
          </p:cNvPicPr>
          <p:nvPr/>
        </p:nvPicPr>
        <p:blipFill rotWithShape="1">
          <a:blip r:embed="rId2"/>
          <a:srcRect l="27274" r="43143" b="-2"/>
          <a:stretch/>
        </p:blipFill>
        <p:spPr>
          <a:xfrm>
            <a:off x="20" y="1"/>
            <a:ext cx="3039386"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 name="connsiteX0" fmla="*/ 0 w 3182691"/>
              <a:gd name="connsiteY0" fmla="*/ 0 h 18288"/>
              <a:gd name="connsiteX1" fmla="*/ 572884 w 3182691"/>
              <a:gd name="connsiteY1" fmla="*/ 0 h 18288"/>
              <a:gd name="connsiteX2" fmla="*/ 1113942 w 3182691"/>
              <a:gd name="connsiteY2" fmla="*/ 0 h 18288"/>
              <a:gd name="connsiteX3" fmla="*/ 1686826 w 3182691"/>
              <a:gd name="connsiteY3" fmla="*/ 0 h 18288"/>
              <a:gd name="connsiteX4" fmla="*/ 2323364 w 3182691"/>
              <a:gd name="connsiteY4" fmla="*/ 0 h 18288"/>
              <a:gd name="connsiteX5" fmla="*/ 3182691 w 3182691"/>
              <a:gd name="connsiteY5" fmla="*/ 0 h 18288"/>
              <a:gd name="connsiteX6" fmla="*/ 3182691 w 3182691"/>
              <a:gd name="connsiteY6" fmla="*/ 18288 h 18288"/>
              <a:gd name="connsiteX7" fmla="*/ 2546153 w 3182691"/>
              <a:gd name="connsiteY7" fmla="*/ 18288 h 18288"/>
              <a:gd name="connsiteX8" fmla="*/ 1845961 w 3182691"/>
              <a:gd name="connsiteY8" fmla="*/ 18288 h 18288"/>
              <a:gd name="connsiteX9" fmla="*/ 1304903 w 3182691"/>
              <a:gd name="connsiteY9" fmla="*/ 18288 h 18288"/>
              <a:gd name="connsiteX10" fmla="*/ 604711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57" y="4844"/>
                  <a:pt x="3182281" y="11009"/>
                  <a:pt x="3182691" y="18288"/>
                </a:cubicBezTo>
                <a:cubicBezTo>
                  <a:pt x="2941063" y="3169"/>
                  <a:pt x="2872422" y="16194"/>
                  <a:pt x="2609807" y="18288"/>
                </a:cubicBezTo>
                <a:cubicBezTo>
                  <a:pt x="2341801" y="10032"/>
                  <a:pt x="2328606" y="28832"/>
                  <a:pt x="2068749" y="18288"/>
                </a:cubicBezTo>
                <a:cubicBezTo>
                  <a:pt x="1813820" y="1121"/>
                  <a:pt x="1714804" y="37605"/>
                  <a:pt x="1432211" y="18288"/>
                </a:cubicBezTo>
                <a:cubicBezTo>
                  <a:pt x="1164810" y="-27006"/>
                  <a:pt x="993140" y="27575"/>
                  <a:pt x="859327" y="18288"/>
                </a:cubicBezTo>
                <a:cubicBezTo>
                  <a:pt x="750703" y="-24974"/>
                  <a:pt x="236193" y="38731"/>
                  <a:pt x="0" y="18288"/>
                </a:cubicBezTo>
                <a:cubicBezTo>
                  <a:pt x="-649" y="11698"/>
                  <a:pt x="663" y="5413"/>
                  <a:pt x="0" y="0"/>
                </a:cubicBezTo>
                <a:close/>
              </a:path>
              <a:path w="3182691" h="18288"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2166" y="5049"/>
                  <a:pt x="3182884" y="12044"/>
                  <a:pt x="3182691" y="18288"/>
                </a:cubicBezTo>
                <a:cubicBezTo>
                  <a:pt x="3012562" y="-37820"/>
                  <a:pt x="2765408" y="35618"/>
                  <a:pt x="2546153" y="18288"/>
                </a:cubicBezTo>
                <a:cubicBezTo>
                  <a:pt x="2331952" y="13878"/>
                  <a:pt x="2142129" y="19805"/>
                  <a:pt x="1845961" y="18288"/>
                </a:cubicBezTo>
                <a:cubicBezTo>
                  <a:pt x="1537526" y="31994"/>
                  <a:pt x="1468653" y="-6175"/>
                  <a:pt x="1304903" y="18288"/>
                </a:cubicBezTo>
                <a:cubicBezTo>
                  <a:pt x="1191987" y="26138"/>
                  <a:pt x="927061" y="14626"/>
                  <a:pt x="604711" y="18288"/>
                </a:cubicBezTo>
                <a:cubicBezTo>
                  <a:pt x="273947" y="45577"/>
                  <a:pt x="111622" y="-24554"/>
                  <a:pt x="0" y="18288"/>
                </a:cubicBezTo>
                <a:cubicBezTo>
                  <a:pt x="-39" y="12511"/>
                  <a:pt x="-381" y="8039"/>
                  <a:pt x="0" y="0"/>
                </a:cubicBezTo>
                <a:close/>
              </a:path>
              <a:path w="3182691" h="18288"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3005" y="4158"/>
                  <a:pt x="3181712" y="12539"/>
                  <a:pt x="3182691" y="18288"/>
                </a:cubicBezTo>
                <a:cubicBezTo>
                  <a:pt x="2948637" y="17089"/>
                  <a:pt x="2873728" y="22327"/>
                  <a:pt x="2609807" y="18288"/>
                </a:cubicBezTo>
                <a:cubicBezTo>
                  <a:pt x="2342839" y="11870"/>
                  <a:pt x="2331621" y="30535"/>
                  <a:pt x="2068749" y="18288"/>
                </a:cubicBezTo>
                <a:cubicBezTo>
                  <a:pt x="1813814" y="-7352"/>
                  <a:pt x="1700576" y="36739"/>
                  <a:pt x="1432211" y="18288"/>
                </a:cubicBezTo>
                <a:cubicBezTo>
                  <a:pt x="1148444" y="-27053"/>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2" y="2706624"/>
            <a:ext cx="5170932" cy="3483864"/>
          </a:xfrm>
        </p:spPr>
        <p:txBody>
          <a:bodyPr>
            <a:normAutofit/>
          </a:bodyPr>
          <a:lstStyle/>
          <a:p>
            <a:pPr>
              <a:spcAft>
                <a:spcPts val="800"/>
              </a:spcAft>
            </a:pPr>
            <a:r>
              <a:rPr lang="en-GB" sz="1900">
                <a:effectLst/>
                <a:latin typeface="Calibri" panose="020F0502020204030204" pitchFamily="34" charset="0"/>
                <a:ea typeface="Calibri" panose="020F0502020204030204" pitchFamily="34" charset="0"/>
                <a:cs typeface="Times New Roman" panose="02020603050405020304" pitchFamily="18" charset="0"/>
              </a:rPr>
              <a:t>According to the PMBOK Guide, 2017, Project Stakeholder Management is the process of Identification of the individuals, groups, or organisations that could affect or be affected by the project, analysis of stakeholder expectations and their impact on the project, and development of appropriate management strategies for effectively involving stakeholders in project decisions and execution.</a:t>
            </a:r>
          </a:p>
          <a:p>
            <a:pPr>
              <a:buFont typeface="Calibri" panose="020F0502020204030204" pitchFamily="34" charset="0"/>
              <a:buChar char="̶"/>
            </a:pPr>
            <a:endParaRPr lang="en-GB" sz="1900"/>
          </a:p>
          <a:p>
            <a:pPr lvl="1"/>
            <a:endParaRPr lang="en-GB" sz="1900"/>
          </a:p>
          <a:p>
            <a:pPr>
              <a:buFont typeface="Calibri" panose="020F0502020204030204" pitchFamily="34" charset="0"/>
              <a:buChar char="̶"/>
            </a:pPr>
            <a:endParaRPr lang="en-GB" sz="1900"/>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5</a:t>
            </a:fld>
            <a:endParaRPr lang="en-GB"/>
          </a:p>
        </p:txBody>
      </p:sp>
    </p:spTree>
    <p:extLst>
      <p:ext uri="{BB962C8B-B14F-4D97-AF65-F5344CB8AC3E}">
        <p14:creationId xmlns:p14="http://schemas.microsoft.com/office/powerpoint/2010/main" val="316759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83172-5D40-E8ED-5CE8-9E1734A89305}"/>
              </a:ext>
            </a:extLst>
          </p:cNvPr>
          <p:cNvSpPr>
            <a:spLocks noGrp="1"/>
          </p:cNvSpPr>
          <p:nvPr>
            <p:ph type="title"/>
          </p:nvPr>
        </p:nvSpPr>
        <p:spPr>
          <a:xfrm>
            <a:off x="866667" y="4551036"/>
            <a:ext cx="3213315" cy="1687143"/>
          </a:xfrm>
        </p:spPr>
        <p:txBody>
          <a:bodyPr anchor="t">
            <a:norm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Section Two</a:t>
            </a:r>
          </a:p>
        </p:txBody>
      </p:sp>
      <p:sp>
        <p:nvSpPr>
          <p:cNvPr id="4" name="Slide Number Placeholder 3">
            <a:extLst>
              <a:ext uri="{FF2B5EF4-FFF2-40B4-BE49-F238E27FC236}">
                <a16:creationId xmlns:a16="http://schemas.microsoft.com/office/drawing/2014/main" id="{25F8267D-DF7B-9A02-091E-C0A9789C9A59}"/>
              </a:ext>
            </a:extLst>
          </p:cNvPr>
          <p:cNvSpPr>
            <a:spLocks noGrp="1"/>
          </p:cNvSpPr>
          <p:nvPr>
            <p:ph type="sldNum" sz="quarter" idx="12"/>
          </p:nvPr>
        </p:nvSpPr>
        <p:spPr>
          <a:xfrm>
            <a:off x="120650" y="3246439"/>
            <a:ext cx="504718" cy="343768"/>
          </a:xfrm>
        </p:spPr>
        <p:txBody>
          <a:bodyPr anchor="ctr">
            <a:normAutofit/>
          </a:bodyPr>
          <a:lstStyle/>
          <a:p>
            <a:pPr algn="ctr">
              <a:spcAft>
                <a:spcPts val="600"/>
              </a:spcAft>
            </a:pPr>
            <a:fld id="{186A205F-65FA-4101-B469-0A9F4CFC4655}" type="slidenum">
              <a:rPr lang="en-GB">
                <a:solidFill>
                  <a:schemeClr val="bg1"/>
                </a:solidFill>
              </a:rPr>
              <a:pPr algn="ctr">
                <a:spcAft>
                  <a:spcPts val="600"/>
                </a:spcAft>
              </a:pPr>
              <a:t>6</a:t>
            </a:fld>
            <a:endParaRPr lang="en-GB">
              <a:solidFill>
                <a:schemeClr val="bg1"/>
              </a:solidFill>
            </a:endParaRPr>
          </a:p>
        </p:txBody>
      </p:sp>
      <p:sp>
        <p:nvSpPr>
          <p:cNvPr id="16" name="Rectangle 1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4" descr="People in the middle of a circular room ">
            <a:extLst>
              <a:ext uri="{FF2B5EF4-FFF2-40B4-BE49-F238E27FC236}">
                <a16:creationId xmlns:a16="http://schemas.microsoft.com/office/drawing/2014/main" id="{2F20BF08-69AF-9155-22C9-FCBC9BEFA39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t="2752" r="-2" b="24953"/>
          <a:stretch/>
        </p:blipFill>
        <p:spPr>
          <a:xfrm>
            <a:off x="866667" y="637762"/>
            <a:ext cx="7417323" cy="3579308"/>
          </a:xfrm>
          <a:prstGeom prst="rect">
            <a:avLst/>
          </a:prstGeom>
        </p:spPr>
      </p:pic>
      <p:sp>
        <p:nvSpPr>
          <p:cNvPr id="18"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0987" y="4544112"/>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F2378A-8BE7-7DC8-DB68-B11231F6AC43}"/>
              </a:ext>
            </a:extLst>
          </p:cNvPr>
          <p:cNvSpPr>
            <a:spLocks noGrp="1"/>
          </p:cNvSpPr>
          <p:nvPr>
            <p:ph idx="1"/>
          </p:nvPr>
        </p:nvSpPr>
        <p:spPr>
          <a:xfrm>
            <a:off x="5050986" y="4750698"/>
            <a:ext cx="3233004" cy="1463834"/>
          </a:xfrm>
        </p:spPr>
        <p:txBody>
          <a:bodyPr>
            <a:normAutofit/>
          </a:bodyPr>
          <a:lstStyle/>
          <a:p>
            <a:pPr marL="0" marR="0" lvl="0" indent="0" defTabSz="914400" rtl="0" eaLnBrk="1" fontAlgn="auto" latinLnBrk="0" hangingPunct="1">
              <a:spcBef>
                <a:spcPts val="930"/>
              </a:spcBef>
              <a:spcAft>
                <a:spcPts val="0"/>
              </a:spcAft>
              <a:buClrTx/>
              <a:buSzTx/>
              <a:buFont typeface="Corbel" panose="020B0503020204020204" pitchFamily="34" charset="0"/>
              <a:buNone/>
              <a:tabLst/>
              <a:defRPr/>
            </a:pPr>
            <a:r>
              <a:rPr kumimoji="0" lang="en-GB" sz="2400" b="1" i="0" u="none" strike="noStrike" kern="1200" cap="none" spc="15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rPr>
              <a:t>The Importance of Project Stakeholder Management</a:t>
            </a:r>
          </a:p>
          <a:p>
            <a:pPr marL="0" marR="0" lvl="0" indent="0" defTabSz="914400" rtl="0" eaLnBrk="1" fontAlgn="auto" latinLnBrk="0" hangingPunct="1">
              <a:spcBef>
                <a:spcPts val="930"/>
              </a:spcBef>
              <a:spcAft>
                <a:spcPts val="0"/>
              </a:spcAft>
              <a:buClrTx/>
              <a:buSzTx/>
              <a:buFont typeface="Corbel" panose="020B0503020204020204" pitchFamily="34" charset="0"/>
              <a:buNone/>
              <a:tabLst/>
              <a:defRPr/>
            </a:pPr>
            <a:endParaRPr kumimoji="0" lang="en-US" sz="1400" b="0" i="0" u="none" strike="noStrike" kern="1200" cap="none" spc="150" normalizeH="0" baseline="0" noProof="0" dirty="0">
              <a:ln>
                <a:noFill/>
              </a:ln>
              <a:effectLst/>
              <a:uLnTx/>
              <a:uFillTx/>
              <a:latin typeface="Meiryo"/>
              <a:ea typeface="+mn-ea"/>
              <a:cs typeface="+mn-cs"/>
            </a:endParaRPr>
          </a:p>
        </p:txBody>
      </p:sp>
    </p:spTree>
    <p:extLst>
      <p:ext uri="{BB962C8B-B14F-4D97-AF65-F5344CB8AC3E}">
        <p14:creationId xmlns:p14="http://schemas.microsoft.com/office/powerpoint/2010/main" val="412086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1458"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1458" y="0"/>
            <a:ext cx="6561161"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644233" y="609601"/>
            <a:ext cx="5160770" cy="829190"/>
          </a:xfrm>
        </p:spPr>
        <p:txBody>
          <a:bodyPr>
            <a:normAutofit fontScale="90000"/>
          </a:bodyPr>
          <a:lstStyle/>
          <a:p>
            <a:r>
              <a:rPr lang="en-GB" sz="2800" b="1" dirty="0">
                <a:latin typeface="+mn-lt"/>
              </a:rPr>
              <a:t>What is the Importance of Project Stakeholder Management ?</a:t>
            </a:r>
          </a:p>
        </p:txBody>
      </p:sp>
      <p:sp>
        <p:nvSpPr>
          <p:cNvPr id="3" name="Content Placeholder 2"/>
          <p:cNvSpPr>
            <a:spLocks noGrp="1"/>
          </p:cNvSpPr>
          <p:nvPr>
            <p:ph idx="1"/>
          </p:nvPr>
        </p:nvSpPr>
        <p:spPr>
          <a:xfrm>
            <a:off x="2644233" y="1438792"/>
            <a:ext cx="4930463" cy="3730367"/>
          </a:xfrm>
        </p:spPr>
        <p:txBody>
          <a:bodyPr>
            <a:normAutofit fontScale="77500" lnSpcReduction="20000"/>
          </a:bodyPr>
          <a:lstStyle/>
          <a:p>
            <a:pPr marL="342900" lvl="0" indent="-342900">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Project stakeholders management is important because it helps to build consensus between the project team and the identified stakeholders. This process accords parties involved an opportunity to communicate and understand each other’s expectations in the project hand, leading to better management of expectations.</a:t>
            </a:r>
          </a:p>
          <a:p>
            <a:pPr marL="342900" lvl="0" indent="-342900">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Project stakeholders management is also important because it helps to identify and categorise stakeholders based on their interests and how the project outcome will impact them.</a:t>
            </a:r>
          </a:p>
          <a:p>
            <a:pPr marL="342900" lvl="0" indent="-342900">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Normally, stakeholders and the project have concerns about several things, especially at the start of any project. The project stakeholder management process helps stakeholders to understand and clear out these concerns. Stakeholders are worried as well. Ask them, and they will let you know if anything may happen to prevent your development. Other interested parties can describe how the project can affect their tasks and obligations.</a:t>
            </a:r>
          </a:p>
          <a:p>
            <a:pPr marL="342900" lvl="0" indent="-342900">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The stakeholder management process is a continuous one. As such, it helps to lead to improved communication and collaboration between the project team and the stakeholders of the project at hand.</a:t>
            </a:r>
          </a:p>
          <a:p>
            <a:pPr marL="342900" lvl="0" indent="-342900">
              <a:spcAft>
                <a:spcPts val="800"/>
              </a:spcAft>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Conflict management is another reason why stakeholder management is important. Different expectations normally lead to conflicts between the stakeholders and the project team, and stakeholders management can help identify, manage and resolve any conflicts between parties.</a:t>
            </a:r>
          </a:p>
          <a:p>
            <a:pPr>
              <a:buFont typeface="Calibri" panose="020F0502020204030204" pitchFamily="34" charset="0"/>
              <a:buChar char="̶"/>
            </a:pPr>
            <a:endParaRPr lang="en-GB" sz="1100" dirty="0"/>
          </a:p>
          <a:p>
            <a:pPr lvl="1"/>
            <a:endParaRPr lang="en-GB" sz="1100" dirty="0"/>
          </a:p>
          <a:p>
            <a:pPr>
              <a:buFont typeface="Calibri" panose="020F0502020204030204" pitchFamily="34" charset="0"/>
              <a:buChar char="̶"/>
            </a:pPr>
            <a:endParaRPr lang="en-GB" sz="1100" dirty="0"/>
          </a:p>
        </p:txBody>
      </p:sp>
      <p:pic>
        <p:nvPicPr>
          <p:cNvPr id="26" name="Graphic 25" descr="Board Room">
            <a:extLst>
              <a:ext uri="{FF2B5EF4-FFF2-40B4-BE49-F238E27FC236}">
                <a16:creationId xmlns:a16="http://schemas.microsoft.com/office/drawing/2014/main" id="{628FF70C-CA68-8BA6-87A4-1F208BC6D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443" y="2353600"/>
            <a:ext cx="2180230" cy="2180230"/>
          </a:xfrm>
          <a:prstGeom prst="rect">
            <a:avLst/>
          </a:prstGeom>
        </p:spPr>
      </p:pic>
      <p:sp>
        <p:nvSpPr>
          <p:cNvPr id="4" name="Slide Number Placeholder 3"/>
          <p:cNvSpPr>
            <a:spLocks noGrp="1"/>
          </p:cNvSpPr>
          <p:nvPr>
            <p:ph type="sldNum" sz="quarter" idx="12"/>
          </p:nvPr>
        </p:nvSpPr>
        <p:spPr>
          <a:xfrm>
            <a:off x="8249408" y="6356350"/>
            <a:ext cx="2057400" cy="365125"/>
          </a:xfrm>
        </p:spPr>
        <p:txBody>
          <a:bodyPr>
            <a:normAutofit/>
          </a:bodyPr>
          <a:lstStyle/>
          <a:p>
            <a:pPr>
              <a:spcAft>
                <a:spcPts val="600"/>
              </a:spcAft>
            </a:pPr>
            <a:fld id="{186A205F-65FA-4101-B469-0A9F4CFC4655}" type="slidenum">
              <a:rPr lang="en-GB" sz="900" smtClean="0">
                <a:solidFill>
                  <a:schemeClr val="tx1">
                    <a:lumMod val="50000"/>
                    <a:lumOff val="50000"/>
                  </a:schemeClr>
                </a:solidFill>
              </a:rPr>
              <a:pPr>
                <a:spcAft>
                  <a:spcPts val="600"/>
                </a:spcAft>
              </a:pPr>
              <a:t>7</a:t>
            </a:fld>
            <a:endParaRPr lang="en-GB" sz="900">
              <a:solidFill>
                <a:schemeClr val="tx1">
                  <a:lumMod val="50000"/>
                  <a:lumOff val="50000"/>
                </a:schemeClr>
              </a:solidFill>
            </a:endParaRPr>
          </a:p>
        </p:txBody>
      </p:sp>
      <p:pic>
        <p:nvPicPr>
          <p:cNvPr id="6" name="Picture 5" descr="Person holding a puzzle piece">
            <a:extLst>
              <a:ext uri="{FF2B5EF4-FFF2-40B4-BE49-F238E27FC236}">
                <a16:creationId xmlns:a16="http://schemas.microsoft.com/office/drawing/2014/main" id="{666F07CC-DFA9-3388-4BBF-489CC60891F5}"/>
              </a:ext>
            </a:extLst>
          </p:cNvPr>
          <p:cNvPicPr>
            <a:picLocks noChangeAspect="1"/>
          </p:cNvPicPr>
          <p:nvPr/>
        </p:nvPicPr>
        <p:blipFill rotWithShape="1">
          <a:blip r:embed="rId5"/>
          <a:srcRect l="35150" r="34824" b="-1"/>
          <a:stretch/>
        </p:blipFill>
        <p:spPr>
          <a:xfrm>
            <a:off x="20" y="1"/>
            <a:ext cx="1791458"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404954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83172-5D40-E8ED-5CE8-9E1734A89305}"/>
              </a:ext>
            </a:extLst>
          </p:cNvPr>
          <p:cNvSpPr>
            <a:spLocks noGrp="1"/>
          </p:cNvSpPr>
          <p:nvPr>
            <p:ph type="title"/>
          </p:nvPr>
        </p:nvSpPr>
        <p:spPr>
          <a:xfrm>
            <a:off x="3973321" y="329184"/>
            <a:ext cx="4688333" cy="1783080"/>
          </a:xfrm>
        </p:spPr>
        <p:txBody>
          <a:bodyPr anchor="b">
            <a:normAutofit/>
          </a:bodyPr>
          <a:lstStyle/>
          <a:p>
            <a:r>
              <a:rPr lang="en-US" sz="4700">
                <a:latin typeface="Calibri" panose="020F0502020204030204" pitchFamily="34" charset="0"/>
                <a:ea typeface="Calibri" panose="020F0502020204030204" pitchFamily="34" charset="0"/>
                <a:cs typeface="Calibri" panose="020F0502020204030204" pitchFamily="34" charset="0"/>
              </a:rPr>
              <a:t>Section Three</a:t>
            </a:r>
          </a:p>
        </p:txBody>
      </p:sp>
      <p:pic>
        <p:nvPicPr>
          <p:cNvPr id="9" name="Picture Placeholder 4" descr="People in the middle of a circular room ">
            <a:extLst>
              <a:ext uri="{FF2B5EF4-FFF2-40B4-BE49-F238E27FC236}">
                <a16:creationId xmlns:a16="http://schemas.microsoft.com/office/drawing/2014/main" id="{2F20BF08-69AF-9155-22C9-FCBC9BEFA39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45692" r="20310"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F2378A-8BE7-7DC8-DB68-B11231F6AC43}"/>
              </a:ext>
            </a:extLst>
          </p:cNvPr>
          <p:cNvSpPr>
            <a:spLocks noGrp="1"/>
          </p:cNvSpPr>
          <p:nvPr>
            <p:ph idx="1"/>
          </p:nvPr>
        </p:nvSpPr>
        <p:spPr>
          <a:xfrm>
            <a:off x="3973321" y="2706624"/>
            <a:ext cx="4688333" cy="3483864"/>
          </a:xfrm>
        </p:spPr>
        <p:txBody>
          <a:bodyPr>
            <a:normAutofit/>
          </a:bodyPr>
          <a:lstStyle/>
          <a:p>
            <a:pPr marL="0" marR="0" lvl="0" indent="0" defTabSz="914400" rtl="0" eaLnBrk="1" fontAlgn="auto" latinLnBrk="0" hangingPunct="1">
              <a:spcBef>
                <a:spcPts val="930"/>
              </a:spcBef>
              <a:spcAft>
                <a:spcPts val="0"/>
              </a:spcAft>
              <a:buClrTx/>
              <a:buSzTx/>
              <a:buFont typeface="Corbel" panose="020B0503020204020204" pitchFamily="34" charset="0"/>
              <a:buNone/>
              <a:tabLst/>
              <a:defRPr/>
            </a:pPr>
            <a:r>
              <a:rPr kumimoji="0" lang="en-GB" sz="1900" b="1" i="0" u="none" strike="noStrike" kern="1200" cap="none" spc="150" normalizeH="0" baseline="0" noProof="0">
                <a:ln>
                  <a:noFill/>
                </a:ln>
                <a:effectLst/>
                <a:uLnTx/>
                <a:uFillTx/>
                <a:latin typeface="Calibri" panose="020F0502020204030204" pitchFamily="34" charset="0"/>
                <a:ea typeface="Calibri" panose="020F0502020204030204" pitchFamily="34" charset="0"/>
                <a:cs typeface="Calibri" panose="020F0502020204030204" pitchFamily="34" charset="0"/>
              </a:rPr>
              <a:t>The Project Stakeholder Management Process</a:t>
            </a:r>
            <a:endParaRPr kumimoji="0" lang="en-US" sz="1900" b="0" i="0" u="none" strike="noStrike" kern="1200" cap="none" spc="150" normalizeH="0" baseline="0" noProof="0">
              <a:ln>
                <a:noFill/>
              </a:ln>
              <a:effectLst/>
              <a:uLnTx/>
              <a:uFillTx/>
              <a:latin typeface="Meiryo"/>
              <a:ea typeface="+mn-ea"/>
              <a:cs typeface="+mn-cs"/>
            </a:endParaRPr>
          </a:p>
        </p:txBody>
      </p:sp>
      <p:sp>
        <p:nvSpPr>
          <p:cNvPr id="4" name="Slide Number Placeholder 3">
            <a:extLst>
              <a:ext uri="{FF2B5EF4-FFF2-40B4-BE49-F238E27FC236}">
                <a16:creationId xmlns:a16="http://schemas.microsoft.com/office/drawing/2014/main" id="{25F8267D-DF7B-9A02-091E-C0A9789C9A59}"/>
              </a:ext>
            </a:extLst>
          </p:cNvPr>
          <p:cNvSpPr>
            <a:spLocks noGrp="1"/>
          </p:cNvSpPr>
          <p:nvPr>
            <p:ph type="sldNum" sz="quarter" idx="12"/>
          </p:nvPr>
        </p:nvSpPr>
        <p:spPr>
          <a:xfrm>
            <a:off x="7539733" y="6356350"/>
            <a:ext cx="975616" cy="365125"/>
          </a:xfrm>
        </p:spPr>
        <p:txBody>
          <a:bodyPr>
            <a:normAutofit/>
          </a:bodyPr>
          <a:lstStyle/>
          <a:p>
            <a:pPr>
              <a:spcAft>
                <a:spcPts val="600"/>
              </a:spcAft>
            </a:pPr>
            <a:fld id="{186A205F-65FA-4101-B469-0A9F4CFC4655}" type="slidenum">
              <a:rPr lang="en-GB"/>
              <a:pPr>
                <a:spcAft>
                  <a:spcPts val="600"/>
                </a:spcAft>
              </a:pPr>
              <a:t>8</a:t>
            </a:fld>
            <a:endParaRPr lang="en-GB"/>
          </a:p>
        </p:txBody>
      </p:sp>
    </p:spTree>
    <p:extLst>
      <p:ext uri="{BB962C8B-B14F-4D97-AF65-F5344CB8AC3E}">
        <p14:creationId xmlns:p14="http://schemas.microsoft.com/office/powerpoint/2010/main" val="32628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E358C-FAC4-4F18-BD87-6F937CACCFD8}"/>
              </a:ext>
            </a:extLst>
          </p:cNvPr>
          <p:cNvSpPr>
            <a:spLocks noGrp="1"/>
          </p:cNvSpPr>
          <p:nvPr>
            <p:ph type="title"/>
          </p:nvPr>
        </p:nvSpPr>
        <p:spPr>
          <a:xfrm>
            <a:off x="628650" y="365125"/>
            <a:ext cx="7886700" cy="1325563"/>
          </a:xfrm>
        </p:spPr>
        <p:txBody>
          <a:bodyPr>
            <a:normAutofit/>
          </a:bodyPr>
          <a:lstStyle/>
          <a:p>
            <a:r>
              <a:rPr lang="en-GB" sz="4000" b="1">
                <a:latin typeface="+mn-lt"/>
              </a:rPr>
              <a:t>What Processes are Involved in the Project Stakeholder Management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0CE025-50BC-4544-9D7A-E2D35CF6C44E}"/>
              </a:ext>
            </a:extLst>
          </p:cNvPr>
          <p:cNvSpPr>
            <a:spLocks noGrp="1"/>
          </p:cNvSpPr>
          <p:nvPr>
            <p:ph idx="1"/>
          </p:nvPr>
        </p:nvSpPr>
        <p:spPr>
          <a:xfrm>
            <a:off x="628650" y="1929384"/>
            <a:ext cx="7886700" cy="4251960"/>
          </a:xfrm>
        </p:spPr>
        <p:txBody>
          <a:bodyPr>
            <a:normAutofit/>
          </a:bodyPr>
          <a:lstStyle/>
          <a:p>
            <a:pPr marL="0" indent="0">
              <a:buNone/>
            </a:pPr>
            <a:r>
              <a:rPr lang="en-GB" sz="1900"/>
              <a:t>The Project Stakeholder Management consists of four steps, namely;</a:t>
            </a:r>
          </a:p>
          <a:p>
            <a:pPr marL="0" indent="0">
              <a:buNone/>
            </a:pPr>
            <a:endParaRPr lang="en-GB" sz="1900"/>
          </a:p>
          <a:p>
            <a:r>
              <a:rPr lang="en-GB" sz="1900"/>
              <a:t>Identifying stakeholders</a:t>
            </a:r>
          </a:p>
          <a:p>
            <a:r>
              <a:rPr lang="en-GB" sz="1900"/>
              <a:t>Planning stakeholder engagement</a:t>
            </a:r>
          </a:p>
          <a:p>
            <a:r>
              <a:rPr lang="en-GB" sz="1900"/>
              <a:t>Managing stakeholder engagement</a:t>
            </a:r>
          </a:p>
          <a:p>
            <a:r>
              <a:rPr lang="en-GB" sz="1900"/>
              <a:t>Monitoring stakeholder engagement</a:t>
            </a:r>
          </a:p>
        </p:txBody>
      </p:sp>
      <p:sp>
        <p:nvSpPr>
          <p:cNvPr id="4" name="Slide Number Placeholder 3">
            <a:extLst>
              <a:ext uri="{FF2B5EF4-FFF2-40B4-BE49-F238E27FC236}">
                <a16:creationId xmlns:a16="http://schemas.microsoft.com/office/drawing/2014/main" id="{83BA5069-F4F8-4A9F-9F27-F77896E5B03C}"/>
              </a:ext>
            </a:extLst>
          </p:cNvPr>
          <p:cNvSpPr>
            <a:spLocks noGrp="1"/>
          </p:cNvSpPr>
          <p:nvPr>
            <p:ph type="sldNum" sz="quarter" idx="12"/>
          </p:nvPr>
        </p:nvSpPr>
        <p:spPr>
          <a:xfrm>
            <a:off x="6457950" y="6356350"/>
            <a:ext cx="2057400" cy="365125"/>
          </a:xfrm>
        </p:spPr>
        <p:txBody>
          <a:bodyPr>
            <a:normAutofit/>
          </a:bodyPr>
          <a:lstStyle/>
          <a:p>
            <a:pPr>
              <a:spcAft>
                <a:spcPts val="600"/>
              </a:spcAft>
            </a:pPr>
            <a:fld id="{186A205F-65FA-4101-B469-0A9F4CFC4655}" type="slidenum">
              <a:rPr lang="en-GB" smtClean="0"/>
              <a:pPr>
                <a:spcAft>
                  <a:spcPts val="600"/>
                </a:spcAft>
              </a:pPr>
              <a:t>9</a:t>
            </a:fld>
            <a:endParaRPr lang="en-GB"/>
          </a:p>
        </p:txBody>
      </p:sp>
    </p:spTree>
    <p:extLst>
      <p:ext uri="{BB962C8B-B14F-4D97-AF65-F5344CB8AC3E}">
        <p14:creationId xmlns:p14="http://schemas.microsoft.com/office/powerpoint/2010/main" val="1076955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1788</Words>
  <Application>Microsoft Office PowerPoint</Application>
  <PresentationFormat>On-screen Show (4:3)</PresentationFormat>
  <Paragraphs>182</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Meiryo</vt:lpstr>
      <vt:lpstr>Arial</vt:lpstr>
      <vt:lpstr>Calibri</vt:lpstr>
      <vt:lpstr>Calibri Light</vt:lpstr>
      <vt:lpstr>Corbel</vt:lpstr>
      <vt:lpstr>Office Theme</vt:lpstr>
      <vt:lpstr>PROJECT STAKEHOLDER MANAGEMENT</vt:lpstr>
      <vt:lpstr>Agenda</vt:lpstr>
      <vt:lpstr>Introduction</vt:lpstr>
      <vt:lpstr>Section one</vt:lpstr>
      <vt:lpstr>What is Project Stakeholder Management?</vt:lpstr>
      <vt:lpstr>Section Two</vt:lpstr>
      <vt:lpstr>What is the Importance of Project Stakeholder Management ?</vt:lpstr>
      <vt:lpstr>Section Three</vt:lpstr>
      <vt:lpstr>What Processes are Involved in the Project Stakeholder Management ?</vt:lpstr>
      <vt:lpstr>Identifying stakeholders</vt:lpstr>
      <vt:lpstr>Types of Stakeholders</vt:lpstr>
      <vt:lpstr>Types of Stakeholders CONTD</vt:lpstr>
      <vt:lpstr>Types of Stakeholders – cont’d</vt:lpstr>
      <vt:lpstr>Identifying stakeholders – cont’d</vt:lpstr>
      <vt:lpstr>Identifying stakeholders – cont’d</vt:lpstr>
      <vt:lpstr>Sample Stakeholder Register</vt:lpstr>
      <vt:lpstr>Create Work Breakdown Structure (WBS)</vt:lpstr>
      <vt:lpstr>Create Work Breakdown Structure (WBS)</vt:lpstr>
      <vt:lpstr>Create Work Breakdown Structure (WBS)</vt:lpstr>
      <vt:lpstr>Create Work Breakdown Structure (WBS)</vt:lpstr>
      <vt:lpstr>Planning Stakeholder Engagement – cont’d</vt:lpstr>
      <vt:lpstr>Control Scope</vt:lpstr>
      <vt:lpstr>Validate Scope</vt:lpstr>
      <vt:lpstr>3.Managing Stakeholder Engagement</vt:lpstr>
      <vt:lpstr>Managing Stakeholder Engagement – cont’d</vt:lpstr>
      <vt:lpstr>4. Monitoring Stakeholder Engagement</vt:lpstr>
      <vt:lpstr>Monitoring Stakeholder Engagement– cont’d</vt:lpstr>
      <vt:lpstr>Section Four</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and professional practice</dc:title>
  <dc:creator>Mark Ware</dc:creator>
  <cp:lastModifiedBy>chibamba simumba</cp:lastModifiedBy>
  <cp:revision>66</cp:revision>
  <dcterms:created xsi:type="dcterms:W3CDTF">2018-11-07T15:14:47Z</dcterms:created>
  <dcterms:modified xsi:type="dcterms:W3CDTF">2023-04-28T15:28:50Z</dcterms:modified>
</cp:coreProperties>
</file>