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48" r:id="rId4"/>
    <p:sldId id="333" r:id="rId5"/>
    <p:sldId id="329" r:id="rId6"/>
    <p:sldId id="330" r:id="rId7"/>
    <p:sldId id="335" r:id="rId8"/>
    <p:sldId id="336" r:id="rId9"/>
    <p:sldId id="337" r:id="rId10"/>
    <p:sldId id="259" r:id="rId11"/>
    <p:sldId id="297" r:id="rId12"/>
    <p:sldId id="266" r:id="rId13"/>
    <p:sldId id="339" r:id="rId14"/>
    <p:sldId id="320" r:id="rId15"/>
    <p:sldId id="340" r:id="rId16"/>
    <p:sldId id="321" r:id="rId17"/>
    <p:sldId id="310" r:id="rId18"/>
    <p:sldId id="268" r:id="rId19"/>
    <p:sldId id="316" r:id="rId20"/>
    <p:sldId id="311" r:id="rId21"/>
    <p:sldId id="312" r:id="rId22"/>
    <p:sldId id="322" r:id="rId23"/>
    <p:sldId id="341" r:id="rId24"/>
    <p:sldId id="342" r:id="rId25"/>
    <p:sldId id="343" r:id="rId26"/>
    <p:sldId id="338" r:id="rId27"/>
    <p:sldId id="331" r:id="rId28"/>
    <p:sldId id="332" r:id="rId29"/>
    <p:sldId id="346" r:id="rId30"/>
    <p:sldId id="317" r:id="rId31"/>
    <p:sldId id="270" r:id="rId32"/>
    <p:sldId id="326" r:id="rId33"/>
    <p:sldId id="344" r:id="rId34"/>
    <p:sldId id="34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AD52-B814-4605-A535-D3EA0272219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A07C-DC80-4ADA-9BA5-997F7638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8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AD52-B814-4605-A535-D3EA0272219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A07C-DC80-4ADA-9BA5-997F7638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AD52-B814-4605-A535-D3EA0272219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A07C-DC80-4ADA-9BA5-997F7638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5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AD52-B814-4605-A535-D3EA0272219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A07C-DC80-4ADA-9BA5-997F7638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75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AD52-B814-4605-A535-D3EA0272219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A07C-DC80-4ADA-9BA5-997F7638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AD52-B814-4605-A535-D3EA0272219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A07C-DC80-4ADA-9BA5-997F7638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8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AD52-B814-4605-A535-D3EA0272219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A07C-DC80-4ADA-9BA5-997F7638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1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AD52-B814-4605-A535-D3EA0272219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A07C-DC80-4ADA-9BA5-997F7638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1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AD52-B814-4605-A535-D3EA0272219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A07C-DC80-4ADA-9BA5-997F7638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AD52-B814-4605-A535-D3EA0272219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A07C-DC80-4ADA-9BA5-997F7638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AD52-B814-4605-A535-D3EA0272219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A07C-DC80-4ADA-9BA5-997F7638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2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1973"/>
            <a:ext cx="10057356" cy="1048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AD52-B814-4605-A535-D3EA0272219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1A07C-DC80-4ADA-9BA5-997F76381C8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0" y="1651"/>
            <a:ext cx="3335415" cy="6383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E5DFDF"/>
              </a:clrFrom>
              <a:clrTo>
                <a:srgbClr val="E5D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44547" y="184546"/>
            <a:ext cx="635542" cy="96004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3634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Yasmin Chaibakhsh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68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Etiology: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Rheumatic heart disease</a:t>
            </a:r>
          </a:p>
          <a:p>
            <a:r>
              <a:rPr lang="en-US" dirty="0"/>
              <a:t>carcinoid </a:t>
            </a:r>
            <a:r>
              <a:rPr lang="en-US" dirty="0" smtClean="0"/>
              <a:t>syndrome</a:t>
            </a:r>
          </a:p>
          <a:p>
            <a:r>
              <a:rPr lang="en-US" dirty="0" smtClean="0"/>
              <a:t> </a:t>
            </a:r>
            <a:r>
              <a:rPr lang="en-US" dirty="0"/>
              <a:t>left atrial </a:t>
            </a:r>
            <a:r>
              <a:rPr lang="en-US" dirty="0" err="1" smtClean="0"/>
              <a:t>myxoma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severe mitral annular </a:t>
            </a:r>
            <a:r>
              <a:rPr lang="en-US" dirty="0" smtClean="0"/>
              <a:t>calcification</a:t>
            </a:r>
          </a:p>
          <a:p>
            <a:r>
              <a:rPr lang="en-US" dirty="0" smtClean="0"/>
              <a:t>Endocarditis</a:t>
            </a:r>
          </a:p>
          <a:p>
            <a:r>
              <a:rPr lang="en-US" dirty="0" smtClean="0"/>
              <a:t> </a:t>
            </a:r>
            <a:r>
              <a:rPr lang="en-US" dirty="0"/>
              <a:t>rheumatoid </a:t>
            </a:r>
            <a:r>
              <a:rPr lang="en-US" dirty="0" smtClean="0"/>
              <a:t>arthritis</a:t>
            </a:r>
          </a:p>
          <a:p>
            <a:r>
              <a:rPr lang="en-US" dirty="0" smtClean="0"/>
              <a:t> </a:t>
            </a:r>
            <a:r>
              <a:rPr lang="en-US" dirty="0"/>
              <a:t>systemic lupus </a:t>
            </a:r>
            <a:r>
              <a:rPr lang="en-US" dirty="0" smtClean="0"/>
              <a:t>erythematosus</a:t>
            </a:r>
          </a:p>
          <a:p>
            <a:r>
              <a:rPr lang="en-US" dirty="0" smtClean="0"/>
              <a:t> </a:t>
            </a:r>
            <a:r>
              <a:rPr lang="en-US" dirty="0"/>
              <a:t>congenital mitral </a:t>
            </a:r>
            <a:r>
              <a:rPr lang="en-US" dirty="0" smtClean="0"/>
              <a:t>stenosis</a:t>
            </a:r>
            <a:endParaRPr lang="en-US" dirty="0"/>
          </a:p>
          <a:p>
            <a:r>
              <a:rPr lang="en-US" dirty="0" smtClean="0"/>
              <a:t>Iatrogenic </a:t>
            </a:r>
            <a:r>
              <a:rPr lang="en-US" dirty="0"/>
              <a:t>mitral stenosis after mitral valve repair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Symptoms: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Asymptomatic</a:t>
            </a:r>
          </a:p>
          <a:p>
            <a:r>
              <a:rPr lang="en-US" dirty="0" smtClean="0"/>
              <a:t>Fatigue</a:t>
            </a:r>
          </a:p>
          <a:p>
            <a:r>
              <a:rPr lang="en-US" dirty="0" smtClean="0"/>
              <a:t>Chest pain</a:t>
            </a:r>
          </a:p>
          <a:p>
            <a:r>
              <a:rPr lang="en-US" dirty="0" smtClean="0"/>
              <a:t>Palpitation</a:t>
            </a:r>
          </a:p>
          <a:p>
            <a:r>
              <a:rPr lang="en-US" dirty="0" smtClean="0"/>
              <a:t>Shortness of breath</a:t>
            </a:r>
          </a:p>
          <a:p>
            <a:r>
              <a:rPr lang="en-US" dirty="0" smtClean="0"/>
              <a:t>Paroxysmal nocturnal dyspnea</a:t>
            </a:r>
          </a:p>
          <a:p>
            <a:r>
              <a:rPr lang="en-US" dirty="0" smtClean="0"/>
              <a:t>Pulmonary edema</a:t>
            </a:r>
          </a:p>
          <a:p>
            <a:r>
              <a:rPr lang="en-US" dirty="0" smtClean="0"/>
              <a:t>Hemoptysis</a:t>
            </a:r>
          </a:p>
          <a:p>
            <a:r>
              <a:rPr lang="en-US" dirty="0" smtClean="0"/>
              <a:t>Hoarseness</a:t>
            </a:r>
          </a:p>
          <a:p>
            <a:r>
              <a:rPr lang="en-US" dirty="0" smtClean="0"/>
              <a:t>Dysphagia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Pathophysiology: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normal mitral valve orifice area is 4–6 </a:t>
            </a:r>
            <a:r>
              <a:rPr lang="en-US" dirty="0" smtClean="0"/>
              <a:t>cm2.</a:t>
            </a:r>
          </a:p>
          <a:p>
            <a:r>
              <a:rPr lang="en-US" dirty="0"/>
              <a:t>With mild mitral stenosis, </a:t>
            </a:r>
            <a:r>
              <a:rPr lang="en-US" dirty="0" smtClean="0"/>
              <a:t>left </a:t>
            </a:r>
            <a:r>
              <a:rPr lang="en-US" dirty="0"/>
              <a:t>ventricular filling and stroke volume are maintained at </a:t>
            </a:r>
            <a:r>
              <a:rPr lang="en-US" dirty="0" smtClean="0"/>
              <a:t>rest </a:t>
            </a:r>
            <a:r>
              <a:rPr lang="en-US" dirty="0"/>
              <a:t>by an increase in left </a:t>
            </a:r>
            <a:r>
              <a:rPr lang="en-US" dirty="0" smtClean="0"/>
              <a:t>atrial </a:t>
            </a:r>
            <a:r>
              <a:rPr lang="en-US" dirty="0"/>
              <a:t>pressure</a:t>
            </a:r>
            <a:r>
              <a:rPr lang="en-US" dirty="0" smtClean="0"/>
              <a:t>.</a:t>
            </a:r>
          </a:p>
          <a:p>
            <a:r>
              <a:rPr lang="en-US" dirty="0"/>
              <a:t>Symptoms usually develop when the mitral valve area is less </a:t>
            </a:r>
            <a:r>
              <a:rPr lang="en-US" dirty="0" smtClean="0"/>
              <a:t>than </a:t>
            </a:r>
            <a:r>
              <a:rPr lang="en-US" dirty="0"/>
              <a:t>1.5 </a:t>
            </a:r>
            <a:r>
              <a:rPr lang="en-US" dirty="0" smtClean="0"/>
              <a:t>cm</a:t>
            </a:r>
            <a:r>
              <a:rPr lang="en-US" sz="2800" dirty="0" smtClean="0"/>
              <a:t>2.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Pathophysiology: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disease progresses the pulmonary venous </a:t>
            </a:r>
            <a:r>
              <a:rPr lang="en-US" dirty="0" smtClean="0"/>
              <a:t>pressure </a:t>
            </a:r>
            <a:r>
              <a:rPr lang="en-US" dirty="0"/>
              <a:t>is increased in association with the increase in left </a:t>
            </a:r>
            <a:r>
              <a:rPr lang="en-US" dirty="0" smtClean="0"/>
              <a:t>atrial pressure.</a:t>
            </a:r>
          </a:p>
          <a:p>
            <a:r>
              <a:rPr lang="en-US" dirty="0"/>
              <a:t>Over time, changes in the </a:t>
            </a:r>
            <a:r>
              <a:rPr lang="en-US" dirty="0" smtClean="0"/>
              <a:t>pulmonary </a:t>
            </a:r>
            <a:r>
              <a:rPr lang="en-US" dirty="0"/>
              <a:t>vasculature result in pulmonary hypertension, </a:t>
            </a:r>
            <a:r>
              <a:rPr lang="en-US" dirty="0" smtClean="0"/>
              <a:t>and </a:t>
            </a:r>
            <a:r>
              <a:rPr lang="en-US" dirty="0"/>
              <a:t>eventually right-sided heart failure may </a:t>
            </a:r>
            <a:r>
              <a:rPr lang="en-US" dirty="0" smtClean="0"/>
              <a:t>occur.</a:t>
            </a:r>
          </a:p>
          <a:p>
            <a:r>
              <a:rPr lang="en-US" dirty="0"/>
              <a:t>Left ventricular function is usually preserved.</a:t>
            </a:r>
          </a:p>
        </p:txBody>
      </p:sp>
    </p:spTree>
    <p:extLst>
      <p:ext uri="{BB962C8B-B14F-4D97-AF65-F5344CB8AC3E}">
        <p14:creationId xmlns:p14="http://schemas.microsoft.com/office/powerpoint/2010/main" val="32599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Severity of 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5" y="2408319"/>
            <a:ext cx="11264290" cy="335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Atrial fibrillation is present in about one-third of patients with </a:t>
            </a:r>
            <a:r>
              <a:rPr lang="en-US" dirty="0" smtClean="0"/>
              <a:t>severe </a:t>
            </a:r>
            <a:r>
              <a:rPr lang="en-US" dirty="0"/>
              <a:t>mitral </a:t>
            </a:r>
            <a:r>
              <a:rPr lang="en-US" dirty="0" smtClean="0"/>
              <a:t>stenosis.</a:t>
            </a:r>
          </a:p>
          <a:p>
            <a:endParaRPr lang="en-US" dirty="0"/>
          </a:p>
          <a:p>
            <a:r>
              <a:rPr lang="en-US" dirty="0"/>
              <a:t>Stasis of blood in the distended left atrium predisposes patients with mitral stenosis to a high risk of </a:t>
            </a:r>
            <a:r>
              <a:rPr lang="en-US" dirty="0" smtClean="0"/>
              <a:t>arterial thromboembolism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Venous thrombosis </a:t>
            </a:r>
            <a:r>
              <a:rPr lang="en-US" dirty="0"/>
              <a:t>is also more likely because of </a:t>
            </a:r>
            <a:r>
              <a:rPr lang="en-US" dirty="0" smtClean="0"/>
              <a:t>the </a:t>
            </a:r>
            <a:r>
              <a:rPr lang="en-US" dirty="0"/>
              <a:t>decreased physical activity of these patients. 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atrial thrombus: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Patients with mitral stenosis (MS) are more prone to develop left atrial (LA) thrombus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Causes of increased risk of thrombosis formation:</a:t>
            </a:r>
            <a:endParaRPr lang="en-US" dirty="0"/>
          </a:p>
          <a:p>
            <a:pPr lvl="1"/>
            <a:r>
              <a:rPr lang="en-US" dirty="0"/>
              <a:t>The changed anatomy</a:t>
            </a:r>
          </a:p>
          <a:p>
            <a:pPr lvl="1"/>
            <a:r>
              <a:rPr lang="en-US" dirty="0" smtClean="0"/>
              <a:t>Enlarged volume </a:t>
            </a:r>
            <a:r>
              <a:rPr lang="en-US" dirty="0"/>
              <a:t>of </a:t>
            </a:r>
            <a:r>
              <a:rPr lang="en-US" dirty="0" smtClean="0"/>
              <a:t>LA </a:t>
            </a:r>
          </a:p>
          <a:p>
            <a:pPr lvl="1"/>
            <a:r>
              <a:rPr lang="en-US" dirty="0" smtClean="0"/>
              <a:t>Abnormal blood </a:t>
            </a:r>
            <a:r>
              <a:rPr lang="en-US" dirty="0"/>
              <a:t>flow into the </a:t>
            </a:r>
            <a:r>
              <a:rPr lang="en-US" dirty="0" smtClean="0"/>
              <a:t>atrium</a:t>
            </a:r>
          </a:p>
          <a:p>
            <a:pPr lvl="1"/>
            <a:r>
              <a:rPr lang="en-US" dirty="0" smtClean="0"/>
              <a:t>Abnormal atrial contraction</a:t>
            </a:r>
            <a:endParaRPr lang="en-US" dirty="0"/>
          </a:p>
          <a:p>
            <a:pPr lvl="1"/>
            <a:r>
              <a:rPr lang="en-US" dirty="0" smtClean="0"/>
              <a:t>Decreased mitral </a:t>
            </a:r>
            <a:r>
              <a:rPr lang="en-US" dirty="0"/>
              <a:t>valve area (</a:t>
            </a:r>
            <a:r>
              <a:rPr lang="en-US" dirty="0" smtClean="0"/>
              <a:t>MVA)</a:t>
            </a:r>
          </a:p>
          <a:p>
            <a:pPr lvl="1"/>
            <a:r>
              <a:rPr lang="en-US" dirty="0" smtClean="0"/>
              <a:t>Impaired endothelial </a:t>
            </a:r>
            <a:r>
              <a:rPr lang="en-US" dirty="0"/>
              <a:t>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atrial thrombus: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Predisposing factors for LA thrombosis:</a:t>
            </a:r>
          </a:p>
          <a:p>
            <a:pPr lvl="1"/>
            <a:r>
              <a:rPr lang="en-US" dirty="0" smtClean="0"/>
              <a:t>The severity </a:t>
            </a:r>
            <a:r>
              <a:rPr lang="en-US" dirty="0"/>
              <a:t>of </a:t>
            </a:r>
            <a:r>
              <a:rPr lang="en-US" dirty="0" smtClean="0"/>
              <a:t>MS</a:t>
            </a:r>
          </a:p>
          <a:p>
            <a:pPr lvl="1"/>
            <a:r>
              <a:rPr lang="en-US" dirty="0" smtClean="0"/>
              <a:t>Advanced age</a:t>
            </a:r>
          </a:p>
          <a:p>
            <a:pPr lvl="1"/>
            <a:r>
              <a:rPr lang="en-US" dirty="0" smtClean="0"/>
              <a:t> Duration </a:t>
            </a:r>
            <a:r>
              <a:rPr lang="en-US" dirty="0"/>
              <a:t>of </a:t>
            </a:r>
            <a:r>
              <a:rPr lang="en-US" dirty="0" smtClean="0"/>
              <a:t>symptoms</a:t>
            </a:r>
          </a:p>
          <a:p>
            <a:pPr lvl="1"/>
            <a:r>
              <a:rPr lang="en-US" dirty="0" smtClean="0"/>
              <a:t> Low </a:t>
            </a:r>
            <a:r>
              <a:rPr lang="en-US" dirty="0"/>
              <a:t>cardiac output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 LA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atrial thrombus: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presence of LA thrombus is associated with a threefold increase in the risk of embolic events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Higher mortality and morbidity.</a:t>
            </a:r>
          </a:p>
          <a:p>
            <a:endParaRPr lang="en-US" dirty="0" smtClean="0"/>
          </a:p>
          <a:p>
            <a:r>
              <a:rPr lang="en-US" dirty="0"/>
              <a:t>TEE is the well-established gold standard for the detection of LA </a:t>
            </a:r>
            <a:r>
              <a:rPr lang="en-US" dirty="0" smtClean="0"/>
              <a:t>thrombus.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atrial thrombus: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reported incidence of LA clot formation in </a:t>
            </a:r>
            <a:r>
              <a:rPr lang="en-US" dirty="0" smtClean="0"/>
              <a:t>patient with MS is 3.8–22% </a:t>
            </a:r>
            <a:r>
              <a:rPr lang="en-US" dirty="0"/>
              <a:t>in </a:t>
            </a:r>
            <a:r>
              <a:rPr lang="en-US" dirty="0" smtClean="0"/>
              <a:t>studies.</a:t>
            </a:r>
          </a:p>
          <a:p>
            <a:r>
              <a:rPr lang="en-US" dirty="0"/>
              <a:t> a clot in LA is one of the contraindications </a:t>
            </a:r>
            <a:r>
              <a:rPr lang="en-US" dirty="0" smtClean="0"/>
              <a:t>for percutaneous </a:t>
            </a:r>
            <a:r>
              <a:rPr lang="en-US" dirty="0"/>
              <a:t>balloon mitral </a:t>
            </a:r>
            <a:r>
              <a:rPr lang="en-US" dirty="0" err="1"/>
              <a:t>valvuloplasty</a:t>
            </a:r>
            <a:r>
              <a:rPr lang="en-US" dirty="0"/>
              <a:t> (PBMV) due to the risk of </a:t>
            </a:r>
            <a:r>
              <a:rPr lang="en-US" dirty="0" smtClean="0"/>
              <a:t>embolism.</a:t>
            </a:r>
          </a:p>
          <a:p>
            <a:r>
              <a:rPr lang="en-US" dirty="0"/>
              <a:t>Guidelines recommend vitamin K antagonists (VKA) such as warfarin or novel </a:t>
            </a:r>
            <a:r>
              <a:rPr lang="en-US" dirty="0" smtClean="0"/>
              <a:t>anticoagulants for </a:t>
            </a:r>
            <a:r>
              <a:rPr lang="en-US" dirty="0"/>
              <a:t>the resolution of </a:t>
            </a:r>
            <a:r>
              <a:rPr lang="en-US" dirty="0" smtClean="0"/>
              <a:t>thrombus.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case presentation: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52 years old woman with past medical history of mitral stenosis and Percutaneous </a:t>
            </a:r>
            <a:r>
              <a:rPr lang="en-US" dirty="0" err="1"/>
              <a:t>transvenous</a:t>
            </a:r>
            <a:r>
              <a:rPr lang="en-US" dirty="0"/>
              <a:t> mitral valve </a:t>
            </a:r>
            <a:r>
              <a:rPr lang="en-US" dirty="0" err="1" smtClean="0"/>
              <a:t>commisurotomy</a:t>
            </a:r>
            <a:r>
              <a:rPr lang="en-US" dirty="0" smtClean="0"/>
              <a:t> 20 years ago.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symptoms of mild mitral stenosis develop, diuretics </a:t>
            </a:r>
            <a:r>
              <a:rPr lang="en-US" dirty="0" smtClean="0"/>
              <a:t>can </a:t>
            </a:r>
            <a:r>
              <a:rPr lang="en-US" dirty="0"/>
              <a:t>decrease the left atrial pressure and relieve symptoms. </a:t>
            </a:r>
          </a:p>
          <a:p>
            <a:r>
              <a:rPr lang="en-US" dirty="0"/>
              <a:t>Control of the heart rate is </a:t>
            </a:r>
            <a:r>
              <a:rPr lang="en-US" dirty="0" smtClean="0"/>
              <a:t>critical.</a:t>
            </a:r>
            <a:endParaRPr lang="en-US" dirty="0"/>
          </a:p>
          <a:p>
            <a:r>
              <a:rPr lang="en-US" dirty="0"/>
              <a:t>Anticoagulation is required in </a:t>
            </a:r>
            <a:r>
              <a:rPr lang="en-US" dirty="0" smtClean="0"/>
              <a:t>patients </a:t>
            </a:r>
            <a:r>
              <a:rPr lang="en-US" dirty="0"/>
              <a:t>with mitral stenosis and atrial </a:t>
            </a:r>
            <a:r>
              <a:rPr lang="en-US" dirty="0" smtClean="0"/>
              <a:t>fibrillation.</a:t>
            </a:r>
          </a:p>
          <a:p>
            <a:r>
              <a:rPr lang="en-US" dirty="0"/>
              <a:t>Warfarin is administered to a target international normalized ratio (INR) of 2.5–3.0.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825624"/>
            <a:ext cx="10717192" cy="4679347"/>
          </a:xfrm>
        </p:spPr>
        <p:txBody>
          <a:bodyPr>
            <a:normAutofit/>
          </a:bodyPr>
          <a:lstStyle/>
          <a:p>
            <a:r>
              <a:rPr lang="en-US" dirty="0"/>
              <a:t>Surgical correction of mitral </a:t>
            </a:r>
            <a:r>
              <a:rPr lang="en-US" dirty="0" smtClean="0"/>
              <a:t>stenosis </a:t>
            </a:r>
            <a:r>
              <a:rPr lang="en-US" dirty="0"/>
              <a:t>is indicated when symptoms worsen and pulmonary </a:t>
            </a:r>
            <a:r>
              <a:rPr lang="en-US" dirty="0" smtClean="0"/>
              <a:t>hypertension develops.</a:t>
            </a:r>
          </a:p>
          <a:p>
            <a:r>
              <a:rPr lang="en-US" dirty="0"/>
              <a:t>Mitral stenosis can sometimes be corrected by percutaneous balloon </a:t>
            </a:r>
            <a:r>
              <a:rPr lang="en-US" dirty="0" err="1"/>
              <a:t>valvotomy</a:t>
            </a:r>
            <a:r>
              <a:rPr lang="en-US" dirty="0" smtClean="0"/>
              <a:t>.</a:t>
            </a:r>
          </a:p>
          <a:p>
            <a:r>
              <a:rPr lang="en-US" dirty="0"/>
              <a:t>If heavy </a:t>
            </a:r>
            <a:r>
              <a:rPr lang="en-US" dirty="0" err="1"/>
              <a:t>valvular</a:t>
            </a:r>
            <a:r>
              <a:rPr lang="en-US" dirty="0"/>
              <a:t> calcification or valve </a:t>
            </a:r>
            <a:r>
              <a:rPr lang="en-US" dirty="0" smtClean="0"/>
              <a:t>deformity </a:t>
            </a:r>
            <a:r>
              <a:rPr lang="en-US" dirty="0"/>
              <a:t>is present, surgical </a:t>
            </a:r>
            <a:r>
              <a:rPr lang="en-US" dirty="0" err="1"/>
              <a:t>commissurotomy</a:t>
            </a:r>
            <a:r>
              <a:rPr lang="en-US" dirty="0"/>
              <a:t>, valve reconstruction, or valve replacement is performed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</a:t>
            </a:r>
            <a:r>
              <a:rPr lang="en-US" dirty="0" smtClean="0"/>
              <a:t>Anesthesia: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Management of anesthesia for </a:t>
            </a:r>
            <a:r>
              <a:rPr lang="en-US" dirty="0" err="1"/>
              <a:t>noncardiac</a:t>
            </a:r>
            <a:r>
              <a:rPr lang="en-US" dirty="0"/>
              <a:t> surgery in patients </a:t>
            </a:r>
            <a:r>
              <a:rPr lang="en-US" dirty="0" smtClean="0"/>
              <a:t>with MS includes </a:t>
            </a:r>
            <a:r>
              <a:rPr lang="en-US" dirty="0"/>
              <a:t>prevention and treatment of </a:t>
            </a:r>
            <a:r>
              <a:rPr lang="en-US" dirty="0" smtClean="0"/>
              <a:t>events </a:t>
            </a:r>
            <a:r>
              <a:rPr lang="en-US" dirty="0"/>
              <a:t>that can decrease </a:t>
            </a:r>
            <a:r>
              <a:rPr lang="en-US" dirty="0" smtClean="0"/>
              <a:t>CO or </a:t>
            </a:r>
            <a:r>
              <a:rPr lang="en-US" dirty="0"/>
              <a:t>produce pulmonary </a:t>
            </a:r>
            <a:r>
              <a:rPr lang="en-US" dirty="0" smtClean="0"/>
              <a:t>edema.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In patients with </a:t>
            </a:r>
            <a:r>
              <a:rPr lang="en-US" dirty="0" smtClean="0"/>
              <a:t>severe MS, </a:t>
            </a:r>
            <a:r>
              <a:rPr lang="en-US" dirty="0"/>
              <a:t>a sudden decrease in </a:t>
            </a:r>
            <a:r>
              <a:rPr lang="en-US" dirty="0" smtClean="0"/>
              <a:t>SVR may </a:t>
            </a:r>
            <a:r>
              <a:rPr lang="en-US" dirty="0"/>
              <a:t>not be </a:t>
            </a:r>
            <a:r>
              <a:rPr lang="en-US" dirty="0" smtClean="0"/>
              <a:t>tolerated.</a:t>
            </a:r>
          </a:p>
          <a:p>
            <a:r>
              <a:rPr lang="en-US" dirty="0"/>
              <a:t>Pulmonary hypertension and right </a:t>
            </a:r>
            <a:r>
              <a:rPr lang="en-US" dirty="0" smtClean="0"/>
              <a:t>ventricular </a:t>
            </a:r>
            <a:r>
              <a:rPr lang="en-US" dirty="0"/>
              <a:t>failure may be precipitated by numerous factors, </a:t>
            </a:r>
            <a:r>
              <a:rPr lang="en-US" dirty="0" smtClean="0"/>
              <a:t>including </a:t>
            </a:r>
            <a:r>
              <a:rPr lang="en-US" dirty="0"/>
              <a:t>hypercarbia, hypoxemia, lung hyperinflation, and </a:t>
            </a:r>
            <a:r>
              <a:rPr lang="en-US" dirty="0" smtClean="0"/>
              <a:t>an </a:t>
            </a:r>
            <a:r>
              <a:rPr lang="en-US" dirty="0"/>
              <a:t>increase in lung water.</a:t>
            </a:r>
          </a:p>
        </p:txBody>
      </p:sp>
    </p:spTree>
    <p:extLst>
      <p:ext uri="{BB962C8B-B14F-4D97-AF65-F5344CB8AC3E}">
        <p14:creationId xmlns:p14="http://schemas.microsoft.com/office/powerpoint/2010/main" val="10254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Anesthesia: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RV failure </a:t>
            </a:r>
            <a:r>
              <a:rPr lang="en-US" dirty="0"/>
              <a:t>may require </a:t>
            </a:r>
            <a:r>
              <a:rPr lang="en-US" dirty="0" smtClean="0"/>
              <a:t>support </a:t>
            </a:r>
            <a:r>
              <a:rPr lang="en-US" dirty="0"/>
              <a:t>with inotropic and pulmonary vasodilating drugs</a:t>
            </a:r>
            <a:r>
              <a:rPr lang="en-US" dirty="0" smtClean="0"/>
              <a:t>.</a:t>
            </a:r>
          </a:p>
          <a:p>
            <a:r>
              <a:rPr lang="en-US" dirty="0"/>
              <a:t>Induction of general anesthesia can be achieved using any </a:t>
            </a:r>
            <a:r>
              <a:rPr lang="en-US" dirty="0" smtClean="0"/>
              <a:t>IV </a:t>
            </a:r>
            <a:r>
              <a:rPr lang="en-US" dirty="0"/>
              <a:t>induction drug, with the exception of </a:t>
            </a:r>
            <a:r>
              <a:rPr lang="en-US" dirty="0" smtClean="0"/>
              <a:t>ketamine.</a:t>
            </a:r>
          </a:p>
          <a:p>
            <a:r>
              <a:rPr lang="en-US" dirty="0"/>
              <a:t>Tracheal intubation and muscle relaxation should </a:t>
            </a:r>
            <a:r>
              <a:rPr lang="en-US" dirty="0" smtClean="0"/>
              <a:t>be </a:t>
            </a:r>
            <a:r>
              <a:rPr lang="en-US" dirty="0"/>
              <a:t>accomplished by administration of neuromuscular blockers that do not induce either tachycardia or hypotension from </a:t>
            </a:r>
            <a:r>
              <a:rPr lang="en-US" dirty="0" smtClean="0"/>
              <a:t>histamine </a:t>
            </a:r>
            <a:r>
              <a:rPr lang="en-US" dirty="0"/>
              <a:t>release.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Anesthesia: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Maintenance of anesthesia is best accomplished using </a:t>
            </a:r>
          </a:p>
          <a:p>
            <a:pPr marL="0" indent="0">
              <a:buNone/>
            </a:pPr>
            <a:r>
              <a:rPr lang="en-US" dirty="0"/>
              <a:t>drugs with minimal effects on heart rate, myocardial contractility, and systemic and pulmonary vascular </a:t>
            </a:r>
            <a:r>
              <a:rPr lang="en-US" dirty="0" smtClean="0"/>
              <a:t>resistance.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Anesthesia: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of invasive monitoring depends on the complexity of the </a:t>
            </a:r>
            <a:r>
              <a:rPr lang="en-US" dirty="0" smtClean="0"/>
              <a:t>operative </a:t>
            </a:r>
            <a:r>
              <a:rPr lang="en-US" dirty="0"/>
              <a:t>procedure and the magnitude of physiologic impairment caused by the mitral stenosis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 TEE can be useful in patients </a:t>
            </a:r>
            <a:r>
              <a:rPr lang="en-US" dirty="0" smtClean="0"/>
              <a:t>with </a:t>
            </a:r>
            <a:r>
              <a:rPr lang="en-US" dirty="0"/>
              <a:t>symptomatic mitral stenosis undergoing major surgery, </a:t>
            </a:r>
            <a:r>
              <a:rPr lang="en-US" dirty="0" smtClean="0"/>
              <a:t>especially </a:t>
            </a:r>
            <a:r>
              <a:rPr lang="en-US" dirty="0"/>
              <a:t>if significant blood loss is expected. Continuous </a:t>
            </a:r>
            <a:r>
              <a:rPr lang="en-US" dirty="0" smtClean="0"/>
              <a:t>monitoring </a:t>
            </a:r>
            <a:r>
              <a:rPr lang="en-US" dirty="0"/>
              <a:t>of </a:t>
            </a:r>
            <a:r>
              <a:rPr lang="en-US" dirty="0" err="1"/>
              <a:t>intraarterial</a:t>
            </a:r>
            <a:r>
              <a:rPr lang="en-US" dirty="0"/>
              <a:t> pressure, pulmonary artery pressure, and left atrial pressure (pulmonary artery occlusion pressure) should be </a:t>
            </a:r>
            <a:r>
              <a:rPr lang="en-US" dirty="0" smtClean="0"/>
              <a:t>considered.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902310"/>
          </a:xfrm>
        </p:spPr>
        <p:txBody>
          <a:bodyPr>
            <a:normAutofit/>
          </a:bodyPr>
          <a:lstStyle/>
          <a:p>
            <a:r>
              <a:rPr lang="en-US"/>
              <a:t>Mitral </a:t>
            </a:r>
            <a:r>
              <a:rPr lang="en-US" smtClean="0"/>
              <a:t>Regurgitation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/>
              <a:t/>
            </a:r>
            <a:br>
              <a:rPr lang="fa-I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Etiology: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ischemic heart disease</a:t>
            </a:r>
          </a:p>
          <a:p>
            <a:r>
              <a:rPr lang="en-US" dirty="0"/>
              <a:t>papillary muscle </a:t>
            </a:r>
            <a:r>
              <a:rPr lang="en-US" dirty="0" smtClean="0"/>
              <a:t>dysfunction</a:t>
            </a:r>
          </a:p>
          <a:p>
            <a:r>
              <a:rPr lang="en-US" dirty="0"/>
              <a:t>mitral annular </a:t>
            </a:r>
            <a:r>
              <a:rPr lang="en-US" dirty="0" smtClean="0"/>
              <a:t>dilatation</a:t>
            </a:r>
          </a:p>
          <a:p>
            <a:r>
              <a:rPr lang="en-US" dirty="0"/>
              <a:t>rupture of chordae </a:t>
            </a:r>
            <a:r>
              <a:rPr lang="en-US" dirty="0" err="1" smtClean="0"/>
              <a:t>tendineae</a:t>
            </a:r>
            <a:endParaRPr lang="en-US" dirty="0" smtClean="0"/>
          </a:p>
          <a:p>
            <a:r>
              <a:rPr lang="en-US" dirty="0" smtClean="0"/>
              <a:t>Endocarditis</a:t>
            </a:r>
          </a:p>
          <a:p>
            <a:r>
              <a:rPr lang="en-US" dirty="0"/>
              <a:t>mitral valve </a:t>
            </a:r>
            <a:r>
              <a:rPr lang="en-US" dirty="0" smtClean="0"/>
              <a:t>prolapse</a:t>
            </a:r>
          </a:p>
          <a:p>
            <a:r>
              <a:rPr lang="en-US" dirty="0" smtClean="0"/>
              <a:t>Trauma</a:t>
            </a:r>
          </a:p>
          <a:p>
            <a:r>
              <a:rPr lang="en-US" dirty="0"/>
              <a:t>congenital heart </a:t>
            </a:r>
            <a:r>
              <a:rPr lang="en-US" dirty="0" smtClean="0"/>
              <a:t>disease</a:t>
            </a:r>
          </a:p>
          <a:p>
            <a:r>
              <a:rPr lang="en-US" dirty="0"/>
              <a:t>left ventricular </a:t>
            </a:r>
            <a:r>
              <a:rPr lang="en-US" dirty="0" smtClean="0"/>
              <a:t>hypertrophy</a:t>
            </a:r>
            <a:endParaRPr lang="en-US" dirty="0"/>
          </a:p>
          <a:p>
            <a:r>
              <a:rPr lang="en-US" dirty="0" smtClean="0"/>
              <a:t>Cardiomyopathy</a:t>
            </a:r>
          </a:p>
          <a:p>
            <a:r>
              <a:rPr lang="en-US" dirty="0" err="1"/>
              <a:t>myxomatous</a:t>
            </a:r>
            <a:r>
              <a:rPr lang="en-US" dirty="0"/>
              <a:t> degeneration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basic hemodynamic derangement in mitral regurgitation </a:t>
            </a:r>
            <a:r>
              <a:rPr lang="en-US" dirty="0" smtClean="0"/>
              <a:t>is </a:t>
            </a:r>
            <a:r>
              <a:rPr lang="en-US" dirty="0"/>
              <a:t>a decrease in forward left ventricular stroke volume and </a:t>
            </a:r>
            <a:r>
              <a:rPr lang="en-US" dirty="0" smtClean="0"/>
              <a:t>cardiac </a:t>
            </a:r>
            <a:r>
              <a:rPr lang="en-US" dirty="0"/>
              <a:t>output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portion of every stroke volume is regurgitated through the incompetent mitral valve back into the left </a:t>
            </a:r>
            <a:r>
              <a:rPr lang="en-US" dirty="0" smtClean="0"/>
              <a:t>atrium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results in left atrial volume overload and pulmonary congestion. </a:t>
            </a:r>
            <a:endParaRPr lang="en-US" dirty="0" smtClean="0"/>
          </a:p>
          <a:p>
            <a:r>
              <a:rPr lang="en-US" dirty="0" smtClean="0"/>
              <a:t>Patients </a:t>
            </a:r>
            <a:r>
              <a:rPr lang="en-US" dirty="0"/>
              <a:t>with a </a:t>
            </a:r>
            <a:r>
              <a:rPr lang="en-US" dirty="0" err="1"/>
              <a:t>regurgitant</a:t>
            </a:r>
            <a:r>
              <a:rPr lang="en-US" dirty="0"/>
              <a:t> fraction of more </a:t>
            </a:r>
          </a:p>
          <a:p>
            <a:pPr marL="0" indent="0">
              <a:buNone/>
            </a:pPr>
            <a:r>
              <a:rPr lang="en-US" dirty="0"/>
              <a:t>than 60% are considered to have severe mitral regurgitation.</a:t>
            </a:r>
          </a:p>
        </p:txBody>
      </p:sp>
    </p:spTree>
    <p:extLst>
      <p:ext uri="{BB962C8B-B14F-4D97-AF65-F5344CB8AC3E}">
        <p14:creationId xmlns:p14="http://schemas.microsoft.com/office/powerpoint/2010/main" val="31660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Pathophysiology: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fraction of left ventricular stroke volume that regurgitates </a:t>
            </a:r>
            <a:r>
              <a:rPr lang="en-US" dirty="0" smtClean="0"/>
              <a:t>into </a:t>
            </a:r>
            <a:r>
              <a:rPr lang="en-US" dirty="0"/>
              <a:t>the left atrium depends </a:t>
            </a:r>
            <a:r>
              <a:rPr lang="en-US" dirty="0" smtClean="0"/>
              <a:t>on: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(1) the size of the mitral valve </a:t>
            </a:r>
            <a:r>
              <a:rPr lang="en-US" dirty="0" smtClean="0"/>
              <a:t>orifice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(2) the heart rate, which determines the duration </a:t>
            </a:r>
            <a:r>
              <a:rPr lang="en-US" dirty="0" smtClean="0"/>
              <a:t>of ventricular ejection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3) the pressure gradient across the </a:t>
            </a:r>
            <a:r>
              <a:rPr lang="en-US" dirty="0" smtClean="0"/>
              <a:t>mitral </a:t>
            </a:r>
            <a:r>
              <a:rPr lang="en-US" dirty="0"/>
              <a:t>valve.</a:t>
            </a:r>
          </a:p>
        </p:txBody>
      </p:sp>
    </p:spTree>
    <p:extLst>
      <p:ext uri="{BB962C8B-B14F-4D97-AF65-F5344CB8AC3E}">
        <p14:creationId xmlns:p14="http://schemas.microsoft.com/office/powerpoint/2010/main" val="31069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399"/>
            <a:ext cx="10057356" cy="1048715"/>
          </a:xfrm>
        </p:spPr>
        <p:txBody>
          <a:bodyPr/>
          <a:lstStyle/>
          <a:p>
            <a:r>
              <a:rPr lang="en-US" dirty="0" err="1" smtClean="0"/>
              <a:t>Preop</a:t>
            </a:r>
            <a:r>
              <a:rPr lang="en-US" dirty="0" smtClean="0"/>
              <a:t> Lab tests: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FBS: 165mg/dl</a:t>
            </a:r>
          </a:p>
          <a:p>
            <a:r>
              <a:rPr lang="en-US" dirty="0" smtClean="0"/>
              <a:t>BUN: 10 mg/dl</a:t>
            </a:r>
          </a:p>
          <a:p>
            <a:r>
              <a:rPr lang="en-US" dirty="0" smtClean="0"/>
              <a:t>Cr: 0.6 mg/dl</a:t>
            </a:r>
          </a:p>
          <a:p>
            <a:r>
              <a:rPr lang="en-US" dirty="0" err="1" smtClean="0"/>
              <a:t>Hb</a:t>
            </a:r>
            <a:r>
              <a:rPr lang="en-US" dirty="0" smtClean="0"/>
              <a:t>: 11.2 mg/dl</a:t>
            </a:r>
          </a:p>
          <a:p>
            <a:r>
              <a:rPr lang="en-US" dirty="0" smtClean="0"/>
              <a:t>WBC: 8900</a:t>
            </a:r>
          </a:p>
          <a:p>
            <a:r>
              <a:rPr lang="en-US" dirty="0" err="1" smtClean="0"/>
              <a:t>PLt</a:t>
            </a:r>
            <a:r>
              <a:rPr lang="en-US" dirty="0" smtClean="0"/>
              <a:t>: 201,000</a:t>
            </a:r>
          </a:p>
          <a:p>
            <a:r>
              <a:rPr lang="en-US" dirty="0" smtClean="0"/>
              <a:t>PT: 21.2</a:t>
            </a:r>
          </a:p>
          <a:p>
            <a:r>
              <a:rPr lang="en-US" dirty="0" smtClean="0"/>
              <a:t>PTT:35</a:t>
            </a:r>
          </a:p>
          <a:p>
            <a:r>
              <a:rPr lang="en-US" dirty="0" smtClean="0"/>
              <a:t>INR:1.76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stenotic valve lesions, </a:t>
            </a:r>
            <a:r>
              <a:rPr lang="en-US" dirty="0" err="1"/>
              <a:t>regurgitant</a:t>
            </a:r>
            <a:r>
              <a:rPr lang="en-US" dirty="0"/>
              <a:t> cardiac valve lesions </a:t>
            </a:r>
            <a:r>
              <a:rPr lang="en-US" dirty="0" smtClean="0"/>
              <a:t>often </a:t>
            </a:r>
            <a:r>
              <a:rPr lang="en-US" dirty="0"/>
              <a:t>progress </a:t>
            </a:r>
            <a:r>
              <a:rPr lang="en-US" dirty="0" smtClean="0"/>
              <a:t>insidiously.</a:t>
            </a:r>
          </a:p>
          <a:p>
            <a:r>
              <a:rPr lang="en-US" dirty="0" smtClean="0"/>
              <a:t> </a:t>
            </a:r>
            <a:r>
              <a:rPr lang="en-US" dirty="0"/>
              <a:t>Early surgery </a:t>
            </a:r>
            <a:r>
              <a:rPr lang="en-US" dirty="0" smtClean="0"/>
              <a:t>may </a:t>
            </a:r>
            <a:r>
              <a:rPr lang="en-US" dirty="0"/>
              <a:t>be </a:t>
            </a:r>
            <a:r>
              <a:rPr lang="en-US" dirty="0" smtClean="0"/>
              <a:t>warranted.</a:t>
            </a:r>
          </a:p>
          <a:p>
            <a:r>
              <a:rPr lang="en-US" dirty="0"/>
              <a:t>Symptomatic patients should undergo mitral valve surgery </a:t>
            </a:r>
            <a:r>
              <a:rPr lang="en-US" dirty="0" smtClean="0"/>
              <a:t>even </a:t>
            </a:r>
            <a:r>
              <a:rPr lang="en-US" dirty="0"/>
              <a:t>if the ejection fraction is normal</a:t>
            </a:r>
            <a:r>
              <a:rPr lang="en-US" dirty="0" smtClean="0"/>
              <a:t>.</a:t>
            </a:r>
          </a:p>
          <a:p>
            <a:r>
              <a:rPr lang="en-US" dirty="0"/>
              <a:t>Mitral valve repair, </a:t>
            </a:r>
            <a:r>
              <a:rPr lang="en-US" dirty="0" smtClean="0"/>
              <a:t>if </a:t>
            </a:r>
            <a:r>
              <a:rPr lang="en-US" dirty="0"/>
              <a:t>possible, is preferred to mitral valve </a:t>
            </a:r>
            <a:r>
              <a:rPr lang="en-US" dirty="0" smtClean="0"/>
              <a:t>replacement.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</a:t>
            </a:r>
            <a:r>
              <a:rPr lang="en-US" dirty="0" smtClean="0"/>
              <a:t>Anesthesia: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9741"/>
            <a:ext cx="10515600" cy="5008875"/>
          </a:xfrm>
        </p:spPr>
        <p:txBody>
          <a:bodyPr>
            <a:normAutofit/>
          </a:bodyPr>
          <a:lstStyle/>
          <a:p>
            <a:r>
              <a:rPr lang="en-US" dirty="0"/>
              <a:t>Management of anesthesia for </a:t>
            </a:r>
            <a:r>
              <a:rPr lang="en-US" dirty="0" smtClean="0"/>
              <a:t>patients with MR includes </a:t>
            </a:r>
            <a:r>
              <a:rPr lang="en-US" dirty="0"/>
              <a:t>prevention and treatment </a:t>
            </a:r>
            <a:r>
              <a:rPr lang="en-US" dirty="0" smtClean="0"/>
              <a:t>of </a:t>
            </a:r>
            <a:r>
              <a:rPr lang="en-US" dirty="0"/>
              <a:t>events that may further decrease cardiac </a:t>
            </a:r>
            <a:r>
              <a:rPr lang="en-US" dirty="0" smtClean="0"/>
              <a:t>output.</a:t>
            </a:r>
          </a:p>
          <a:p>
            <a:r>
              <a:rPr lang="en-US" dirty="0"/>
              <a:t>The goal is to improve forward left ventricular stroke volume </a:t>
            </a:r>
            <a:r>
              <a:rPr lang="en-US" dirty="0" smtClean="0"/>
              <a:t>and </a:t>
            </a:r>
            <a:r>
              <a:rPr lang="en-US" dirty="0"/>
              <a:t>decrease the </a:t>
            </a:r>
            <a:r>
              <a:rPr lang="en-US" dirty="0" err="1"/>
              <a:t>regurgitant</a:t>
            </a:r>
            <a:r>
              <a:rPr lang="en-US" dirty="0"/>
              <a:t> </a:t>
            </a:r>
            <a:r>
              <a:rPr lang="en-US" dirty="0" smtClean="0"/>
              <a:t>fraction.</a:t>
            </a:r>
          </a:p>
          <a:p>
            <a:r>
              <a:rPr lang="en-US" dirty="0"/>
              <a:t> Maintenance of a normal to slightly increased heart rate is </a:t>
            </a:r>
            <a:r>
              <a:rPr lang="en-US" dirty="0" smtClean="0"/>
              <a:t>recommended.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Anesthesia: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Bradycardia </a:t>
            </a:r>
            <a:r>
              <a:rPr lang="en-US" dirty="0"/>
              <a:t>may result in severe left ventricular volume overload. </a:t>
            </a:r>
          </a:p>
          <a:p>
            <a:r>
              <a:rPr lang="en-US" dirty="0"/>
              <a:t>An increase in systemic vascular resistance can also cause </a:t>
            </a:r>
            <a:r>
              <a:rPr lang="en-US" dirty="0" smtClean="0"/>
              <a:t>decompensation </a:t>
            </a:r>
            <a:r>
              <a:rPr lang="en-US" dirty="0"/>
              <a:t>of the left ventricle</a:t>
            </a:r>
            <a:r>
              <a:rPr lang="en-US" dirty="0" smtClean="0"/>
              <a:t>.</a:t>
            </a:r>
          </a:p>
          <a:p>
            <a:r>
              <a:rPr lang="en-US" dirty="0"/>
              <a:t>Afterload reduction with </a:t>
            </a:r>
            <a:r>
              <a:rPr lang="en-US" dirty="0" smtClean="0"/>
              <a:t>a </a:t>
            </a:r>
            <a:r>
              <a:rPr lang="en-US" dirty="0"/>
              <a:t>vasodilator drug such as nitroprusside, with or without an </a:t>
            </a:r>
            <a:r>
              <a:rPr lang="en-US" dirty="0" smtClean="0"/>
              <a:t>inotropic </a:t>
            </a:r>
            <a:r>
              <a:rPr lang="en-US" dirty="0"/>
              <a:t>drug, will improve left ventricular function.</a:t>
            </a:r>
          </a:p>
        </p:txBody>
      </p:sp>
    </p:spTree>
    <p:extLst>
      <p:ext uri="{BB962C8B-B14F-4D97-AF65-F5344CB8AC3E}">
        <p14:creationId xmlns:p14="http://schemas.microsoft.com/office/powerpoint/2010/main" val="18355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Anesthesia: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most </a:t>
            </a:r>
            <a:r>
              <a:rPr lang="en-US" dirty="0" smtClean="0"/>
              <a:t>patients</a:t>
            </a:r>
            <a:r>
              <a:rPr lang="en-US" dirty="0"/>
              <a:t>, cardiac output can be maintained or improved with </a:t>
            </a:r>
            <a:r>
              <a:rPr lang="en-US" dirty="0" smtClean="0"/>
              <a:t>modest </a:t>
            </a:r>
            <a:r>
              <a:rPr lang="en-US" dirty="0"/>
              <a:t>increases in heart rate and modest decreases in systemic vascular </a:t>
            </a:r>
            <a:r>
              <a:rPr lang="en-US" dirty="0" smtClean="0"/>
              <a:t>resistance.</a:t>
            </a:r>
          </a:p>
          <a:p>
            <a:r>
              <a:rPr lang="en-US" dirty="0"/>
              <a:t>Volatile anesthetics can be administered to attenuate the </a:t>
            </a:r>
            <a:r>
              <a:rPr lang="en-US" dirty="0" smtClean="0"/>
              <a:t>undesirable </a:t>
            </a:r>
            <a:r>
              <a:rPr lang="en-US" dirty="0"/>
              <a:t>increases in systemic blood pressure and systemic </a:t>
            </a:r>
            <a:r>
              <a:rPr lang="en-US" dirty="0" smtClean="0"/>
              <a:t>vascular </a:t>
            </a:r>
            <a:r>
              <a:rPr lang="en-US" dirty="0"/>
              <a:t>resistance that can accompany surgical stimulation.</a:t>
            </a:r>
          </a:p>
        </p:txBody>
      </p:sp>
    </p:spTree>
    <p:extLst>
      <p:ext uri="{BB962C8B-B14F-4D97-AF65-F5344CB8AC3E}">
        <p14:creationId xmlns:p14="http://schemas.microsoft.com/office/powerpoint/2010/main" val="8429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Anesthesia: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Mechanical ventilation should be adjusted to </a:t>
            </a:r>
            <a:r>
              <a:rPr lang="en-US" dirty="0" smtClean="0"/>
              <a:t>maintain </a:t>
            </a:r>
            <a:r>
              <a:rPr lang="en-US" dirty="0"/>
              <a:t>near-normal values on acid-base and respiratory </a:t>
            </a:r>
            <a:r>
              <a:rPr lang="en-US" dirty="0" smtClean="0"/>
              <a:t>parameters.</a:t>
            </a:r>
          </a:p>
          <a:p>
            <a:r>
              <a:rPr lang="en-US" dirty="0"/>
              <a:t> Maintenance of intravascular fluid volume is very important for </a:t>
            </a:r>
            <a:r>
              <a:rPr lang="en-US" dirty="0" smtClean="0"/>
              <a:t>maintaining </a:t>
            </a:r>
            <a:r>
              <a:rPr lang="en-US" dirty="0"/>
              <a:t>left ventricular volume and </a:t>
            </a:r>
            <a:r>
              <a:rPr lang="en-US" dirty="0" smtClean="0"/>
              <a:t>cardiac </a:t>
            </a:r>
            <a:r>
              <a:rPr lang="en-US" dirty="0"/>
              <a:t>output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Monitoring:</a:t>
            </a:r>
          </a:p>
          <a:p>
            <a:pPr lvl="1"/>
            <a:r>
              <a:rPr lang="en-US" dirty="0" smtClean="0"/>
              <a:t>Arterial line</a:t>
            </a:r>
          </a:p>
          <a:p>
            <a:pPr lvl="1"/>
            <a:r>
              <a:rPr lang="en-US" dirty="0" smtClean="0"/>
              <a:t>PAC</a:t>
            </a:r>
          </a:p>
          <a:p>
            <a:pPr lvl="1"/>
            <a:r>
              <a:rPr lang="en-US" dirty="0" smtClean="0"/>
              <a:t>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4800" dirty="0" smtClean="0"/>
              <a:t>Thank you for your attention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704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Preop</a:t>
            </a:r>
            <a:r>
              <a:rPr lang="en-US" dirty="0" smtClean="0"/>
              <a:t> transthoracic echocardiography: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EF: 40%</a:t>
            </a:r>
          </a:p>
          <a:p>
            <a:r>
              <a:rPr lang="en-US" dirty="0" smtClean="0"/>
              <a:t>Severe MS, MVA=0.6cm2</a:t>
            </a:r>
          </a:p>
          <a:p>
            <a:r>
              <a:rPr lang="en-US" dirty="0" smtClean="0"/>
              <a:t>Severe Smoke in LA</a:t>
            </a:r>
          </a:p>
          <a:p>
            <a:r>
              <a:rPr lang="en-US" dirty="0" smtClean="0"/>
              <a:t>Large fixed clot in LA</a:t>
            </a:r>
          </a:p>
          <a:p>
            <a:r>
              <a:rPr lang="en-US" dirty="0" smtClean="0"/>
              <a:t>Severe TR, PAP:50</a:t>
            </a:r>
          </a:p>
          <a:p>
            <a:r>
              <a:rPr lang="en-US" dirty="0" smtClean="0"/>
              <a:t>Moderate 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Vital sign: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appearance:</a:t>
            </a:r>
          </a:p>
          <a:p>
            <a:r>
              <a:rPr lang="en-US" dirty="0" smtClean="0"/>
              <a:t>The patient was fully conscious, alert looks ill with no special facial expression.</a:t>
            </a:r>
          </a:p>
          <a:p>
            <a:r>
              <a:rPr lang="en-US" dirty="0" smtClean="0"/>
              <a:t>Vital sign:</a:t>
            </a:r>
          </a:p>
          <a:p>
            <a:r>
              <a:rPr lang="en-US" dirty="0" smtClean="0"/>
              <a:t>BP: 100/60</a:t>
            </a:r>
          </a:p>
          <a:p>
            <a:r>
              <a:rPr lang="en-US" dirty="0" smtClean="0"/>
              <a:t>PR:80 </a:t>
            </a:r>
          </a:p>
          <a:p>
            <a:r>
              <a:rPr lang="en-US" dirty="0" smtClean="0"/>
              <a:t>O2 sat: 98%</a:t>
            </a:r>
          </a:p>
          <a:p>
            <a:r>
              <a:rPr lang="en-US" dirty="0" smtClean="0"/>
              <a:t>Tem: 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Prepump</a:t>
            </a:r>
            <a:r>
              <a:rPr lang="en-US" dirty="0" smtClean="0"/>
              <a:t> IOTEE report: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EF: 40%</a:t>
            </a:r>
          </a:p>
          <a:p>
            <a:r>
              <a:rPr lang="en-US" dirty="0" smtClean="0"/>
              <a:t>Very Severe </a:t>
            </a:r>
            <a:r>
              <a:rPr lang="en-US" dirty="0"/>
              <a:t>MS, </a:t>
            </a:r>
            <a:r>
              <a:rPr lang="en-US" dirty="0" smtClean="0"/>
              <a:t>MVA=0.6cm2</a:t>
            </a:r>
          </a:p>
          <a:p>
            <a:r>
              <a:rPr lang="en-US" dirty="0" smtClean="0"/>
              <a:t>Up to moderate MR</a:t>
            </a:r>
            <a:endParaRPr lang="en-US" dirty="0"/>
          </a:p>
          <a:p>
            <a:r>
              <a:rPr lang="en-US" dirty="0"/>
              <a:t>Severe Smoke in LA</a:t>
            </a:r>
          </a:p>
          <a:p>
            <a:r>
              <a:rPr lang="en-US" dirty="0" smtClean="0"/>
              <a:t>Huge </a:t>
            </a:r>
            <a:r>
              <a:rPr lang="en-US" dirty="0"/>
              <a:t>fixed clot </a:t>
            </a:r>
            <a:r>
              <a:rPr lang="en-US" dirty="0" smtClean="0"/>
              <a:t>originate from LAA protruding into LA </a:t>
            </a:r>
            <a:endParaRPr lang="en-US" dirty="0"/>
          </a:p>
          <a:p>
            <a:r>
              <a:rPr lang="en-US" dirty="0" smtClean="0"/>
              <a:t>Moderate to Severe TR</a:t>
            </a:r>
            <a:endParaRPr lang="en-US" dirty="0"/>
          </a:p>
          <a:p>
            <a:r>
              <a:rPr lang="en-US" dirty="0"/>
              <a:t>Moderate </a:t>
            </a:r>
            <a:r>
              <a:rPr lang="en-US" dirty="0" smtClean="0"/>
              <a:t>AI</a:t>
            </a:r>
          </a:p>
          <a:p>
            <a:r>
              <a:rPr lang="en-US" dirty="0" smtClean="0"/>
              <a:t>Mild 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Surgery: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</a:t>
            </a:r>
            <a:r>
              <a:rPr lang="en-US" dirty="0" smtClean="0"/>
              <a:t>underwent: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mitral valve replacement </a:t>
            </a:r>
            <a:endParaRPr lang="en-US" dirty="0" smtClean="0"/>
          </a:p>
          <a:p>
            <a:pPr lvl="1"/>
            <a:r>
              <a:rPr lang="en-US" dirty="0" smtClean="0"/>
              <a:t>aortic </a:t>
            </a:r>
            <a:r>
              <a:rPr lang="en-US" dirty="0"/>
              <a:t>valve repair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tricuspid valve </a:t>
            </a:r>
            <a:r>
              <a:rPr lang="en-US" dirty="0" smtClean="0"/>
              <a:t>repair.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pump IO-TEE Report: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EF:25-30% , LV global </a:t>
            </a:r>
            <a:r>
              <a:rPr lang="en-US" dirty="0" err="1" smtClean="0"/>
              <a:t>hypokinesia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Mechanical </a:t>
            </a:r>
            <a:r>
              <a:rPr lang="en-US" dirty="0" err="1" smtClean="0"/>
              <a:t>bileaflet</a:t>
            </a:r>
            <a:r>
              <a:rPr lang="en-US" dirty="0" smtClean="0"/>
              <a:t> prosthetic MV with normal leaflet motion and hemodynamic profile, no </a:t>
            </a:r>
            <a:r>
              <a:rPr lang="en-US" dirty="0" err="1" smtClean="0"/>
              <a:t>paravalvular</a:t>
            </a:r>
            <a:r>
              <a:rPr lang="en-US" dirty="0" smtClean="0"/>
              <a:t> leakage.</a:t>
            </a:r>
          </a:p>
          <a:p>
            <a:r>
              <a:rPr lang="en-US" dirty="0" smtClean="0"/>
              <a:t>Repaired tricuspid AV, up to moderate AI.</a:t>
            </a:r>
          </a:p>
          <a:p>
            <a:r>
              <a:rPr lang="en-US" dirty="0" smtClean="0"/>
              <a:t>Repaired TV, moderate residual TR.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902310"/>
          </a:xfrm>
        </p:spPr>
        <p:txBody>
          <a:bodyPr>
            <a:normAutofit/>
          </a:bodyPr>
          <a:lstStyle/>
          <a:p>
            <a:r>
              <a:rPr lang="en-US" dirty="0"/>
              <a:t>Mitral </a:t>
            </a:r>
            <a:r>
              <a:rPr lang="en-US" dirty="0" smtClean="0"/>
              <a:t>stenosis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/>
              <a:t/>
            </a:r>
            <a:br>
              <a:rPr lang="fa-I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1379</Words>
  <Application>Microsoft Office PowerPoint</Application>
  <PresentationFormat>Widescreen</PresentationFormat>
  <Paragraphs>191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Case report</vt:lpstr>
      <vt:lpstr>Patient case presentation:</vt:lpstr>
      <vt:lpstr>Preop Lab tests:</vt:lpstr>
      <vt:lpstr>Preop transthoracic echocardiography: </vt:lpstr>
      <vt:lpstr>Vital sign:</vt:lpstr>
      <vt:lpstr>Prepump IOTEE report:</vt:lpstr>
      <vt:lpstr>Surgery:</vt:lpstr>
      <vt:lpstr>Post pump IO-TEE Report:</vt:lpstr>
      <vt:lpstr>Mitral stenosis  </vt:lpstr>
      <vt:lpstr> Etiology:  </vt:lpstr>
      <vt:lpstr>Symptoms:</vt:lpstr>
      <vt:lpstr>Pathophysiology: </vt:lpstr>
      <vt:lpstr>Pathophysiology:</vt:lpstr>
      <vt:lpstr>Severity of MS:</vt:lpstr>
      <vt:lpstr>Complications:</vt:lpstr>
      <vt:lpstr>Left atrial thrombus:</vt:lpstr>
      <vt:lpstr>Left atrial thrombus:</vt:lpstr>
      <vt:lpstr>Left atrial thrombus:</vt:lpstr>
      <vt:lpstr>Left atrial thrombus:</vt:lpstr>
      <vt:lpstr>Treatment:</vt:lpstr>
      <vt:lpstr>Treatment:</vt:lpstr>
      <vt:lpstr>Management of Anesthesia:</vt:lpstr>
      <vt:lpstr>Management of Anesthesia:</vt:lpstr>
      <vt:lpstr>Management of Anesthesia:</vt:lpstr>
      <vt:lpstr>Management of Anesthesia:</vt:lpstr>
      <vt:lpstr>Mitral Regurgitation  </vt:lpstr>
      <vt:lpstr>Etiology:</vt:lpstr>
      <vt:lpstr>Pathophysiology:</vt:lpstr>
      <vt:lpstr>Pathophysiology:</vt:lpstr>
      <vt:lpstr>Treatment: </vt:lpstr>
      <vt:lpstr>Management of Anesthesia:</vt:lpstr>
      <vt:lpstr>Management of Anesthesia:</vt:lpstr>
      <vt:lpstr>Management of Anesthesia:</vt:lpstr>
      <vt:lpstr>Management of Anesthesia: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Anesthetic Management during cardiopulmonary Bypass</dc:title>
  <dc:creator>Yasmin Chaibakhsh</dc:creator>
  <cp:lastModifiedBy>Yasmin Chaibakhsh</cp:lastModifiedBy>
  <cp:revision>214</cp:revision>
  <dcterms:created xsi:type="dcterms:W3CDTF">2020-10-25T11:19:23Z</dcterms:created>
  <dcterms:modified xsi:type="dcterms:W3CDTF">2020-11-17T06:28:42Z</dcterms:modified>
</cp:coreProperties>
</file>