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73" r:id="rId4"/>
    <p:sldId id="275" r:id="rId5"/>
    <p:sldId id="276" r:id="rId6"/>
    <p:sldId id="277" r:id="rId7"/>
    <p:sldId id="278" r:id="rId8"/>
    <p:sldId id="259" r:id="rId9"/>
    <p:sldId id="279" r:id="rId10"/>
    <p:sldId id="268" r:id="rId11"/>
    <p:sldId id="280" r:id="rId12"/>
    <p:sldId id="281" r:id="rId13"/>
    <p:sldId id="271" r:id="rId14"/>
    <p:sldId id="261" r:id="rId15"/>
    <p:sldId id="262" r:id="rId16"/>
    <p:sldId id="263" r:id="rId17"/>
    <p:sldId id="264" r:id="rId18"/>
    <p:sldId id="265" r:id="rId19"/>
    <p:sldId id="269" r:id="rId20"/>
    <p:sldId id="282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  <a:srgbClr val="FFFFCC"/>
    <a:srgbClr val="D0D8E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399" autoAdjust="0"/>
    <p:restoredTop sz="91296" autoAdjust="0"/>
  </p:normalViewPr>
  <p:slideViewPr>
    <p:cSldViewPr>
      <p:cViewPr>
        <p:scale>
          <a:sx n="60" d="100"/>
          <a:sy n="60" d="100"/>
        </p:scale>
        <p:origin x="-918" y="-294"/>
      </p:cViewPr>
      <p:guideLst>
        <p:guide orient="horz" pos="10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230B-26F8-4C5E-AE3F-1C601ED2037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9731CA1-BCF0-4101-9402-2F32E32C9F2D}">
      <dgm:prSet phldrT="[Text]" custT="1"/>
      <dgm:spPr/>
      <dgm:t>
        <a:bodyPr/>
        <a:lstStyle/>
        <a:p>
          <a:r>
            <a:rPr lang="en-US" sz="1800" dirty="0" smtClean="0"/>
            <a:t>Personal Archiving Advice</a:t>
          </a:r>
          <a:endParaRPr lang="en-US" sz="1800" dirty="0"/>
        </a:p>
      </dgm:t>
    </dgm:pt>
    <dgm:pt modelId="{C1913AC1-4D5E-47F1-AAFA-85DAF1CAC5B4}" type="parTrans" cxnId="{D6423CB5-3031-4FBA-842E-2F315FAFD07A}">
      <dgm:prSet/>
      <dgm:spPr/>
      <dgm:t>
        <a:bodyPr/>
        <a:lstStyle/>
        <a:p>
          <a:endParaRPr lang="en-US"/>
        </a:p>
      </dgm:t>
    </dgm:pt>
    <dgm:pt modelId="{A60E409D-513A-4897-BA03-A2460D204FEF}" type="sibTrans" cxnId="{D6423CB5-3031-4FBA-842E-2F315FAFD07A}">
      <dgm:prSet/>
      <dgm:spPr/>
      <dgm:t>
        <a:bodyPr/>
        <a:lstStyle/>
        <a:p>
          <a:endParaRPr lang="en-US"/>
        </a:p>
      </dgm:t>
    </dgm:pt>
    <dgm:pt modelId="{4F822AE1-86EB-46BA-AD98-B4C1C657A314}">
      <dgm:prSet phldrT="[Text]" custT="1"/>
      <dgm:spPr/>
      <dgm:t>
        <a:bodyPr/>
        <a:lstStyle/>
        <a:p>
          <a:r>
            <a:rPr lang="en-US" sz="1800" dirty="0" smtClean="0"/>
            <a:t>Levels of Digital Preservation</a:t>
          </a:r>
          <a:endParaRPr lang="en-US" sz="1800" dirty="0"/>
        </a:p>
      </dgm:t>
    </dgm:pt>
    <dgm:pt modelId="{FEA41DBB-A150-4520-97DC-464B8CD0B69B}" type="parTrans" cxnId="{AA46CBD8-B6E8-44C0-A3E8-C196EB388ADA}">
      <dgm:prSet/>
      <dgm:spPr/>
      <dgm:t>
        <a:bodyPr/>
        <a:lstStyle/>
        <a:p>
          <a:endParaRPr lang="en-US"/>
        </a:p>
      </dgm:t>
    </dgm:pt>
    <dgm:pt modelId="{5C85C847-23DC-457F-BAC2-1905B83CF0CC}" type="sibTrans" cxnId="{AA46CBD8-B6E8-44C0-A3E8-C196EB388ADA}">
      <dgm:prSet/>
      <dgm:spPr/>
      <dgm:t>
        <a:bodyPr/>
        <a:lstStyle/>
        <a:p>
          <a:endParaRPr lang="en-US"/>
        </a:p>
      </dgm:t>
    </dgm:pt>
    <dgm:pt modelId="{8D42CAA6-25D1-478C-B069-393608FABF66}">
      <dgm:prSet phldrT="[Text]" custT="1"/>
      <dgm:spPr/>
      <dgm:t>
        <a:bodyPr/>
        <a:lstStyle/>
        <a:p>
          <a:r>
            <a:rPr lang="en-US" sz="1800" dirty="0" smtClean="0"/>
            <a:t>Formal Certifications &amp; Audits</a:t>
          </a:r>
          <a:endParaRPr lang="en-US" sz="1800" dirty="0"/>
        </a:p>
      </dgm:t>
    </dgm:pt>
    <dgm:pt modelId="{0C26C596-3A9F-473C-90B1-ED2419AC687F}" type="parTrans" cxnId="{F3CE5713-B7DE-4832-B787-3EA7EB75A588}">
      <dgm:prSet/>
      <dgm:spPr/>
      <dgm:t>
        <a:bodyPr/>
        <a:lstStyle/>
        <a:p>
          <a:endParaRPr lang="en-US"/>
        </a:p>
      </dgm:t>
    </dgm:pt>
    <dgm:pt modelId="{E85C9AEC-73F5-44CB-8EA6-6869E36E27A2}" type="sibTrans" cxnId="{F3CE5713-B7DE-4832-B787-3EA7EB75A588}">
      <dgm:prSet/>
      <dgm:spPr/>
      <dgm:t>
        <a:bodyPr/>
        <a:lstStyle/>
        <a:p>
          <a:endParaRPr lang="en-US"/>
        </a:p>
      </dgm:t>
    </dgm:pt>
    <dgm:pt modelId="{CA548720-FC3C-4553-90C1-FE72AE958A25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A29E120E-6DD2-42D6-8FE1-7FBB02E4086D}" type="parTrans" cxnId="{62884976-BD20-4B1D-90D7-1BFC6FB87664}">
      <dgm:prSet/>
      <dgm:spPr/>
      <dgm:t>
        <a:bodyPr/>
        <a:lstStyle/>
        <a:p>
          <a:endParaRPr lang="en-US"/>
        </a:p>
      </dgm:t>
    </dgm:pt>
    <dgm:pt modelId="{73BC8772-33BA-4BD2-A487-C27970749187}" type="sibTrans" cxnId="{62884976-BD20-4B1D-90D7-1BFC6FB87664}">
      <dgm:prSet/>
      <dgm:spPr/>
      <dgm:t>
        <a:bodyPr/>
        <a:lstStyle/>
        <a:p>
          <a:endParaRPr lang="en-US"/>
        </a:p>
      </dgm:t>
    </dgm:pt>
    <dgm:pt modelId="{F74949F2-8295-490C-852A-AC08D40CB4A0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3865C22-7AC7-4026-B11C-0E18B569038A}" type="parTrans" cxnId="{A64E0079-733C-4C36-A992-12ECD6F9341B}">
      <dgm:prSet/>
      <dgm:spPr/>
      <dgm:t>
        <a:bodyPr/>
        <a:lstStyle/>
        <a:p>
          <a:endParaRPr lang="en-US"/>
        </a:p>
      </dgm:t>
    </dgm:pt>
    <dgm:pt modelId="{892E922E-8786-4D5F-9CF1-6A0D07D24C64}" type="sibTrans" cxnId="{A64E0079-733C-4C36-A992-12ECD6F9341B}">
      <dgm:prSet/>
      <dgm:spPr/>
      <dgm:t>
        <a:bodyPr/>
        <a:lstStyle/>
        <a:p>
          <a:endParaRPr lang="en-US"/>
        </a:p>
      </dgm:t>
    </dgm:pt>
    <dgm:pt modelId="{32028D00-14E8-4772-A8DE-B53971F44DAF}" type="pres">
      <dgm:prSet presAssocID="{0DD8230B-26F8-4C5E-AE3F-1C601ED20377}" presName="Name0" presStyleCnt="0">
        <dgm:presLayoutVars>
          <dgm:dir/>
          <dgm:resizeHandles val="exact"/>
        </dgm:presLayoutVars>
      </dgm:prSet>
      <dgm:spPr/>
    </dgm:pt>
    <dgm:pt modelId="{D8A1FDCA-5B6C-4F79-A540-7B26DB9351F0}" type="pres">
      <dgm:prSet presAssocID="{0DD8230B-26F8-4C5E-AE3F-1C601ED20377}" presName="arrow" presStyleLbl="bgShp" presStyleIdx="0" presStyleCnt="1"/>
      <dgm:spPr/>
    </dgm:pt>
    <dgm:pt modelId="{9CFDC31E-F2A7-4FC2-A0B5-7078A377138D}" type="pres">
      <dgm:prSet presAssocID="{0DD8230B-26F8-4C5E-AE3F-1C601ED20377}" presName="points" presStyleCnt="0"/>
      <dgm:spPr/>
    </dgm:pt>
    <dgm:pt modelId="{E14729AD-6FCA-458F-8F54-2E58AD6EA84B}" type="pres">
      <dgm:prSet presAssocID="{D9731CA1-BCF0-4101-9402-2F32E32C9F2D}" presName="compositeA" presStyleCnt="0"/>
      <dgm:spPr/>
    </dgm:pt>
    <dgm:pt modelId="{EA55B867-94E9-4A7E-9D91-07C9C3397F90}" type="pres">
      <dgm:prSet presAssocID="{D9731CA1-BCF0-4101-9402-2F32E32C9F2D}" presName="textA" presStyleLbl="revTx" presStyleIdx="0" presStyleCnt="5" custScaleX="2268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FEBC1-F1DE-429F-95C8-EEB442A10FDB}" type="pres">
      <dgm:prSet presAssocID="{D9731CA1-BCF0-4101-9402-2F32E32C9F2D}" presName="circleA" presStyleLbl="node1" presStyleIdx="0" presStyleCnt="5"/>
      <dgm:spPr/>
    </dgm:pt>
    <dgm:pt modelId="{7DCA3809-4810-4AD1-8AF2-122DC9705136}" type="pres">
      <dgm:prSet presAssocID="{D9731CA1-BCF0-4101-9402-2F32E32C9F2D}" presName="spaceA" presStyleCnt="0"/>
      <dgm:spPr/>
    </dgm:pt>
    <dgm:pt modelId="{B89590E6-BD25-4864-BCDF-E0A5DBFB1238}" type="pres">
      <dgm:prSet presAssocID="{A60E409D-513A-4897-BA03-A2460D204FEF}" presName="space" presStyleCnt="0"/>
      <dgm:spPr/>
    </dgm:pt>
    <dgm:pt modelId="{D9EF6E54-6215-42D6-85ED-279B8E572BD2}" type="pres">
      <dgm:prSet presAssocID="{CA548720-FC3C-4553-90C1-FE72AE958A25}" presName="compositeB" presStyleCnt="0"/>
      <dgm:spPr/>
    </dgm:pt>
    <dgm:pt modelId="{7508F7DA-FB87-4D73-9E46-0325B6124699}" type="pres">
      <dgm:prSet presAssocID="{CA548720-FC3C-4553-90C1-FE72AE958A25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91CD3-DF23-4CAC-88CA-0A31F3FD8BC5}" type="pres">
      <dgm:prSet presAssocID="{CA548720-FC3C-4553-90C1-FE72AE958A25}" presName="circleB" presStyleLbl="node1" presStyleIdx="1" presStyleCnt="5"/>
      <dgm:spPr/>
    </dgm:pt>
    <dgm:pt modelId="{F6DB714A-D7C5-4E2F-9458-DB4FD0EF9ADE}" type="pres">
      <dgm:prSet presAssocID="{CA548720-FC3C-4553-90C1-FE72AE958A25}" presName="spaceB" presStyleCnt="0"/>
      <dgm:spPr/>
    </dgm:pt>
    <dgm:pt modelId="{93F12E72-1635-462E-87C7-1242B892E9C9}" type="pres">
      <dgm:prSet presAssocID="{73BC8772-33BA-4BD2-A487-C27970749187}" presName="space" presStyleCnt="0"/>
      <dgm:spPr/>
    </dgm:pt>
    <dgm:pt modelId="{2B836B35-364A-4216-BA5A-1530B5B53E78}" type="pres">
      <dgm:prSet presAssocID="{4F822AE1-86EB-46BA-AD98-B4C1C657A314}" presName="compositeA" presStyleCnt="0"/>
      <dgm:spPr/>
    </dgm:pt>
    <dgm:pt modelId="{2D0D6F8B-FA6A-4D35-8E5A-5D8AE8420FFE}" type="pres">
      <dgm:prSet presAssocID="{4F822AE1-86EB-46BA-AD98-B4C1C657A314}" presName="textA" presStyleLbl="revTx" presStyleIdx="2" presStyleCnt="5" custScaleX="2002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33CF5-4208-45B2-B9D4-DE45D9CC3957}" type="pres">
      <dgm:prSet presAssocID="{4F822AE1-86EB-46BA-AD98-B4C1C657A314}" presName="circleA" presStyleLbl="node1" presStyleIdx="2" presStyleCnt="5"/>
      <dgm:spPr/>
    </dgm:pt>
    <dgm:pt modelId="{14DB3053-5959-4322-9FCB-1277DF7497AA}" type="pres">
      <dgm:prSet presAssocID="{4F822AE1-86EB-46BA-AD98-B4C1C657A314}" presName="spaceA" presStyleCnt="0"/>
      <dgm:spPr/>
    </dgm:pt>
    <dgm:pt modelId="{7C338D9F-28AD-4B68-B6B6-FA4CB8384268}" type="pres">
      <dgm:prSet presAssocID="{5C85C847-23DC-457F-BAC2-1905B83CF0CC}" presName="space" presStyleCnt="0"/>
      <dgm:spPr/>
    </dgm:pt>
    <dgm:pt modelId="{8ECCB2F5-F607-42BB-897C-4D77F2AFFB72}" type="pres">
      <dgm:prSet presAssocID="{F74949F2-8295-490C-852A-AC08D40CB4A0}" presName="compositeB" presStyleCnt="0"/>
      <dgm:spPr/>
    </dgm:pt>
    <dgm:pt modelId="{7EA44F52-202C-4030-B437-A6DAF8D83197}" type="pres">
      <dgm:prSet presAssocID="{F74949F2-8295-490C-852A-AC08D40CB4A0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954455-7488-4C4A-8E00-487669B88CBE}" type="pres">
      <dgm:prSet presAssocID="{F74949F2-8295-490C-852A-AC08D40CB4A0}" presName="circleB" presStyleLbl="node1" presStyleIdx="3" presStyleCnt="5"/>
      <dgm:spPr/>
    </dgm:pt>
    <dgm:pt modelId="{5521A306-68EE-4A3B-B8A4-44A103DF4A88}" type="pres">
      <dgm:prSet presAssocID="{F74949F2-8295-490C-852A-AC08D40CB4A0}" presName="spaceB" presStyleCnt="0"/>
      <dgm:spPr/>
    </dgm:pt>
    <dgm:pt modelId="{E8ECE691-B994-40F2-B376-9E3B03182115}" type="pres">
      <dgm:prSet presAssocID="{892E922E-8786-4D5F-9CF1-6A0D07D24C64}" presName="space" presStyleCnt="0"/>
      <dgm:spPr/>
    </dgm:pt>
    <dgm:pt modelId="{9E793094-B2DB-4637-9824-76C6A41408DE}" type="pres">
      <dgm:prSet presAssocID="{8D42CAA6-25D1-478C-B069-393608FABF66}" presName="compositeA" presStyleCnt="0"/>
      <dgm:spPr/>
    </dgm:pt>
    <dgm:pt modelId="{E77606B8-BE44-4CA2-8FA2-20B906F6E860}" type="pres">
      <dgm:prSet presAssocID="{8D42CAA6-25D1-478C-B069-393608FABF66}" presName="textA" presStyleLbl="revTx" presStyleIdx="4" presStyleCnt="5" custScaleX="255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0A67CB-51EB-4968-BC2A-86D662AD4718}" type="pres">
      <dgm:prSet presAssocID="{8D42CAA6-25D1-478C-B069-393608FABF66}" presName="circleA" presStyleLbl="node1" presStyleIdx="4" presStyleCnt="5"/>
      <dgm:spPr/>
    </dgm:pt>
    <dgm:pt modelId="{CEF9B30C-4661-4180-9CC9-A89F9DAE0A2C}" type="pres">
      <dgm:prSet presAssocID="{8D42CAA6-25D1-478C-B069-393608FABF66}" presName="spaceA" presStyleCnt="0"/>
      <dgm:spPr/>
    </dgm:pt>
  </dgm:ptLst>
  <dgm:cxnLst>
    <dgm:cxn modelId="{5AD9806C-B923-4614-AF19-C126D7CB9AA3}" type="presOf" srcId="{8D42CAA6-25D1-478C-B069-393608FABF66}" destId="{E77606B8-BE44-4CA2-8FA2-20B906F6E860}" srcOrd="0" destOrd="0" presId="urn:microsoft.com/office/officeart/2005/8/layout/hProcess11"/>
    <dgm:cxn modelId="{EA6437BF-9CF5-4AF2-B97B-1821A7E3D0DB}" type="presOf" srcId="{0DD8230B-26F8-4C5E-AE3F-1C601ED20377}" destId="{32028D00-14E8-4772-A8DE-B53971F44DAF}" srcOrd="0" destOrd="0" presId="urn:microsoft.com/office/officeart/2005/8/layout/hProcess11"/>
    <dgm:cxn modelId="{D8584ADC-1E2D-4BE2-A4D9-CC4B6DDCB79E}" type="presOf" srcId="{F74949F2-8295-490C-852A-AC08D40CB4A0}" destId="{7EA44F52-202C-4030-B437-A6DAF8D83197}" srcOrd="0" destOrd="0" presId="urn:microsoft.com/office/officeart/2005/8/layout/hProcess11"/>
    <dgm:cxn modelId="{D6423CB5-3031-4FBA-842E-2F315FAFD07A}" srcId="{0DD8230B-26F8-4C5E-AE3F-1C601ED20377}" destId="{D9731CA1-BCF0-4101-9402-2F32E32C9F2D}" srcOrd="0" destOrd="0" parTransId="{C1913AC1-4D5E-47F1-AAFA-85DAF1CAC5B4}" sibTransId="{A60E409D-513A-4897-BA03-A2460D204FEF}"/>
    <dgm:cxn modelId="{62884976-BD20-4B1D-90D7-1BFC6FB87664}" srcId="{0DD8230B-26F8-4C5E-AE3F-1C601ED20377}" destId="{CA548720-FC3C-4553-90C1-FE72AE958A25}" srcOrd="1" destOrd="0" parTransId="{A29E120E-6DD2-42D6-8FE1-7FBB02E4086D}" sibTransId="{73BC8772-33BA-4BD2-A487-C27970749187}"/>
    <dgm:cxn modelId="{9CA872FF-CCD0-4771-9DBA-C5B7D0B5E908}" type="presOf" srcId="{CA548720-FC3C-4553-90C1-FE72AE958A25}" destId="{7508F7DA-FB87-4D73-9E46-0325B6124699}" srcOrd="0" destOrd="0" presId="urn:microsoft.com/office/officeart/2005/8/layout/hProcess11"/>
    <dgm:cxn modelId="{1AFE0F38-2252-44C9-8FFA-8B21A0AEC291}" type="presOf" srcId="{4F822AE1-86EB-46BA-AD98-B4C1C657A314}" destId="{2D0D6F8B-FA6A-4D35-8E5A-5D8AE8420FFE}" srcOrd="0" destOrd="0" presId="urn:microsoft.com/office/officeart/2005/8/layout/hProcess11"/>
    <dgm:cxn modelId="{AA46CBD8-B6E8-44C0-A3E8-C196EB388ADA}" srcId="{0DD8230B-26F8-4C5E-AE3F-1C601ED20377}" destId="{4F822AE1-86EB-46BA-AD98-B4C1C657A314}" srcOrd="2" destOrd="0" parTransId="{FEA41DBB-A150-4520-97DC-464B8CD0B69B}" sibTransId="{5C85C847-23DC-457F-BAC2-1905B83CF0CC}"/>
    <dgm:cxn modelId="{DD4D6FEC-BDE6-4D9F-8117-BE52324957F3}" type="presOf" srcId="{D9731CA1-BCF0-4101-9402-2F32E32C9F2D}" destId="{EA55B867-94E9-4A7E-9D91-07C9C3397F90}" srcOrd="0" destOrd="0" presId="urn:microsoft.com/office/officeart/2005/8/layout/hProcess11"/>
    <dgm:cxn modelId="{F3CE5713-B7DE-4832-B787-3EA7EB75A588}" srcId="{0DD8230B-26F8-4C5E-AE3F-1C601ED20377}" destId="{8D42CAA6-25D1-478C-B069-393608FABF66}" srcOrd="4" destOrd="0" parTransId="{0C26C596-3A9F-473C-90B1-ED2419AC687F}" sibTransId="{E85C9AEC-73F5-44CB-8EA6-6869E36E27A2}"/>
    <dgm:cxn modelId="{A64E0079-733C-4C36-A992-12ECD6F9341B}" srcId="{0DD8230B-26F8-4C5E-AE3F-1C601ED20377}" destId="{F74949F2-8295-490C-852A-AC08D40CB4A0}" srcOrd="3" destOrd="0" parTransId="{13865C22-7AC7-4026-B11C-0E18B569038A}" sibTransId="{892E922E-8786-4D5F-9CF1-6A0D07D24C64}"/>
    <dgm:cxn modelId="{CB8670C8-3CE5-43D4-8F16-B9F2D7F2D763}" type="presParOf" srcId="{32028D00-14E8-4772-A8DE-B53971F44DAF}" destId="{D8A1FDCA-5B6C-4F79-A540-7B26DB9351F0}" srcOrd="0" destOrd="0" presId="urn:microsoft.com/office/officeart/2005/8/layout/hProcess11"/>
    <dgm:cxn modelId="{525E0954-E7A8-4548-8A94-9A72B951F3E4}" type="presParOf" srcId="{32028D00-14E8-4772-A8DE-B53971F44DAF}" destId="{9CFDC31E-F2A7-4FC2-A0B5-7078A377138D}" srcOrd="1" destOrd="0" presId="urn:microsoft.com/office/officeart/2005/8/layout/hProcess11"/>
    <dgm:cxn modelId="{5796B0BF-2837-4BEE-84A9-9D824591BA1C}" type="presParOf" srcId="{9CFDC31E-F2A7-4FC2-A0B5-7078A377138D}" destId="{E14729AD-6FCA-458F-8F54-2E58AD6EA84B}" srcOrd="0" destOrd="0" presId="urn:microsoft.com/office/officeart/2005/8/layout/hProcess11"/>
    <dgm:cxn modelId="{BD1E7E93-7D7F-4FC2-8CCE-E96F53419D79}" type="presParOf" srcId="{E14729AD-6FCA-458F-8F54-2E58AD6EA84B}" destId="{EA55B867-94E9-4A7E-9D91-07C9C3397F90}" srcOrd="0" destOrd="0" presId="urn:microsoft.com/office/officeart/2005/8/layout/hProcess11"/>
    <dgm:cxn modelId="{F3082C87-056C-48B1-98DC-AC56A157F69C}" type="presParOf" srcId="{E14729AD-6FCA-458F-8F54-2E58AD6EA84B}" destId="{CF7FEBC1-F1DE-429F-95C8-EEB442A10FDB}" srcOrd="1" destOrd="0" presId="urn:microsoft.com/office/officeart/2005/8/layout/hProcess11"/>
    <dgm:cxn modelId="{B2B5087F-9614-4C48-9C97-F38C84418392}" type="presParOf" srcId="{E14729AD-6FCA-458F-8F54-2E58AD6EA84B}" destId="{7DCA3809-4810-4AD1-8AF2-122DC9705136}" srcOrd="2" destOrd="0" presId="urn:microsoft.com/office/officeart/2005/8/layout/hProcess11"/>
    <dgm:cxn modelId="{C57FA6F8-BA1C-449F-BBEB-F8C9F253A367}" type="presParOf" srcId="{9CFDC31E-F2A7-4FC2-A0B5-7078A377138D}" destId="{B89590E6-BD25-4864-BCDF-E0A5DBFB1238}" srcOrd="1" destOrd="0" presId="urn:microsoft.com/office/officeart/2005/8/layout/hProcess11"/>
    <dgm:cxn modelId="{67C719E2-E492-4BDE-85EF-18075EF3DC4A}" type="presParOf" srcId="{9CFDC31E-F2A7-4FC2-A0B5-7078A377138D}" destId="{D9EF6E54-6215-42D6-85ED-279B8E572BD2}" srcOrd="2" destOrd="0" presId="urn:microsoft.com/office/officeart/2005/8/layout/hProcess11"/>
    <dgm:cxn modelId="{58BAF6AC-E9E1-4DE9-965F-4FA4413035D2}" type="presParOf" srcId="{D9EF6E54-6215-42D6-85ED-279B8E572BD2}" destId="{7508F7DA-FB87-4D73-9E46-0325B6124699}" srcOrd="0" destOrd="0" presId="urn:microsoft.com/office/officeart/2005/8/layout/hProcess11"/>
    <dgm:cxn modelId="{8FD84930-168B-47E1-A67B-25A1CECDF8D6}" type="presParOf" srcId="{D9EF6E54-6215-42D6-85ED-279B8E572BD2}" destId="{01E91CD3-DF23-4CAC-88CA-0A31F3FD8BC5}" srcOrd="1" destOrd="0" presId="urn:microsoft.com/office/officeart/2005/8/layout/hProcess11"/>
    <dgm:cxn modelId="{CEA21EA2-6960-456E-A051-EDD5DDE09371}" type="presParOf" srcId="{D9EF6E54-6215-42D6-85ED-279B8E572BD2}" destId="{F6DB714A-D7C5-4E2F-9458-DB4FD0EF9ADE}" srcOrd="2" destOrd="0" presId="urn:microsoft.com/office/officeart/2005/8/layout/hProcess11"/>
    <dgm:cxn modelId="{C8BFA350-6D57-4913-9F60-D7C8CE2EC7F6}" type="presParOf" srcId="{9CFDC31E-F2A7-4FC2-A0B5-7078A377138D}" destId="{93F12E72-1635-462E-87C7-1242B892E9C9}" srcOrd="3" destOrd="0" presId="urn:microsoft.com/office/officeart/2005/8/layout/hProcess11"/>
    <dgm:cxn modelId="{E1F0CBCD-C849-479E-8733-28011D041230}" type="presParOf" srcId="{9CFDC31E-F2A7-4FC2-A0B5-7078A377138D}" destId="{2B836B35-364A-4216-BA5A-1530B5B53E78}" srcOrd="4" destOrd="0" presId="urn:microsoft.com/office/officeart/2005/8/layout/hProcess11"/>
    <dgm:cxn modelId="{0140DDCD-0753-4743-8206-96BA0BF5C78B}" type="presParOf" srcId="{2B836B35-364A-4216-BA5A-1530B5B53E78}" destId="{2D0D6F8B-FA6A-4D35-8E5A-5D8AE8420FFE}" srcOrd="0" destOrd="0" presId="urn:microsoft.com/office/officeart/2005/8/layout/hProcess11"/>
    <dgm:cxn modelId="{E5386CAF-E574-494F-974A-2637669640CE}" type="presParOf" srcId="{2B836B35-364A-4216-BA5A-1530B5B53E78}" destId="{53C33CF5-4208-45B2-B9D4-DE45D9CC3957}" srcOrd="1" destOrd="0" presId="urn:microsoft.com/office/officeart/2005/8/layout/hProcess11"/>
    <dgm:cxn modelId="{AE682E58-8457-4F5B-85AE-6E4858FCAA84}" type="presParOf" srcId="{2B836B35-364A-4216-BA5A-1530B5B53E78}" destId="{14DB3053-5959-4322-9FCB-1277DF7497AA}" srcOrd="2" destOrd="0" presId="urn:microsoft.com/office/officeart/2005/8/layout/hProcess11"/>
    <dgm:cxn modelId="{8AAD1F96-E1C6-4780-9A3D-BCDF64D86C42}" type="presParOf" srcId="{9CFDC31E-F2A7-4FC2-A0B5-7078A377138D}" destId="{7C338D9F-28AD-4B68-B6B6-FA4CB8384268}" srcOrd="5" destOrd="0" presId="urn:microsoft.com/office/officeart/2005/8/layout/hProcess11"/>
    <dgm:cxn modelId="{D54403CA-C0B2-4ECF-879E-0DF5EF9BEC5D}" type="presParOf" srcId="{9CFDC31E-F2A7-4FC2-A0B5-7078A377138D}" destId="{8ECCB2F5-F607-42BB-897C-4D77F2AFFB72}" srcOrd="6" destOrd="0" presId="urn:microsoft.com/office/officeart/2005/8/layout/hProcess11"/>
    <dgm:cxn modelId="{74C4DB56-05BF-49DD-A9E4-93F92939C312}" type="presParOf" srcId="{8ECCB2F5-F607-42BB-897C-4D77F2AFFB72}" destId="{7EA44F52-202C-4030-B437-A6DAF8D83197}" srcOrd="0" destOrd="0" presId="urn:microsoft.com/office/officeart/2005/8/layout/hProcess11"/>
    <dgm:cxn modelId="{BB783B69-4F43-4857-9D3D-3E885D071FD0}" type="presParOf" srcId="{8ECCB2F5-F607-42BB-897C-4D77F2AFFB72}" destId="{E4954455-7488-4C4A-8E00-487669B88CBE}" srcOrd="1" destOrd="0" presId="urn:microsoft.com/office/officeart/2005/8/layout/hProcess11"/>
    <dgm:cxn modelId="{7066A830-E229-420E-9F9F-C5FB8440BD46}" type="presParOf" srcId="{8ECCB2F5-F607-42BB-897C-4D77F2AFFB72}" destId="{5521A306-68EE-4A3B-B8A4-44A103DF4A88}" srcOrd="2" destOrd="0" presId="urn:microsoft.com/office/officeart/2005/8/layout/hProcess11"/>
    <dgm:cxn modelId="{23C71786-4B77-42EF-ADC6-E8D08930A310}" type="presParOf" srcId="{9CFDC31E-F2A7-4FC2-A0B5-7078A377138D}" destId="{E8ECE691-B994-40F2-B376-9E3B03182115}" srcOrd="7" destOrd="0" presId="urn:microsoft.com/office/officeart/2005/8/layout/hProcess11"/>
    <dgm:cxn modelId="{D4E57AA3-A39B-4FFE-AB06-719710E3CE20}" type="presParOf" srcId="{9CFDC31E-F2A7-4FC2-A0B5-7078A377138D}" destId="{9E793094-B2DB-4637-9824-76C6A41408DE}" srcOrd="8" destOrd="0" presId="urn:microsoft.com/office/officeart/2005/8/layout/hProcess11"/>
    <dgm:cxn modelId="{BC32E5CC-C372-4526-9B0B-827FDDC8AAFF}" type="presParOf" srcId="{9E793094-B2DB-4637-9824-76C6A41408DE}" destId="{E77606B8-BE44-4CA2-8FA2-20B906F6E860}" srcOrd="0" destOrd="0" presId="urn:microsoft.com/office/officeart/2005/8/layout/hProcess11"/>
    <dgm:cxn modelId="{33151FD9-204B-491A-9A54-09392A7F61EF}" type="presParOf" srcId="{9E793094-B2DB-4637-9824-76C6A41408DE}" destId="{520A67CB-51EB-4968-BC2A-86D662AD4718}" srcOrd="1" destOrd="0" presId="urn:microsoft.com/office/officeart/2005/8/layout/hProcess11"/>
    <dgm:cxn modelId="{4D406F63-9BB5-4DCA-8F90-94EE1BFBEEC4}" type="presParOf" srcId="{9E793094-B2DB-4637-9824-76C6A41408DE}" destId="{CEF9B30C-4661-4180-9CC9-A89F9DAE0A2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88AC-3F7E-4F2F-86B7-ECDD53602222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3423B-E223-42C0-8D9F-3C3A568FC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423B-E223-42C0-8D9F-3C3A568FC3E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6F8B-53F6-4FDE-B182-683AEC4CA8C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1E95-6E41-4E5A-8646-C8227CEB2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6F8B-53F6-4FDE-B182-683AEC4CA8C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1E95-6E41-4E5A-8646-C8227CEB2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6F8B-53F6-4FDE-B182-683AEC4CA8C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1E95-6E41-4E5A-8646-C8227CEB2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6F8B-53F6-4FDE-B182-683AEC4CA8C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1E95-6E41-4E5A-8646-C8227CEB2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6F8B-53F6-4FDE-B182-683AEC4CA8C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1E95-6E41-4E5A-8646-C8227CEB2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6F8B-53F6-4FDE-B182-683AEC4CA8C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1E95-6E41-4E5A-8646-C8227CEB2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6F8B-53F6-4FDE-B182-683AEC4CA8C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1E95-6E41-4E5A-8646-C8227CEB2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6F8B-53F6-4FDE-B182-683AEC4CA8C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1E95-6E41-4E5A-8646-C8227CEB2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6F8B-53F6-4FDE-B182-683AEC4CA8C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1E95-6E41-4E5A-8646-C8227CEB2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6F8B-53F6-4FDE-B182-683AEC4CA8C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1E95-6E41-4E5A-8646-C8227CEB2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6F8B-53F6-4FDE-B182-683AEC4CA8C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1E95-6E41-4E5A-8646-C8227CEB2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C6F8B-53F6-4FDE-B182-683AEC4CA8C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1E95-6E41-4E5A-8646-C8227CEB2B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reen_ndsa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3276600" cy="6532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igitalpreservation.gov/ndsa/activities/level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The NDSA </a:t>
            </a:r>
            <a:br>
              <a:rPr lang="en-US" dirty="0" smtClean="0"/>
            </a:br>
            <a:r>
              <a:rPr lang="en-US" dirty="0" smtClean="0"/>
              <a:t>Levels of Digital Preservation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3429000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 smtClean="0">
                <a:solidFill>
                  <a:schemeClr val="tx1"/>
                </a:solidFill>
              </a:rPr>
              <a:t>Explanation and Uses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Archiving 2013: 4/5/2013</a:t>
            </a:r>
          </a:p>
          <a:p>
            <a:r>
              <a:rPr lang="en-US" dirty="0" smtClean="0"/>
              <a:t>Washington, DC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Jefferson Bailey, Metropolitan New York Library Council (METRO)</a:t>
            </a:r>
          </a:p>
          <a:p>
            <a:r>
              <a:rPr lang="en-US" dirty="0" smtClean="0"/>
              <a:t>Andrea Goethals, Harvard Library</a:t>
            </a:r>
          </a:p>
          <a:p>
            <a:r>
              <a:rPr lang="en-US" dirty="0" smtClean="0"/>
              <a:t>Trevor Owens, Library of Congress</a:t>
            </a:r>
          </a:p>
          <a:p>
            <a:r>
              <a:rPr lang="en-US" dirty="0" smtClean="0"/>
              <a:t>Megan Phillips, National Archives and Records Administration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Levels of Digital Preservation, v1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506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80010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Level 1</a:t>
                      </a:r>
                    </a:p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Level 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Level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Level 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1 </a:t>
                      </a:r>
                      <a:r>
                        <a:rPr lang="en-US" sz="2800" dirty="0" smtClean="0">
                          <a:sym typeface="Symbol"/>
                        </a:rPr>
                        <a:t>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2 </a:t>
                      </a:r>
                      <a:r>
                        <a:rPr lang="en-US" sz="2800" dirty="0" smtClean="0">
                          <a:sym typeface="Symbol"/>
                        </a:rPr>
                        <a:t>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3 </a:t>
                      </a:r>
                      <a:r>
                        <a:rPr lang="en-US" sz="2800" dirty="0" smtClean="0">
                          <a:sym typeface="Symbol"/>
                        </a:rPr>
                        <a:t>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4 </a:t>
                      </a:r>
                      <a:r>
                        <a:rPr lang="en-US" sz="2800" dirty="0" smtClean="0">
                          <a:sym typeface="Symbol"/>
                        </a:rPr>
                        <a:t>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5 </a:t>
                      </a:r>
                      <a:r>
                        <a:rPr lang="en-US" sz="2800" dirty="0" smtClean="0">
                          <a:sym typeface="Symbol"/>
                        </a:rPr>
                        <a:t>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Levels of Digital Preservation, v1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506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80010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Level 1</a:t>
                      </a:r>
                    </a:p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Level 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Level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Level 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1 </a:t>
                      </a:r>
                      <a:r>
                        <a:rPr lang="en-US" sz="2800" dirty="0" smtClean="0">
                          <a:sym typeface="Symbol"/>
                        </a:rPr>
                        <a:t>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Level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 smtClean="0"/>
                        <a:t>Actions for </a:t>
                      </a:r>
                    </a:p>
                    <a:p>
                      <a:pPr algn="ctr"/>
                      <a:r>
                        <a:rPr lang="en-US" sz="1400" dirty="0" smtClean="0"/>
                        <a:t>Category 1</a:t>
                      </a:r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Level 2</a:t>
                      </a:r>
                    </a:p>
                    <a:p>
                      <a:pPr algn="ctr"/>
                      <a:r>
                        <a:rPr lang="en-US" sz="1400" dirty="0" smtClean="0"/>
                        <a:t>Actions for </a:t>
                      </a:r>
                    </a:p>
                    <a:p>
                      <a:pPr algn="ctr"/>
                      <a:r>
                        <a:rPr lang="en-US" sz="1400" dirty="0" smtClean="0"/>
                        <a:t>Category 1</a:t>
                      </a:r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2 </a:t>
                      </a:r>
                      <a:r>
                        <a:rPr lang="en-US" sz="2800" dirty="0" smtClean="0">
                          <a:sym typeface="Symbol"/>
                        </a:rPr>
                        <a:t>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Level 1</a:t>
                      </a:r>
                    </a:p>
                    <a:p>
                      <a:pPr algn="ctr"/>
                      <a:r>
                        <a:rPr lang="en-US" sz="1400" dirty="0" smtClean="0"/>
                        <a:t>Actions for </a:t>
                      </a:r>
                    </a:p>
                    <a:p>
                      <a:pPr algn="ctr"/>
                      <a:r>
                        <a:rPr lang="en-US" sz="1400" dirty="0" smtClean="0"/>
                        <a:t>Category 2</a:t>
                      </a:r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Level 2</a:t>
                      </a:r>
                    </a:p>
                    <a:p>
                      <a:pPr algn="ctr"/>
                      <a:r>
                        <a:rPr lang="en-US" sz="1400" dirty="0" smtClean="0"/>
                        <a:t>Actions for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Category 2</a:t>
                      </a:r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3 </a:t>
                      </a:r>
                      <a:r>
                        <a:rPr lang="en-US" sz="2800" dirty="0" smtClean="0">
                          <a:sym typeface="Symbol"/>
                        </a:rPr>
                        <a:t>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4 </a:t>
                      </a:r>
                      <a:r>
                        <a:rPr lang="en-US" sz="2800" dirty="0" smtClean="0">
                          <a:sym typeface="Symbol"/>
                        </a:rPr>
                        <a:t>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5 </a:t>
                      </a:r>
                      <a:r>
                        <a:rPr lang="en-US" sz="2800" dirty="0" smtClean="0">
                          <a:sym typeface="Symbol"/>
                        </a:rPr>
                        <a:t>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Levels of Digital Preservation, v1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506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80010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Level 1</a:t>
                      </a:r>
                    </a:p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Level 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Level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Level 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1 </a:t>
                      </a:r>
                      <a:r>
                        <a:rPr lang="en-US" sz="2800" dirty="0" smtClean="0">
                          <a:sym typeface="Symbol"/>
                        </a:rPr>
                        <a:t>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2 </a:t>
                      </a:r>
                      <a:r>
                        <a:rPr lang="en-US" sz="2800" dirty="0" smtClean="0">
                          <a:sym typeface="Symbol"/>
                        </a:rPr>
                        <a:t>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3 </a:t>
                      </a:r>
                      <a:r>
                        <a:rPr lang="en-US" sz="2800" dirty="0" smtClean="0">
                          <a:sym typeface="Symbol"/>
                        </a:rPr>
                        <a:t>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4 </a:t>
                      </a:r>
                      <a:r>
                        <a:rPr lang="en-US" sz="2800" dirty="0" smtClean="0">
                          <a:sym typeface="Symbol"/>
                        </a:rPr>
                        <a:t>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5 </a:t>
                      </a:r>
                      <a:r>
                        <a:rPr lang="en-US" sz="2800" dirty="0" smtClean="0">
                          <a:sym typeface="Symbol"/>
                        </a:rPr>
                        <a:t>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7695809">
            <a:off x="1464315" y="4144091"/>
            <a:ext cx="386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Bit-level Protection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 rot="17695809">
            <a:off x="5098656" y="4220290"/>
            <a:ext cx="434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Longer-term Usability</a:t>
            </a:r>
            <a:endParaRPr lang="en-US" sz="3600" b="1" dirty="0"/>
          </a:p>
        </p:txBody>
      </p:sp>
      <p:sp>
        <p:nvSpPr>
          <p:cNvPr id="7" name="Right Arrow 6"/>
          <p:cNvSpPr/>
          <p:nvPr/>
        </p:nvSpPr>
        <p:spPr>
          <a:xfrm>
            <a:off x="4114800" y="3352800"/>
            <a:ext cx="2514600" cy="297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Levels of Digital Preservation, v1</a:t>
            </a:r>
            <a:endParaRPr lang="en-US" sz="40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80999" y="1371601"/>
          <a:ext cx="8305802" cy="5423934"/>
        </p:xfrm>
        <a:graphic>
          <a:graphicData uri="http://schemas.openxmlformats.org/drawingml/2006/table">
            <a:tbl>
              <a:tblPr/>
              <a:tblGrid>
                <a:gridCol w="1564166"/>
                <a:gridCol w="1549037"/>
                <a:gridCol w="1730587"/>
                <a:gridCol w="1730587"/>
                <a:gridCol w="1731425"/>
              </a:tblGrid>
              <a:tr h="457199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6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5342" marR="453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Level 1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Protect your data)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5342" marR="453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Level 2 (Know your data)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5342" marR="453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Level 3 (Monitor your data)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5342" marR="453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Level 4 (Repair your data)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5342" marR="453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560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Storage and 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800" b="1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Geographic 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800" b="1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Location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5342" marR="453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Two complete copies that are not collocated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For data on heterogeneous media (optical discs, hard drives, etc.) get the content off the medium and into your storage system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At least three complete copies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At least one copy in a different geographic location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Document your storage system(s) and storage media and what you need to use them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At least one copy in a geographic location with a different disaster threat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Obsolescence monitoring process for your storage system(s) and media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At least three copies in geographic locations with different disaster threats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Have a comprehensive plan in place that will keep files and metadata on currently accessible media or systems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5055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File Fixity </a:t>
                      </a:r>
                      <a:endParaRPr lang="en-US" sz="1800" b="1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800" b="1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and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Data </a:t>
                      </a:r>
                      <a:endParaRPr lang="en-US" sz="1800" b="1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800" b="1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Integrity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5342" marR="453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Check file fixity on ingest if it has been provided with the content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Create fixity info if it wasn’t provided with the content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Check fixity on all ingests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Use write-blockers when working with original media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Virus-check high risk content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Check fixity of content at fixed intervals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Maintain logs of fixity info; supply audit on demand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Ability to detect corrupt data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Virus-check all content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Check fixity of all content in response to specific events or activities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Ability to replace/repair corrupted data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Ensure no one person has write access to all copies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9549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Information </a:t>
                      </a:r>
                      <a:endParaRPr lang="en-US" sz="1800" b="1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800" b="1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Security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5342" marR="453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Identify who has read, write, move and delete authorization to individual files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Restrict who has those authorizations to individual files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Document access restrictions for content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Maintain logs of who performed what actions on files, including deletions and preservation actions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Perform audit of logs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033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Metadata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5342" marR="453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Inventory of content and its storage location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Ensure backup and non-collocation of inventory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Store administrative metadata</a:t>
                      </a: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Store transformative metadata and log events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Store standard technical and descriptive metadata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Store standard preservation metadata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538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File Formats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5342" marR="453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When you can give input into the creation of digital files encourage use of a limited set of known open formats and codecs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Inventory of file formats in use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Monitor file format obsolescence issues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Perform format migrations, emulation and similar activities as needed</a:t>
                      </a:r>
                    </a:p>
                  </a:txBody>
                  <a:tcPr marL="45342" marR="4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Storage and Geographic Location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Level 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Protect your data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Level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Know your data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3</a:t>
                      </a:r>
                    </a:p>
                    <a:p>
                      <a:r>
                        <a:rPr lang="en-US" dirty="0" smtClean="0"/>
                        <a:t>Monitor your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4</a:t>
                      </a:r>
                    </a:p>
                    <a:p>
                      <a:r>
                        <a:rPr lang="en-US" dirty="0" smtClean="0"/>
                        <a:t>Repair your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 complete copies</a:t>
                      </a:r>
                      <a:r>
                        <a:rPr lang="en-US" baseline="0" dirty="0" smtClean="0"/>
                        <a:t> that are not collocated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For data on heterogeneous media (optical discs, hard drives, etc.) get the content off the medium and into your storage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 least three complete copies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At least one copy in a different geographic</a:t>
                      </a:r>
                      <a:r>
                        <a:rPr lang="en-US" baseline="0" dirty="0" smtClean="0"/>
                        <a:t> location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Document your storage systems(s) and storage media and what you need to use them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 least one copy in a geographic location with a different</a:t>
                      </a:r>
                      <a:r>
                        <a:rPr lang="en-US" baseline="0" dirty="0" smtClean="0"/>
                        <a:t> disaster threat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Obsolescence monitoring for your storage system(s) and media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 least three copies in geographic locations with different disaster threats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Have a comprehensive plan in place that will keep files and metadata on currently accessible media or systems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File Fixity and Data Integrity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1</a:t>
                      </a:r>
                    </a:p>
                    <a:p>
                      <a:r>
                        <a:rPr lang="en-US" dirty="0" smtClean="0"/>
                        <a:t>Protect your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2</a:t>
                      </a:r>
                    </a:p>
                    <a:p>
                      <a:r>
                        <a:rPr lang="en-US" dirty="0" smtClean="0"/>
                        <a:t>Know your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3</a:t>
                      </a:r>
                    </a:p>
                    <a:p>
                      <a:r>
                        <a:rPr lang="en-US" dirty="0" smtClean="0"/>
                        <a:t>Monitor your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4</a:t>
                      </a:r>
                    </a:p>
                    <a:p>
                      <a:r>
                        <a:rPr lang="en-US" dirty="0" smtClean="0"/>
                        <a:t>Repair your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 file fixity on ingest if</a:t>
                      </a:r>
                      <a:r>
                        <a:rPr lang="en-US" baseline="0" dirty="0" smtClean="0"/>
                        <a:t> it has been provided with the content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Create fixity info if it wasn’t provided with the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fixity</a:t>
                      </a:r>
                      <a:r>
                        <a:rPr lang="en-US" baseline="0" dirty="0" smtClean="0"/>
                        <a:t> on all ingests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Use write-blockers when working with original media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Virus-check high risk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fixity of content at fixed intervals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Maintain</a:t>
                      </a:r>
                      <a:r>
                        <a:rPr lang="en-US" baseline="0" dirty="0" smtClean="0"/>
                        <a:t> logs of fixity info; supply audit on demand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Ability to detect corrupt data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Virus-check all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fixity of all content in response to specific</a:t>
                      </a:r>
                      <a:r>
                        <a:rPr lang="en-US" baseline="0" dirty="0" smtClean="0"/>
                        <a:t> events or activities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Ability to replace/repair corrupted data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Ensure no one person has write access to all copies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Information Security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1</a:t>
                      </a:r>
                    </a:p>
                    <a:p>
                      <a:r>
                        <a:rPr lang="en-US" dirty="0" smtClean="0"/>
                        <a:t>Protect your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2</a:t>
                      </a:r>
                    </a:p>
                    <a:p>
                      <a:r>
                        <a:rPr lang="en-US" dirty="0" smtClean="0"/>
                        <a:t>Know your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3</a:t>
                      </a:r>
                    </a:p>
                    <a:p>
                      <a:r>
                        <a:rPr lang="en-US" dirty="0" smtClean="0"/>
                        <a:t>Monitor your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4</a:t>
                      </a:r>
                    </a:p>
                    <a:p>
                      <a:r>
                        <a:rPr lang="en-US" dirty="0" smtClean="0"/>
                        <a:t>Repair your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 who has read, write, move and delete authorization to individual files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Restrict who has those authorizations to individual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access restrictions</a:t>
                      </a:r>
                      <a:r>
                        <a:rPr lang="en-US" baseline="0" dirty="0" smtClean="0"/>
                        <a:t> for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 logs</a:t>
                      </a:r>
                      <a:r>
                        <a:rPr lang="en-US" baseline="0" dirty="0" smtClean="0"/>
                        <a:t> of who performed what actions on files, including deletions and preservation 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 audit of logs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sz="4000" dirty="0" smtClean="0"/>
              <a:t>Metadata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1</a:t>
                      </a:r>
                    </a:p>
                    <a:p>
                      <a:r>
                        <a:rPr lang="en-US" dirty="0" smtClean="0"/>
                        <a:t>Protect your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2</a:t>
                      </a:r>
                    </a:p>
                    <a:p>
                      <a:r>
                        <a:rPr lang="en-US" dirty="0" smtClean="0"/>
                        <a:t>Know your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3</a:t>
                      </a:r>
                    </a:p>
                    <a:p>
                      <a:r>
                        <a:rPr lang="en-US" dirty="0" smtClean="0"/>
                        <a:t>Monitor your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4</a:t>
                      </a:r>
                    </a:p>
                    <a:p>
                      <a:r>
                        <a:rPr lang="en-US" dirty="0" smtClean="0"/>
                        <a:t>Repair your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Inventory of content and its storage location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Ensure backup and non-collocation of inventory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administrative metadata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transformative metadata and log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standards technical and descriptive metadata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standard preservation metadata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1</a:t>
                      </a:r>
                    </a:p>
                    <a:p>
                      <a:r>
                        <a:rPr lang="en-US" dirty="0" smtClean="0"/>
                        <a:t>Protect your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2</a:t>
                      </a:r>
                    </a:p>
                    <a:p>
                      <a:r>
                        <a:rPr lang="en-US" dirty="0" smtClean="0"/>
                        <a:t>Know your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3</a:t>
                      </a:r>
                    </a:p>
                    <a:p>
                      <a:r>
                        <a:rPr lang="en-US" dirty="0" smtClean="0"/>
                        <a:t>Monitor your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4</a:t>
                      </a:r>
                    </a:p>
                    <a:p>
                      <a:r>
                        <a:rPr lang="en-US" dirty="0" smtClean="0"/>
                        <a:t>Repair your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When you can give input into the creation of digital files, encourage</a:t>
                      </a:r>
                      <a:r>
                        <a:rPr lang="en-US" baseline="0" dirty="0" smtClean="0"/>
                        <a:t> use of a limited set of known open formats and codecs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Inventory of file</a:t>
                      </a:r>
                      <a:r>
                        <a:rPr lang="en-US" baseline="0" dirty="0" smtClean="0"/>
                        <a:t> formats in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file format obsolescence 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Perform format migrations, emulation and similar activities as needed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Identify community consensus on best practices</a:t>
            </a:r>
          </a:p>
          <a:p>
            <a:r>
              <a:rPr lang="en-US" dirty="0" smtClean="0"/>
              <a:t>Preservation service choices</a:t>
            </a:r>
          </a:p>
          <a:p>
            <a:r>
              <a:rPr lang="en-US" dirty="0" smtClean="0"/>
              <a:t>Assessments – how do we compare with best practices?</a:t>
            </a:r>
          </a:p>
          <a:p>
            <a:pPr lvl="1"/>
            <a:r>
              <a:rPr lang="en-US" dirty="0" smtClean="0"/>
              <a:t>What should we improve </a:t>
            </a:r>
            <a:r>
              <a:rPr lang="en-US" u="sng" dirty="0" smtClean="0"/>
              <a:t>next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Where do we excel?</a:t>
            </a:r>
          </a:p>
          <a:p>
            <a:pPr lvl="1"/>
            <a:r>
              <a:rPr lang="en-US" dirty="0" smtClean="0"/>
              <a:t>How will we improve after project X?</a:t>
            </a:r>
          </a:p>
          <a:p>
            <a:pPr lvl="1"/>
            <a:r>
              <a:rPr lang="en-US" dirty="0" smtClean="0"/>
              <a:t>How have we improved over time?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I’ll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Levels of Digital Preservation, v.1</a:t>
            </a:r>
          </a:p>
          <a:p>
            <a:r>
              <a:rPr lang="en-US" dirty="0" smtClean="0"/>
              <a:t>Uses</a:t>
            </a:r>
          </a:p>
          <a:p>
            <a:r>
              <a:rPr lang="en-US" dirty="0" smtClean="0"/>
              <a:t>How you can help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Self-assessment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766060"/>
          <a:ext cx="8229600" cy="348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  <a:gridCol w="1371600"/>
                <a:gridCol w="1447800"/>
                <a:gridCol w="1447800"/>
                <a:gridCol w="1295400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Level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One</a:t>
                      </a:r>
                      <a:endParaRPr lang="en-US" sz="1600" b="1" dirty="0"/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Level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Two</a:t>
                      </a:r>
                      <a:endParaRPr lang="en-US" sz="1600" b="1" dirty="0"/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Level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Three</a:t>
                      </a:r>
                      <a:endParaRPr lang="en-US" sz="1600" b="1" dirty="0"/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Level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Four</a:t>
                      </a:r>
                      <a:endParaRPr lang="en-US" sz="1600" b="1" dirty="0"/>
                    </a:p>
                  </a:txBody>
                  <a:tcPr marL="66675" marR="6667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Storage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&amp; Geographic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Location</a:t>
                      </a:r>
                      <a:endParaRPr lang="en-US" sz="1600" dirty="0"/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File Fixity and Data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Integrity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Information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Security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Metadata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File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Formats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1617077"/>
            <a:ext cx="4572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057400"/>
            <a:ext cx="4572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1617077"/>
            <a:ext cx="457200" cy="228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2057400"/>
            <a:ext cx="4572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1562100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= satisfied with implementation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9812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= will be satisfied with implementation</a:t>
            </a:r>
          </a:p>
          <a:p>
            <a:r>
              <a:rPr lang="en-US" sz="1600" dirty="0" smtClean="0"/>
              <a:t>after current enhancement project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1562100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= implemented but could be improved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1978223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= not implemented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you can help: provide feedback!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Revisions will continue until the Levels stabilize on a broad professional consensus.</a:t>
            </a:r>
          </a:p>
          <a:p>
            <a:r>
              <a:rPr lang="en-US" dirty="0" smtClean="0"/>
              <a:t>Comments received by 8/31/2013 can affect the next revision</a:t>
            </a:r>
          </a:p>
          <a:p>
            <a:r>
              <a:rPr lang="en-US" dirty="0" smtClean="0"/>
              <a:t>Send comments by e-mailing the authors at the addresses listed in the paper or at </a:t>
            </a:r>
            <a:r>
              <a:rPr lang="en-US" sz="2400" dirty="0" smtClean="0">
                <a:hlinkClick r:id="rId3"/>
              </a:rPr>
              <a:t>http://digitalpreservation.gov/ndsa/activities/levels.html</a:t>
            </a:r>
            <a:endParaRPr lang="en-US" sz="2400" dirty="0" smtClean="0"/>
          </a:p>
          <a:p>
            <a:r>
              <a:rPr lang="en-US" dirty="0" smtClean="0"/>
              <a:t>Next steps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59436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Thank you!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NDSA</a:t>
            </a:r>
            <a:endParaRPr lang="en-US" dirty="0"/>
          </a:p>
        </p:txBody>
      </p:sp>
      <p:pic>
        <p:nvPicPr>
          <p:cNvPr id="6" name="Picture 5" descr="map_3_21_20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2634" y="1689317"/>
            <a:ext cx="6958731" cy="3479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4600" y="1230868"/>
            <a:ext cx="230216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Geographically diverse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NDSA</a:t>
            </a:r>
            <a:endParaRPr lang="en-US" dirty="0"/>
          </a:p>
        </p:txBody>
      </p:sp>
      <p:pic>
        <p:nvPicPr>
          <p:cNvPr id="9" name="Picture 8" descr="type_3_21_21013_no_ke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285" y="2248333"/>
            <a:ext cx="4571429" cy="34666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00600" y="27432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Nonprofit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05600" y="25908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Professional</a:t>
            </a:r>
          </a:p>
          <a:p>
            <a:r>
              <a:rPr lang="en-US" sz="1600" dirty="0" smtClean="0"/>
              <a:t>Association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3505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Commercial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53000" y="4191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State &amp; Local Government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0" y="40386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Academic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62100" y="2819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Consortia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124200" y="27432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U.S. Fed. Govt.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0" y="19812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Law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895600" y="15240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Museum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8600" y="1295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Public Media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0600" y="1447800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Public Library</a:t>
            </a:r>
            <a:endParaRPr lang="en-US" sz="1600" dirty="0"/>
          </a:p>
        </p:txBody>
      </p:sp>
      <p:cxnSp>
        <p:nvCxnSpPr>
          <p:cNvPr id="48" name="Straight Connector 47"/>
          <p:cNvCxnSpPr>
            <a:stCxn id="20" idx="3"/>
          </p:cNvCxnSpPr>
          <p:nvPr/>
        </p:nvCxnSpPr>
        <p:spPr>
          <a:xfrm>
            <a:off x="2552700" y="2988677"/>
            <a:ext cx="495300" cy="211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2" idx="3"/>
          </p:cNvCxnSpPr>
          <p:nvPr/>
        </p:nvCxnSpPr>
        <p:spPr>
          <a:xfrm>
            <a:off x="3657600" y="2150477"/>
            <a:ext cx="228600" cy="440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4" idx="2"/>
          </p:cNvCxnSpPr>
          <p:nvPr/>
        </p:nvCxnSpPr>
        <p:spPr>
          <a:xfrm>
            <a:off x="4419600" y="1880175"/>
            <a:ext cx="0" cy="710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6" idx="1"/>
          </p:cNvCxnSpPr>
          <p:nvPr/>
        </p:nvCxnSpPr>
        <p:spPr>
          <a:xfrm flipH="1">
            <a:off x="6096000" y="2883188"/>
            <a:ext cx="609600" cy="241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5" idx="1"/>
          </p:cNvCxnSpPr>
          <p:nvPr/>
        </p:nvCxnSpPr>
        <p:spPr>
          <a:xfrm flipH="1">
            <a:off x="4572000" y="1740188"/>
            <a:ext cx="228600" cy="85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3" idx="3"/>
          </p:cNvCxnSpPr>
          <p:nvPr/>
        </p:nvCxnSpPr>
        <p:spPr>
          <a:xfrm>
            <a:off x="3810000" y="1693277"/>
            <a:ext cx="304800" cy="973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24600" y="1230868"/>
            <a:ext cx="26204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Diverse institutional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focus_3_21_21013_no_ke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261022"/>
            <a:ext cx="4495238" cy="3377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NDSA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05400" y="35814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Text &amp; Image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67000" y="38862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Scientific Data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0600" y="2667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A/V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19800" y="507164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Education &amp; Training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419600" y="55626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Geospatial Data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362200" y="54102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Tools &amp; Infrastructure</a:t>
            </a:r>
            <a:endParaRPr lang="en-US" sz="1600" dirty="0"/>
          </a:p>
        </p:txBody>
      </p:sp>
      <p:cxnSp>
        <p:nvCxnSpPr>
          <p:cNvPr id="34" name="Straight Connector 33"/>
          <p:cNvCxnSpPr>
            <a:stCxn id="32" idx="0"/>
          </p:cNvCxnSpPr>
          <p:nvPr/>
        </p:nvCxnSpPr>
        <p:spPr>
          <a:xfrm flipV="1">
            <a:off x="3048000" y="4876800"/>
            <a:ext cx="68580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0"/>
          </p:cNvCxnSpPr>
          <p:nvPr/>
        </p:nvCxnSpPr>
        <p:spPr>
          <a:xfrm flipH="1" flipV="1">
            <a:off x="4800600" y="4800600"/>
            <a:ext cx="15240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1"/>
          </p:cNvCxnSpPr>
          <p:nvPr/>
        </p:nvCxnSpPr>
        <p:spPr>
          <a:xfrm flipH="1" flipV="1">
            <a:off x="5486400" y="4800600"/>
            <a:ext cx="533400" cy="563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4400" y="33528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Sustainability</a:t>
            </a:r>
            <a:endParaRPr lang="en-US" sz="1600" dirty="0"/>
          </a:p>
        </p:txBody>
      </p:sp>
      <p:cxnSp>
        <p:nvCxnSpPr>
          <p:cNvPr id="41" name="Straight Connector 40"/>
          <p:cNvCxnSpPr>
            <a:stCxn id="39" idx="3"/>
          </p:cNvCxnSpPr>
          <p:nvPr/>
        </p:nvCxnSpPr>
        <p:spPr>
          <a:xfrm>
            <a:off x="2286000" y="3522077"/>
            <a:ext cx="685800" cy="59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43000" y="28956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Legal Issues</a:t>
            </a:r>
            <a:endParaRPr lang="en-US" sz="1600" dirty="0"/>
          </a:p>
        </p:txBody>
      </p:sp>
      <p:cxnSp>
        <p:nvCxnSpPr>
          <p:cNvPr id="44" name="Straight Connector 43"/>
          <p:cNvCxnSpPr>
            <a:stCxn id="42" idx="3"/>
          </p:cNvCxnSpPr>
          <p:nvPr/>
        </p:nvCxnSpPr>
        <p:spPr>
          <a:xfrm>
            <a:off x="2514600" y="3064877"/>
            <a:ext cx="533400" cy="211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5146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Government Information</a:t>
            </a:r>
            <a:endParaRPr lang="en-US" sz="1600" dirty="0"/>
          </a:p>
        </p:txBody>
      </p:sp>
      <p:cxnSp>
        <p:nvCxnSpPr>
          <p:cNvPr id="47" name="Straight Connector 46"/>
          <p:cNvCxnSpPr>
            <a:stCxn id="45" idx="3"/>
          </p:cNvCxnSpPr>
          <p:nvPr/>
        </p:nvCxnSpPr>
        <p:spPr>
          <a:xfrm>
            <a:off x="2667000" y="2683877"/>
            <a:ext cx="457200" cy="364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1000" y="213360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Standards / Best Practices</a:t>
            </a:r>
            <a:endParaRPr lang="en-US" sz="1600" dirty="0"/>
          </a:p>
        </p:txBody>
      </p:sp>
      <p:cxnSp>
        <p:nvCxnSpPr>
          <p:cNvPr id="53" name="Straight Connector 52"/>
          <p:cNvCxnSpPr>
            <a:stCxn id="49" idx="3"/>
          </p:cNvCxnSpPr>
          <p:nvPr/>
        </p:nvCxnSpPr>
        <p:spPr>
          <a:xfrm>
            <a:off x="2895600" y="2302877"/>
            <a:ext cx="457200" cy="516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219200" y="18288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Distributed Storage</a:t>
            </a:r>
            <a:endParaRPr lang="en-US" sz="1600" dirty="0"/>
          </a:p>
        </p:txBody>
      </p:sp>
      <p:cxnSp>
        <p:nvCxnSpPr>
          <p:cNvPr id="58" name="Straight Connector 57"/>
          <p:cNvCxnSpPr>
            <a:stCxn id="55" idx="3"/>
          </p:cNvCxnSpPr>
          <p:nvPr/>
        </p:nvCxnSpPr>
        <p:spPr>
          <a:xfrm>
            <a:off x="3124200" y="1998077"/>
            <a:ext cx="533400" cy="668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14600" y="16002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Web Archives</a:t>
            </a:r>
            <a:endParaRPr lang="en-US" sz="1600" dirty="0"/>
          </a:p>
        </p:txBody>
      </p:sp>
      <p:cxnSp>
        <p:nvCxnSpPr>
          <p:cNvPr id="62" name="Straight Connector 61"/>
          <p:cNvCxnSpPr>
            <a:stCxn id="60" idx="3"/>
          </p:cNvCxnSpPr>
          <p:nvPr/>
        </p:nvCxnSpPr>
        <p:spPr>
          <a:xfrm>
            <a:off x="4038600" y="1769477"/>
            <a:ext cx="228600" cy="973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86200" y="13716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Outreach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4572000" y="17526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Innovation</a:t>
            </a:r>
            <a:endParaRPr lang="en-US" sz="1600" dirty="0"/>
          </a:p>
        </p:txBody>
      </p:sp>
      <p:cxnSp>
        <p:nvCxnSpPr>
          <p:cNvPr id="68" name="Straight Connector 67"/>
          <p:cNvCxnSpPr>
            <a:stCxn id="63" idx="2"/>
          </p:cNvCxnSpPr>
          <p:nvPr/>
        </p:nvCxnSpPr>
        <p:spPr>
          <a:xfrm>
            <a:off x="4381500" y="1710154"/>
            <a:ext cx="38100" cy="804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1"/>
          </p:cNvCxnSpPr>
          <p:nvPr/>
        </p:nvCxnSpPr>
        <p:spPr>
          <a:xfrm flipH="1">
            <a:off x="4495800" y="1921877"/>
            <a:ext cx="76200" cy="592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324601" y="1219200"/>
            <a:ext cx="1752599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Diverse in focus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gitalpreservation.gov/images/cont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2900" y="1981200"/>
            <a:ext cx="800100" cy="809626"/>
          </a:xfrm>
          <a:prstGeom prst="rect">
            <a:avLst/>
          </a:prstGeom>
          <a:noFill/>
        </p:spPr>
      </p:pic>
      <p:pic>
        <p:nvPicPr>
          <p:cNvPr id="1028" name="Picture 4" descr="http://www.digitalpreservation.gov/images/standard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4987" y="3048000"/>
            <a:ext cx="809625" cy="800100"/>
          </a:xfrm>
          <a:prstGeom prst="rect">
            <a:avLst/>
          </a:prstGeom>
          <a:noFill/>
        </p:spPr>
      </p:pic>
      <p:pic>
        <p:nvPicPr>
          <p:cNvPr id="1030" name="Picture 6" descr="http://www.digitalpreservation.gov/images/infrastruc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800600"/>
            <a:ext cx="809625" cy="809626"/>
          </a:xfrm>
          <a:prstGeom prst="rect">
            <a:avLst/>
          </a:prstGeom>
          <a:noFill/>
        </p:spPr>
      </p:pic>
      <p:pic>
        <p:nvPicPr>
          <p:cNvPr id="1032" name="Picture 8" descr="http://www.digitalpreservation.gov/images/innovati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4800600"/>
            <a:ext cx="809625" cy="809626"/>
          </a:xfrm>
          <a:prstGeom prst="rect">
            <a:avLst/>
          </a:prstGeom>
          <a:noFill/>
        </p:spPr>
      </p:pic>
      <p:pic>
        <p:nvPicPr>
          <p:cNvPr id="1034" name="Picture 10" descr="http://www.digitalpreservation.gov/images/outreac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3048000"/>
            <a:ext cx="809625" cy="809626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477000" y="3124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Standards &amp; Practices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43600" y="502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502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6800" y="3276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Outreach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0" y="1524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NDSA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24601" y="1219200"/>
            <a:ext cx="175259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Diverse working groups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2971800" y="2438400"/>
            <a:ext cx="3124200" cy="30480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digitalpreservation.gov/images/cont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2900" y="1981200"/>
            <a:ext cx="800100" cy="809626"/>
          </a:xfrm>
          <a:prstGeom prst="rect">
            <a:avLst/>
          </a:prstGeom>
          <a:noFill/>
        </p:spPr>
      </p:pic>
      <p:pic>
        <p:nvPicPr>
          <p:cNvPr id="1028" name="Picture 4" descr="http://www.digitalpreservation.gov/images/standard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4987" y="3048000"/>
            <a:ext cx="809625" cy="800100"/>
          </a:xfrm>
          <a:prstGeom prst="rect">
            <a:avLst/>
          </a:prstGeom>
          <a:noFill/>
        </p:spPr>
      </p:pic>
      <p:pic>
        <p:nvPicPr>
          <p:cNvPr id="1030" name="Picture 6" descr="http://www.digitalpreservation.gov/images/infrastructu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4800600"/>
            <a:ext cx="809625" cy="809626"/>
          </a:xfrm>
          <a:prstGeom prst="rect">
            <a:avLst/>
          </a:prstGeom>
          <a:noFill/>
        </p:spPr>
      </p:pic>
      <p:pic>
        <p:nvPicPr>
          <p:cNvPr id="1032" name="Picture 8" descr="http://www.digitalpreservation.gov/images/innovati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0400" y="4800600"/>
            <a:ext cx="809625" cy="809626"/>
          </a:xfrm>
          <a:prstGeom prst="rect">
            <a:avLst/>
          </a:prstGeom>
          <a:noFill/>
        </p:spPr>
      </p:pic>
      <p:pic>
        <p:nvPicPr>
          <p:cNvPr id="1034" name="Picture 10" descr="http://www.digitalpreservation.gov/images/outreach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0" y="3048000"/>
            <a:ext cx="809625" cy="809626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477000" y="3124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Standards &amp; Practices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43600" y="502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502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6800" y="3276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Outreach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0" y="1524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6200" y="342007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Levels of Digital Preservation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Need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Simple, practical, documented levels of preservation services reflecting best practices, </a:t>
            </a:r>
            <a:r>
              <a:rPr lang="en-US" b="1" dirty="0" smtClean="0"/>
              <a:t>broadly</a:t>
            </a:r>
            <a:r>
              <a:rPr lang="en-US" dirty="0" smtClean="0"/>
              <a:t> </a:t>
            </a:r>
            <a:r>
              <a:rPr lang="en-US" b="1" dirty="0" smtClean="0"/>
              <a:t>useful</a:t>
            </a:r>
          </a:p>
          <a:p>
            <a:pPr lvl="1"/>
            <a:r>
              <a:rPr lang="en-US" dirty="0" smtClean="0"/>
              <a:t>For those just starting out &amp; those with mature programs</a:t>
            </a:r>
          </a:p>
          <a:p>
            <a:pPr lvl="1"/>
            <a:r>
              <a:rPr lang="en-US" dirty="0" smtClean="0"/>
              <a:t>Independent of formats, storage systems</a:t>
            </a:r>
          </a:p>
          <a:p>
            <a:pPr lvl="1"/>
            <a:r>
              <a:rPr lang="en-US" dirty="0" smtClean="0"/>
              <a:t>Useful to educators &amp; implementers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Niche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447800" y="1397000"/>
          <a:ext cx="72390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1352</Words>
  <Application>Microsoft Office PowerPoint</Application>
  <PresentationFormat>On-screen Show (4:3)</PresentationFormat>
  <Paragraphs>346</Paragraphs>
  <Slides>21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The NDSA  Levels of Digital Preservation</vt:lpstr>
      <vt:lpstr>What I’ll cover</vt:lpstr>
      <vt:lpstr>NDSA</vt:lpstr>
      <vt:lpstr>NDSA</vt:lpstr>
      <vt:lpstr>NDSA</vt:lpstr>
      <vt:lpstr>NDSA</vt:lpstr>
      <vt:lpstr>Common Need</vt:lpstr>
      <vt:lpstr>Common Need</vt:lpstr>
      <vt:lpstr>Niche</vt:lpstr>
      <vt:lpstr>Levels of Digital Preservation, v1</vt:lpstr>
      <vt:lpstr>Levels of Digital Preservation, v1</vt:lpstr>
      <vt:lpstr>Levels of Digital Preservation, v1</vt:lpstr>
      <vt:lpstr>Levels of Digital Preservation, v1</vt:lpstr>
      <vt:lpstr>Storage and Geographic Location</vt:lpstr>
      <vt:lpstr>File Fixity and Data Integrity</vt:lpstr>
      <vt:lpstr>Information Security</vt:lpstr>
      <vt:lpstr>Metadata</vt:lpstr>
      <vt:lpstr>File Formats</vt:lpstr>
      <vt:lpstr>Some Uses</vt:lpstr>
      <vt:lpstr>Self-assessment example</vt:lpstr>
      <vt:lpstr>How you can help: provide feedback!</vt:lpstr>
    </vt:vector>
  </TitlesOfParts>
  <Company>NARA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Levels of Digital Preservation</dc:title>
  <dc:creator>Meg Phillips</dc:creator>
  <cp:lastModifiedBy>ang783</cp:lastModifiedBy>
  <cp:revision>718</cp:revision>
  <dcterms:created xsi:type="dcterms:W3CDTF">2013-03-14T13:23:18Z</dcterms:created>
  <dcterms:modified xsi:type="dcterms:W3CDTF">2013-04-12T14:12:25Z</dcterms:modified>
</cp:coreProperties>
</file>