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4"/>
  </p:sldMasterIdLst>
  <p:notesMasterIdLst>
    <p:notesMasterId r:id="rId17"/>
  </p:notesMasterIdLst>
  <p:sldIdLst>
    <p:sldId id="256" r:id="rId5"/>
    <p:sldId id="258" r:id="rId6"/>
    <p:sldId id="259" r:id="rId7"/>
    <p:sldId id="267" r:id="rId8"/>
    <p:sldId id="263" r:id="rId9"/>
    <p:sldId id="281" r:id="rId10"/>
    <p:sldId id="282" r:id="rId11"/>
    <p:sldId id="276" r:id="rId12"/>
    <p:sldId id="285" r:id="rId13"/>
    <p:sldId id="283" r:id="rId14"/>
    <p:sldId id="280" r:id="rId15"/>
    <p:sldId id="279" r:id="rId16"/>
  </p:sldIdLst>
  <p:sldSz cx="9144000" cy="5143500" type="screen16x9"/>
  <p:notesSz cx="6858000" cy="9144000"/>
  <p:embeddedFontLst>
    <p:embeddedFont>
      <p:font typeface="Advent Pro Light" panose="020B0604020202020204" charset="0"/>
      <p:regular r:id="rId18"/>
      <p:bold r:id="rId19"/>
    </p:embeddedFont>
    <p:embeddedFont>
      <p:font typeface="Anton" pitchFamily="2" charset="0"/>
      <p:regular r:id="rId20"/>
    </p:embeddedFont>
    <p:embeddedFont>
      <p:font typeface="Calibri" panose="020F0502020204030204" pitchFamily="34" charset="0"/>
      <p:regular r:id="rId21"/>
      <p:bold r:id="rId22"/>
      <p:italic r:id="rId23"/>
      <p:boldItalic r:id="rId24"/>
    </p:embeddedFont>
    <p:embeddedFont>
      <p:font typeface="Cambria Math" panose="02040503050406030204" pitchFamily="18" charset="0"/>
      <p:regular r:id="rId25"/>
    </p:embeddedFont>
    <p:embeddedFont>
      <p:font typeface="Fira Sans Condensed Light" panose="020B0403050000020004" pitchFamily="34" charset="0"/>
      <p:regular r:id="rId26"/>
      <p:bold r:id="rId27"/>
      <p:italic r:id="rId28"/>
      <p:boldItalic r:id="rId29"/>
    </p:embeddedFont>
    <p:embeddedFont>
      <p:font typeface="Josefin Slab" pitchFamily="2" charset="0"/>
      <p:regular r:id="rId30"/>
      <p:bold r:id="rId31"/>
      <p:italic r:id="rId32"/>
      <p:boldItalic r:id="rId33"/>
    </p:embeddedFont>
    <p:embeddedFont>
      <p:font typeface="Rajdhani"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6E24D8-5BF2-4D10-BB39-D9BA75117BA2}">
  <a:tblStyle styleId="{9C6E24D8-5BF2-4D10-BB39-D9BA75117B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578" y="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329324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9777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g65abef0139_0_1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g65abef0139_0_1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título 1">
  <p:cSld name="TITLE_ONLY_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6" name="Google Shape;56;p15"/>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7" name="Google Shape;57;p15"/>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8" name="Google Shape;58;p15"/>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9" name="Google Shape;59;p1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BLANK_1_1_1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9" r:id="rId5"/>
    <p:sldLayoutId id="2147483660" r:id="rId6"/>
    <p:sldLayoutId id="2147483661" r:id="rId7"/>
    <p:sldLayoutId id="2147483664" r:id="rId8"/>
    <p:sldLayoutId id="2147483666" r:id="rId9"/>
    <p:sldLayoutId id="214748366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roymech.co.uk/Useful_Tables/Mechanics/Mohrs_circle.html" TargetMode="External"/><Relationship Id="rId5" Type="http://schemas.openxmlformats.org/officeDocument/2006/relationships/hyperlink" Target="https://byjusexamprep.com/mohrs-circle-i" TargetMode="External"/><Relationship Id="rId4" Type="http://schemas.openxmlformats.org/officeDocument/2006/relationships/hyperlink" Target="https://pantelisliolios.com/mohr-circle-3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699754" y="-20245"/>
            <a:ext cx="5694297" cy="15433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Rajdhani"/>
                <a:ea typeface="Rajdhani"/>
                <a:cs typeface="Rajdhani"/>
                <a:sym typeface="Rajdhani"/>
              </a:rPr>
              <a:t>Mohr’s Circle</a:t>
            </a:r>
          </a:p>
        </p:txBody>
      </p:sp>
      <p:sp>
        <p:nvSpPr>
          <p:cNvPr id="103" name="Google Shape;103;p24"/>
          <p:cNvSpPr txBox="1">
            <a:spLocks noGrp="1"/>
          </p:cNvSpPr>
          <p:nvPr>
            <p:ph type="subTitle" idx="1"/>
          </p:nvPr>
        </p:nvSpPr>
        <p:spPr>
          <a:xfrm>
            <a:off x="973062" y="1169169"/>
            <a:ext cx="3384900" cy="4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latin typeface="Fira Sans Condensed Light"/>
                <a:ea typeface="Fira Sans Condensed Light"/>
                <a:cs typeface="Fira Sans Condensed Light"/>
                <a:sym typeface="Fira Sans Condensed Light"/>
              </a:rPr>
              <a:t>By : </a:t>
            </a:r>
            <a:r>
              <a:rPr lang="en-US" sz="2200" dirty="0">
                <a:latin typeface="Fira Sans Condensed Light"/>
                <a:ea typeface="Fira Sans Condensed Light"/>
                <a:cs typeface="Fira Sans Condensed Light"/>
                <a:sym typeface="Fira Sans Condensed Light"/>
              </a:rPr>
              <a:t>Group 8</a:t>
            </a:r>
            <a:endParaRPr sz="2200" dirty="0">
              <a:latin typeface="Fira Sans Condensed Light"/>
              <a:ea typeface="Fira Sans Condensed Light"/>
              <a:cs typeface="Fira Sans Condensed Light"/>
              <a:sym typeface="Fira Sans Condensed Light"/>
            </a:endParaRPr>
          </a:p>
        </p:txBody>
      </p:sp>
      <p:graphicFrame>
        <p:nvGraphicFramePr>
          <p:cNvPr id="2" name="Table 1">
            <a:extLst>
              <a:ext uri="{FF2B5EF4-FFF2-40B4-BE49-F238E27FC236}">
                <a16:creationId xmlns:a16="http://schemas.microsoft.com/office/drawing/2014/main" id="{437B34BC-BDD9-5BA2-DFFE-E42E66FDA870}"/>
              </a:ext>
            </a:extLst>
          </p:cNvPr>
          <p:cNvGraphicFramePr>
            <a:graphicFrameLocks noGrp="1"/>
          </p:cNvGraphicFramePr>
          <p:nvPr>
            <p:extLst>
              <p:ext uri="{D42A27DB-BD31-4B8C-83A1-F6EECF244321}">
                <p14:modId xmlns:p14="http://schemas.microsoft.com/office/powerpoint/2010/main" val="1118680719"/>
              </p:ext>
            </p:extLst>
          </p:nvPr>
        </p:nvGraphicFramePr>
        <p:xfrm>
          <a:off x="699754" y="1853393"/>
          <a:ext cx="6283325" cy="2311147"/>
        </p:xfrm>
        <a:graphic>
          <a:graphicData uri="http://schemas.openxmlformats.org/drawingml/2006/table">
            <a:tbl>
              <a:tblPr firstRow="1" firstCol="1" bandRow="1">
                <a:tableStyleId>{9C6E24D8-5BF2-4D10-BB39-D9BA75117BA2}</a:tableStyleId>
              </a:tblPr>
              <a:tblGrid>
                <a:gridCol w="4457700">
                  <a:extLst>
                    <a:ext uri="{9D8B030D-6E8A-4147-A177-3AD203B41FA5}">
                      <a16:colId xmlns:a16="http://schemas.microsoft.com/office/drawing/2014/main" val="921402979"/>
                    </a:ext>
                  </a:extLst>
                </a:gridCol>
                <a:gridCol w="1825625">
                  <a:extLst>
                    <a:ext uri="{9D8B030D-6E8A-4147-A177-3AD203B41FA5}">
                      <a16:colId xmlns:a16="http://schemas.microsoft.com/office/drawing/2014/main" val="1901343002"/>
                    </a:ext>
                  </a:extLst>
                </a:gridCol>
              </a:tblGrid>
              <a:tr h="0">
                <a:tc>
                  <a:txBody>
                    <a:bodyPr/>
                    <a:lstStyle/>
                    <a:p>
                      <a:pPr marL="0" marR="0" algn="ctr">
                        <a:lnSpc>
                          <a:spcPct val="107000"/>
                        </a:lnSpc>
                        <a:spcBef>
                          <a:spcPts val="0"/>
                        </a:spcBef>
                        <a:spcAft>
                          <a:spcPts val="0"/>
                        </a:spcAft>
                      </a:pPr>
                      <a:r>
                        <a:rPr lang="en-US" sz="1600" b="1" dirty="0">
                          <a:solidFill>
                            <a:schemeClr val="tx2"/>
                          </a:solidFill>
                          <a:effectLst/>
                        </a:rPr>
                        <a:t>Abdulrahman Mohamed Abou Fotouh</a:t>
                      </a:r>
                      <a:endParaRPr lang="en-US" sz="1100" b="1" dirty="0">
                        <a:solidFill>
                          <a:schemeClr val="tx2"/>
                        </a:solidFill>
                        <a:effectLst/>
                      </a:endParaRPr>
                    </a:p>
                    <a:p>
                      <a:pPr marL="0" marR="0" algn="ctr">
                        <a:lnSpc>
                          <a:spcPct val="107000"/>
                        </a:lnSpc>
                        <a:spcBef>
                          <a:spcPts val="0"/>
                        </a:spcBef>
                        <a:spcAft>
                          <a:spcPts val="0"/>
                        </a:spcAft>
                      </a:pPr>
                      <a:r>
                        <a:rPr lang="en-US" sz="1600" b="1" dirty="0">
                          <a:solidFill>
                            <a:schemeClr val="tx2"/>
                          </a:solidFill>
                          <a:effectLst/>
                        </a:rPr>
                        <a:t> </a:t>
                      </a:r>
                      <a:endParaRPr lang="en-US" sz="1100" b="1"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b="1">
                          <a:solidFill>
                            <a:schemeClr val="tx2"/>
                          </a:solidFill>
                          <a:effectLst/>
                        </a:rPr>
                        <a:t>Mechatronics (Sec 1)</a:t>
                      </a:r>
                      <a:endParaRPr lang="en-US" sz="11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14637384"/>
                  </a:ext>
                </a:extLst>
              </a:tr>
              <a:tr h="0">
                <a:tc>
                  <a:txBody>
                    <a:bodyPr/>
                    <a:lstStyle/>
                    <a:p>
                      <a:pPr marL="0" marR="0" algn="ctr">
                        <a:lnSpc>
                          <a:spcPct val="107000"/>
                        </a:lnSpc>
                        <a:spcBef>
                          <a:spcPts val="0"/>
                        </a:spcBef>
                        <a:spcAft>
                          <a:spcPts val="0"/>
                        </a:spcAft>
                      </a:pPr>
                      <a:r>
                        <a:rPr lang="en-US" sz="1600" b="1" dirty="0">
                          <a:solidFill>
                            <a:schemeClr val="tx2"/>
                          </a:solidFill>
                          <a:effectLst/>
                        </a:rPr>
                        <a:t>Ali Khalid Ali Ibrahim</a:t>
                      </a:r>
                      <a:endParaRPr lang="en-US" sz="1100" b="1" dirty="0">
                        <a:solidFill>
                          <a:schemeClr val="tx2"/>
                        </a:solidFill>
                        <a:effectLst/>
                      </a:endParaRPr>
                    </a:p>
                    <a:p>
                      <a:pPr marL="0" marR="0" algn="ctr">
                        <a:lnSpc>
                          <a:spcPct val="107000"/>
                        </a:lnSpc>
                        <a:spcBef>
                          <a:spcPts val="0"/>
                        </a:spcBef>
                        <a:spcAft>
                          <a:spcPts val="0"/>
                        </a:spcAft>
                      </a:pPr>
                      <a:r>
                        <a:rPr lang="en-US" sz="1100" b="1" dirty="0">
                          <a:solidFill>
                            <a:schemeClr val="tx2"/>
                          </a:solidFill>
                          <a:effectLst/>
                        </a:rPr>
                        <a:t> </a:t>
                      </a:r>
                      <a:endParaRPr lang="en-US" sz="1100" b="1"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b="1">
                          <a:solidFill>
                            <a:schemeClr val="tx2"/>
                          </a:solidFill>
                          <a:effectLst/>
                        </a:rPr>
                        <a:t>Mechatronics (Sec 1)</a:t>
                      </a:r>
                      <a:endParaRPr lang="en-US" sz="11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76830210"/>
                  </a:ext>
                </a:extLst>
              </a:tr>
              <a:tr h="0">
                <a:tc>
                  <a:txBody>
                    <a:bodyPr/>
                    <a:lstStyle/>
                    <a:p>
                      <a:pPr marL="0" marR="0" algn="ctr">
                        <a:lnSpc>
                          <a:spcPct val="107000"/>
                        </a:lnSpc>
                        <a:spcBef>
                          <a:spcPts val="0"/>
                        </a:spcBef>
                        <a:spcAft>
                          <a:spcPts val="0"/>
                        </a:spcAft>
                      </a:pPr>
                      <a:r>
                        <a:rPr lang="en-US" sz="1600" b="1">
                          <a:solidFill>
                            <a:schemeClr val="tx2"/>
                          </a:solidFill>
                          <a:effectLst/>
                        </a:rPr>
                        <a:t>Mohammed Mohsen Abdulrahman Mohammed</a:t>
                      </a:r>
                      <a:endParaRPr lang="en-US" sz="1100" b="1">
                        <a:solidFill>
                          <a:schemeClr val="tx2"/>
                        </a:solidFill>
                        <a:effectLst/>
                      </a:endParaRPr>
                    </a:p>
                    <a:p>
                      <a:pPr marL="0" marR="0" algn="ctr">
                        <a:lnSpc>
                          <a:spcPct val="107000"/>
                        </a:lnSpc>
                        <a:spcBef>
                          <a:spcPts val="0"/>
                        </a:spcBef>
                        <a:spcAft>
                          <a:spcPts val="0"/>
                        </a:spcAft>
                      </a:pPr>
                      <a:r>
                        <a:rPr lang="en-US" sz="1100" b="1">
                          <a:solidFill>
                            <a:schemeClr val="tx2"/>
                          </a:solidFill>
                          <a:effectLst/>
                        </a:rPr>
                        <a:t> </a:t>
                      </a:r>
                      <a:endParaRPr lang="en-US" sz="11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b="1">
                          <a:solidFill>
                            <a:schemeClr val="tx2"/>
                          </a:solidFill>
                          <a:effectLst/>
                        </a:rPr>
                        <a:t>Mechatronics (Sec 2)</a:t>
                      </a:r>
                      <a:endParaRPr lang="en-US" sz="11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46997944"/>
                  </a:ext>
                </a:extLst>
              </a:tr>
              <a:tr h="0">
                <a:tc>
                  <a:txBody>
                    <a:bodyPr/>
                    <a:lstStyle/>
                    <a:p>
                      <a:pPr marL="0" marR="0" algn="ctr">
                        <a:lnSpc>
                          <a:spcPct val="107000"/>
                        </a:lnSpc>
                        <a:spcBef>
                          <a:spcPts val="0"/>
                        </a:spcBef>
                        <a:spcAft>
                          <a:spcPts val="0"/>
                        </a:spcAft>
                      </a:pPr>
                      <a:r>
                        <a:rPr lang="en-US" sz="1600" b="1">
                          <a:solidFill>
                            <a:schemeClr val="tx2"/>
                          </a:solidFill>
                          <a:effectLst/>
                        </a:rPr>
                        <a:t>Mahmoud Morsy Abdullah Abdulrahman</a:t>
                      </a:r>
                      <a:endParaRPr lang="en-US" sz="1100" b="1">
                        <a:solidFill>
                          <a:schemeClr val="tx2"/>
                        </a:solidFill>
                        <a:effectLst/>
                      </a:endParaRPr>
                    </a:p>
                    <a:p>
                      <a:pPr marL="0" marR="0" algn="ctr">
                        <a:lnSpc>
                          <a:spcPct val="107000"/>
                        </a:lnSpc>
                        <a:spcBef>
                          <a:spcPts val="0"/>
                        </a:spcBef>
                        <a:spcAft>
                          <a:spcPts val="0"/>
                        </a:spcAft>
                      </a:pPr>
                      <a:r>
                        <a:rPr lang="en-US" sz="1100" b="1">
                          <a:solidFill>
                            <a:schemeClr val="tx2"/>
                          </a:solidFill>
                          <a:effectLst/>
                        </a:rPr>
                        <a:t> </a:t>
                      </a:r>
                      <a:endParaRPr lang="en-US" sz="11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b="1">
                          <a:solidFill>
                            <a:schemeClr val="tx2"/>
                          </a:solidFill>
                          <a:effectLst/>
                        </a:rPr>
                        <a:t>Mechatronics (Sec 2)</a:t>
                      </a:r>
                      <a:endParaRPr lang="en-US" sz="11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12495082"/>
                  </a:ext>
                </a:extLst>
              </a:tr>
              <a:tr h="0">
                <a:tc>
                  <a:txBody>
                    <a:bodyPr/>
                    <a:lstStyle/>
                    <a:p>
                      <a:pPr marL="0" marR="0" algn="ctr">
                        <a:lnSpc>
                          <a:spcPct val="107000"/>
                        </a:lnSpc>
                        <a:spcBef>
                          <a:spcPts val="0"/>
                        </a:spcBef>
                        <a:spcAft>
                          <a:spcPts val="0"/>
                        </a:spcAft>
                      </a:pPr>
                      <a:r>
                        <a:rPr lang="en-US" sz="1600" b="1">
                          <a:solidFill>
                            <a:schemeClr val="tx2"/>
                          </a:solidFill>
                          <a:effectLst/>
                        </a:rPr>
                        <a:t>Sameh Reda Mahrous Al</a:t>
                      </a:r>
                      <a:r>
                        <a:rPr lang="ar-SA" sz="1600" b="1">
                          <a:solidFill>
                            <a:schemeClr val="tx2"/>
                          </a:solidFill>
                          <a:effectLst/>
                        </a:rPr>
                        <a:t>-</a:t>
                      </a:r>
                      <a:r>
                        <a:rPr lang="en-US" sz="1600" b="1">
                          <a:solidFill>
                            <a:schemeClr val="tx2"/>
                          </a:solidFill>
                          <a:effectLst/>
                        </a:rPr>
                        <a:t>Sayed</a:t>
                      </a:r>
                      <a:endParaRPr lang="en-US" sz="1100" b="1">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b="1" dirty="0">
                          <a:solidFill>
                            <a:schemeClr val="tx2"/>
                          </a:solidFill>
                          <a:effectLst/>
                        </a:rPr>
                        <a:t>Production</a:t>
                      </a:r>
                      <a:endParaRPr lang="en-US" sz="1100" b="1"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6719289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0AD8-1D24-3020-66C0-7467B17494C0}"/>
              </a:ext>
            </a:extLst>
          </p:cNvPr>
          <p:cNvSpPr>
            <a:spLocks noGrp="1"/>
          </p:cNvSpPr>
          <p:nvPr>
            <p:ph type="title"/>
          </p:nvPr>
        </p:nvSpPr>
        <p:spPr/>
        <p:txBody>
          <a:bodyPr/>
          <a:lstStyle/>
          <a:p>
            <a:r>
              <a:rPr lang="en-US" dirty="0"/>
              <a:t>Code </a:t>
            </a:r>
          </a:p>
        </p:txBody>
      </p:sp>
      <p:sp>
        <p:nvSpPr>
          <p:cNvPr id="3" name="Title 1">
            <a:extLst>
              <a:ext uri="{FF2B5EF4-FFF2-40B4-BE49-F238E27FC236}">
                <a16:creationId xmlns:a16="http://schemas.microsoft.com/office/drawing/2014/main" id="{FA070FF7-FAD1-132C-7616-442D18761C42}"/>
              </a:ext>
            </a:extLst>
          </p:cNvPr>
          <p:cNvSpPr txBox="1">
            <a:spLocks/>
          </p:cNvSpPr>
          <p:nvPr/>
        </p:nvSpPr>
        <p:spPr>
          <a:xfrm>
            <a:off x="720000" y="127875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algn="l"/>
            <a:r>
              <a:rPr lang="en-US" dirty="0"/>
              <a:t> there is 5 main functions in this code  </a:t>
            </a:r>
          </a:p>
        </p:txBody>
      </p:sp>
      <p:sp>
        <p:nvSpPr>
          <p:cNvPr id="4" name="TextBox 3">
            <a:extLst>
              <a:ext uri="{FF2B5EF4-FFF2-40B4-BE49-F238E27FC236}">
                <a16:creationId xmlns:a16="http://schemas.microsoft.com/office/drawing/2014/main" id="{FF41787A-73F5-053B-6A4D-7D743121A46B}"/>
              </a:ext>
            </a:extLst>
          </p:cNvPr>
          <p:cNvSpPr txBox="1"/>
          <p:nvPr/>
        </p:nvSpPr>
        <p:spPr>
          <a:xfrm>
            <a:off x="886691" y="1903245"/>
            <a:ext cx="3934691" cy="1123384"/>
          </a:xfrm>
          <a:prstGeom prst="rect">
            <a:avLst/>
          </a:prstGeom>
          <a:noFill/>
        </p:spPr>
        <p:txBody>
          <a:bodyPr wrap="square" rtlCol="0">
            <a:spAutoFit/>
          </a:bodyPr>
          <a:lstStyle/>
          <a:p>
            <a:r>
              <a:rPr lang="en-US" b="1" dirty="0">
                <a:solidFill>
                  <a:schemeClr val="tx2"/>
                </a:solidFill>
                <a:effectLst/>
                <a:latin typeface="Rajdhani" panose="020B0604020202020204" charset="0"/>
                <a:ea typeface="Calibri" panose="020F0502020204030204" pitchFamily="34" charset="0"/>
                <a:cs typeface="Rajdhani" panose="020B0604020202020204" charset="0"/>
              </a:rPr>
              <a:t>“Rotate “</a:t>
            </a:r>
          </a:p>
          <a:p>
            <a:r>
              <a:rPr lang="en-US" b="1" dirty="0">
                <a:solidFill>
                  <a:schemeClr val="tx2"/>
                </a:solidFill>
                <a:effectLst/>
                <a:latin typeface="Rajdhani" panose="020B0604020202020204" charset="0"/>
                <a:ea typeface="Calibri" panose="020F0502020204030204" pitchFamily="34" charset="0"/>
                <a:cs typeface="Rajdhani" panose="020B0604020202020204" charset="0"/>
              </a:rPr>
              <a:t>This function is used for rotating element in 3D in three angles, we use it for rotating the stress Cube.</a:t>
            </a:r>
          </a:p>
          <a:p>
            <a:endParaRPr lang="en-US" sz="1100" b="1" dirty="0">
              <a:solidFill>
                <a:schemeClr val="tx2"/>
              </a:solidFill>
              <a:latin typeface="Rajdhani" panose="020B0604020202020204" charset="0"/>
              <a:cs typeface="Rajdhani" panose="020B0604020202020204" charset="0"/>
            </a:endParaRPr>
          </a:p>
        </p:txBody>
      </p:sp>
      <p:sp>
        <p:nvSpPr>
          <p:cNvPr id="5" name="TextBox 4">
            <a:extLst>
              <a:ext uri="{FF2B5EF4-FFF2-40B4-BE49-F238E27FC236}">
                <a16:creationId xmlns:a16="http://schemas.microsoft.com/office/drawing/2014/main" id="{234CE9A7-DE1F-6EE1-422E-2BEEA7714FBD}"/>
              </a:ext>
            </a:extLst>
          </p:cNvPr>
          <p:cNvSpPr txBox="1"/>
          <p:nvPr/>
        </p:nvSpPr>
        <p:spPr>
          <a:xfrm>
            <a:off x="5410200" y="1851452"/>
            <a:ext cx="3110345" cy="1554272"/>
          </a:xfrm>
          <a:prstGeom prst="rect">
            <a:avLst/>
          </a:prstGeom>
          <a:noFill/>
        </p:spPr>
        <p:txBody>
          <a:bodyPr wrap="square" rtlCol="0">
            <a:spAutoFit/>
          </a:bodyPr>
          <a:lstStyle/>
          <a:p>
            <a:r>
              <a:rPr lang="en-US" b="1" dirty="0">
                <a:solidFill>
                  <a:schemeClr val="tx2"/>
                </a:solidFill>
                <a:effectLst/>
                <a:latin typeface="Rajdhani" panose="020B0604020202020204" charset="0"/>
                <a:ea typeface="Calibri" panose="020F0502020204030204" pitchFamily="34" charset="0"/>
                <a:cs typeface="Rajdhani" panose="020B0604020202020204" charset="0"/>
              </a:rPr>
              <a:t>“cube_3D”</a:t>
            </a:r>
          </a:p>
          <a:p>
            <a:endParaRPr lang="en-US" b="1" dirty="0">
              <a:solidFill>
                <a:schemeClr val="tx2"/>
              </a:solidFill>
              <a:effectLst/>
              <a:latin typeface="Rajdhani" panose="020B0604020202020204" charset="0"/>
              <a:ea typeface="Calibri" panose="020F0502020204030204" pitchFamily="34" charset="0"/>
              <a:cs typeface="Rajdhani" panose="020B0604020202020204" charset="0"/>
            </a:endParaRPr>
          </a:p>
          <a:p>
            <a:r>
              <a:rPr lang="en-US" b="1" dirty="0">
                <a:solidFill>
                  <a:schemeClr val="tx2"/>
                </a:solidFill>
                <a:effectLst/>
                <a:latin typeface="Rajdhani" panose="020B0604020202020204" charset="0"/>
                <a:ea typeface="Calibri" panose="020F0502020204030204" pitchFamily="34" charset="0"/>
                <a:cs typeface="Rajdhani" panose="020B0604020202020204" charset="0"/>
              </a:rPr>
              <a:t>this function is used for drawing a the stress cube and rotating it in the 3D while rotating vectors and variables of current stress  in 3D too. </a:t>
            </a:r>
          </a:p>
          <a:p>
            <a:endParaRPr lang="en-US" sz="1100" b="1" dirty="0">
              <a:solidFill>
                <a:schemeClr val="tx2"/>
              </a:solidFill>
              <a:latin typeface="Rajdhani" panose="020B0604020202020204" charset="0"/>
              <a:cs typeface="Rajdhani" panose="020B0604020202020204" charset="0"/>
            </a:endParaRPr>
          </a:p>
        </p:txBody>
      </p:sp>
      <p:sp>
        <p:nvSpPr>
          <p:cNvPr id="7" name="TextBox 6">
            <a:extLst>
              <a:ext uri="{FF2B5EF4-FFF2-40B4-BE49-F238E27FC236}">
                <a16:creationId xmlns:a16="http://schemas.microsoft.com/office/drawing/2014/main" id="{E490D8C8-B387-710B-49D1-48B34F2A3B1B}"/>
              </a:ext>
            </a:extLst>
          </p:cNvPr>
          <p:cNvSpPr txBox="1"/>
          <p:nvPr/>
        </p:nvSpPr>
        <p:spPr>
          <a:xfrm>
            <a:off x="838200" y="2855649"/>
            <a:ext cx="4572000" cy="1106778"/>
          </a:xfrm>
          <a:prstGeom prst="rect">
            <a:avLst/>
          </a:prstGeom>
          <a:noFill/>
        </p:spPr>
        <p:txBody>
          <a:bodyPr wrap="square">
            <a:spAutoFit/>
          </a:bodyPr>
          <a:lstStyle/>
          <a:p>
            <a:pPr marL="0" marR="0">
              <a:lnSpc>
                <a:spcPct val="107000"/>
              </a:lnSpc>
              <a:spcBef>
                <a:spcPts val="0"/>
              </a:spcBef>
              <a:spcAft>
                <a:spcPts val="800"/>
              </a:spcAft>
            </a:pPr>
            <a:r>
              <a:rPr lang="en-US" sz="1400" b="1" dirty="0">
                <a:solidFill>
                  <a:schemeClr val="tx2"/>
                </a:solidFill>
                <a:effectLst/>
                <a:latin typeface="Rajdhani" panose="020B0604020202020204" charset="0"/>
                <a:ea typeface="Calibri" panose="020F0502020204030204" pitchFamily="34" charset="0"/>
                <a:cs typeface="Rajdhani" panose="020B0604020202020204" charset="0"/>
              </a:rPr>
              <a:t>“Tensor”</a:t>
            </a:r>
          </a:p>
          <a:p>
            <a:pPr marL="0" marR="0">
              <a:lnSpc>
                <a:spcPct val="107000"/>
              </a:lnSpc>
              <a:spcBef>
                <a:spcPts val="0"/>
              </a:spcBef>
              <a:spcAft>
                <a:spcPts val="800"/>
              </a:spcAft>
            </a:pPr>
            <a:r>
              <a:rPr lang="en-US" sz="1400" b="1" dirty="0">
                <a:solidFill>
                  <a:schemeClr val="tx2"/>
                </a:solidFill>
                <a:effectLst/>
                <a:latin typeface="Rajdhani" panose="020B0604020202020204" charset="0"/>
                <a:ea typeface="Calibri" panose="020F0502020204030204" pitchFamily="34" charset="0"/>
                <a:cs typeface="Rajdhani" panose="020B0604020202020204" charset="0"/>
              </a:rPr>
              <a:t>this function is used to show and solve the equation of current stress tensor , and applying them on field to show them while rotating the knobs</a:t>
            </a:r>
          </a:p>
        </p:txBody>
      </p:sp>
      <p:sp>
        <p:nvSpPr>
          <p:cNvPr id="8" name="TextBox 7">
            <a:extLst>
              <a:ext uri="{FF2B5EF4-FFF2-40B4-BE49-F238E27FC236}">
                <a16:creationId xmlns:a16="http://schemas.microsoft.com/office/drawing/2014/main" id="{B6630A64-B95C-D931-3AF9-0DBCCACEE0F6}"/>
              </a:ext>
            </a:extLst>
          </p:cNvPr>
          <p:cNvSpPr txBox="1"/>
          <p:nvPr/>
        </p:nvSpPr>
        <p:spPr>
          <a:xfrm>
            <a:off x="5410200" y="3205669"/>
            <a:ext cx="3110345" cy="2239074"/>
          </a:xfrm>
          <a:prstGeom prst="rect">
            <a:avLst/>
          </a:prstGeom>
          <a:noFill/>
        </p:spPr>
        <p:txBody>
          <a:bodyPr wrap="square" rtlCol="0">
            <a:spAutoFit/>
          </a:bodyPr>
          <a:lstStyle/>
          <a:p>
            <a:pPr marL="0" marR="0">
              <a:lnSpc>
                <a:spcPts val="1295"/>
              </a:lnSpc>
              <a:spcBef>
                <a:spcPts val="0"/>
              </a:spcBef>
              <a:spcAft>
                <a:spcPts val="0"/>
              </a:spcAft>
            </a:pPr>
            <a:r>
              <a:rPr lang="en-US" sz="1400" b="1" dirty="0">
                <a:solidFill>
                  <a:schemeClr val="tx2"/>
                </a:solidFill>
                <a:effectLst/>
                <a:latin typeface="Rajdhani" panose="020B0604020202020204" charset="0"/>
                <a:ea typeface="Times New Roman" panose="02020603050405020304" pitchFamily="18" charset="0"/>
                <a:cs typeface="Rajdhani" panose="020B0604020202020204" charset="0"/>
              </a:rPr>
              <a:t>“mohrs_3d_2d” </a:t>
            </a:r>
          </a:p>
          <a:p>
            <a:pPr marL="0" marR="0">
              <a:lnSpc>
                <a:spcPts val="1295"/>
              </a:lnSpc>
              <a:spcBef>
                <a:spcPts val="0"/>
              </a:spcBef>
              <a:spcAft>
                <a:spcPts val="0"/>
              </a:spcAft>
            </a:pPr>
            <a:endParaRPr lang="en-US" sz="1400" b="1" dirty="0">
              <a:solidFill>
                <a:schemeClr val="tx2"/>
              </a:solidFill>
              <a:effectLst/>
              <a:latin typeface="Rajdhani" panose="020B0604020202020204" charset="0"/>
              <a:ea typeface="Times New Roman" panose="02020603050405020304" pitchFamily="18" charset="0"/>
              <a:cs typeface="Rajdhani" panose="020B0604020202020204" charset="0"/>
            </a:endParaRPr>
          </a:p>
          <a:p>
            <a:pPr marL="0" marR="0">
              <a:lnSpc>
                <a:spcPts val="1295"/>
              </a:lnSpc>
              <a:spcBef>
                <a:spcPts val="0"/>
              </a:spcBef>
              <a:spcAft>
                <a:spcPts val="0"/>
              </a:spcAft>
            </a:pPr>
            <a:r>
              <a:rPr lang="en-US" sz="1400" b="1" dirty="0">
                <a:solidFill>
                  <a:schemeClr val="tx2"/>
                </a:solidFill>
                <a:effectLst/>
                <a:latin typeface="Rajdhani" panose="020B0604020202020204" charset="0"/>
                <a:ea typeface="Times New Roman" panose="02020603050405020304" pitchFamily="18" charset="0"/>
                <a:cs typeface="Rajdhani" panose="020B0604020202020204" charset="0"/>
              </a:rPr>
              <a:t>This function is used in calculating the values of maximum, minimum, average, absolute and drawing the Mohr’s circle in a 2D case and 3D case also with special condition of drawing 2D in XY-plan only.</a:t>
            </a:r>
            <a:endParaRPr lang="en-US" sz="1400" b="1" dirty="0">
              <a:solidFill>
                <a:schemeClr val="tx2"/>
              </a:solidFill>
              <a:effectLst/>
              <a:latin typeface="Rajdhani" panose="020B0604020202020204" charset="0"/>
              <a:ea typeface="Calibri" panose="020F0502020204030204" pitchFamily="34" charset="0"/>
              <a:cs typeface="Rajdhani" panose="020B0604020202020204" charset="0"/>
            </a:endParaRPr>
          </a:p>
          <a:p>
            <a:pPr marL="0" marR="0">
              <a:lnSpc>
                <a:spcPts val="1295"/>
              </a:lnSpc>
              <a:spcBef>
                <a:spcPts val="0"/>
              </a:spcBef>
              <a:spcAft>
                <a:spcPts val="0"/>
              </a:spcAft>
            </a:pPr>
            <a:r>
              <a:rPr lang="en-US" sz="1400" b="1" dirty="0">
                <a:solidFill>
                  <a:schemeClr val="tx2"/>
                </a:solidFill>
                <a:effectLst/>
                <a:latin typeface="Rajdhani" panose="020B0604020202020204" charset="0"/>
                <a:ea typeface="Times New Roman" panose="02020603050405020304" pitchFamily="18" charset="0"/>
                <a:cs typeface="Rajdhani" panose="020B0604020202020204" charset="0"/>
              </a:rPr>
              <a:t> </a:t>
            </a:r>
            <a:endParaRPr lang="en-US" sz="1400" b="1" dirty="0">
              <a:solidFill>
                <a:schemeClr val="tx2"/>
              </a:solidFill>
              <a:effectLst/>
              <a:latin typeface="Rajdhani" panose="020B0604020202020204" charset="0"/>
              <a:ea typeface="Calibri" panose="020F0502020204030204" pitchFamily="34" charset="0"/>
              <a:cs typeface="Rajdhani" panose="020B0604020202020204" charset="0"/>
            </a:endParaRPr>
          </a:p>
          <a:p>
            <a:endParaRPr lang="en-US" sz="1400" b="1" dirty="0">
              <a:solidFill>
                <a:schemeClr val="tx2"/>
              </a:solidFill>
              <a:effectLst/>
              <a:latin typeface="Rajdhani" panose="020B0604020202020204" charset="0"/>
              <a:ea typeface="Calibri" panose="020F0502020204030204" pitchFamily="34" charset="0"/>
              <a:cs typeface="Rajdhani" panose="020B0604020202020204" charset="0"/>
            </a:endParaRPr>
          </a:p>
          <a:p>
            <a:endParaRPr lang="en-US" b="1" dirty="0">
              <a:solidFill>
                <a:schemeClr val="tx2"/>
              </a:solidFill>
              <a:latin typeface="Rajdhani" panose="020B0604020202020204" charset="0"/>
              <a:cs typeface="Rajdhani" panose="020B0604020202020204" charset="0"/>
            </a:endParaRPr>
          </a:p>
          <a:p>
            <a:endParaRPr lang="en-US" b="1" dirty="0">
              <a:solidFill>
                <a:schemeClr val="tx2"/>
              </a:solidFill>
              <a:latin typeface="Rajdhani" panose="020B0604020202020204" charset="0"/>
              <a:cs typeface="Rajdhani" panose="020B0604020202020204" charset="0"/>
            </a:endParaRPr>
          </a:p>
        </p:txBody>
      </p:sp>
      <p:sp>
        <p:nvSpPr>
          <p:cNvPr id="9" name="TextBox 8">
            <a:extLst>
              <a:ext uri="{FF2B5EF4-FFF2-40B4-BE49-F238E27FC236}">
                <a16:creationId xmlns:a16="http://schemas.microsoft.com/office/drawing/2014/main" id="{9C66F2FA-DC3A-7E24-F8C1-514D37269D05}"/>
              </a:ext>
            </a:extLst>
          </p:cNvPr>
          <p:cNvSpPr txBox="1"/>
          <p:nvPr/>
        </p:nvSpPr>
        <p:spPr>
          <a:xfrm>
            <a:off x="838200" y="4007960"/>
            <a:ext cx="3823855" cy="944810"/>
          </a:xfrm>
          <a:prstGeom prst="rect">
            <a:avLst/>
          </a:prstGeom>
          <a:noFill/>
        </p:spPr>
        <p:txBody>
          <a:bodyPr wrap="square" rtlCol="0">
            <a:spAutoFit/>
          </a:bodyPr>
          <a:lstStyle/>
          <a:p>
            <a:pPr marL="0" marR="0">
              <a:lnSpc>
                <a:spcPts val="1295"/>
              </a:lnSpc>
              <a:spcBef>
                <a:spcPts val="0"/>
              </a:spcBef>
              <a:spcAft>
                <a:spcPts val="0"/>
              </a:spcAft>
            </a:pPr>
            <a:r>
              <a:rPr lang="en-US" b="1" dirty="0">
                <a:solidFill>
                  <a:schemeClr val="tx2"/>
                </a:solidFill>
                <a:effectLst/>
                <a:latin typeface="Rajdhani" panose="020B0604020202020204" charset="0"/>
                <a:ea typeface="Times New Roman" panose="02020603050405020304" pitchFamily="18" charset="0"/>
                <a:cs typeface="Rajdhani" panose="020B0604020202020204" charset="0"/>
              </a:rPr>
              <a:t>“Restart”</a:t>
            </a:r>
            <a:endParaRPr lang="en-US" b="1" dirty="0">
              <a:solidFill>
                <a:schemeClr val="tx2"/>
              </a:solidFill>
              <a:effectLst/>
              <a:latin typeface="Rajdhani" panose="020B0604020202020204" charset="0"/>
              <a:ea typeface="Calibri" panose="020F0502020204030204" pitchFamily="34" charset="0"/>
              <a:cs typeface="Rajdhani" panose="020B0604020202020204" charset="0"/>
            </a:endParaRPr>
          </a:p>
          <a:p>
            <a:pPr marL="0" marR="0">
              <a:lnSpc>
                <a:spcPts val="1295"/>
              </a:lnSpc>
              <a:spcBef>
                <a:spcPts val="0"/>
              </a:spcBef>
              <a:spcAft>
                <a:spcPts val="0"/>
              </a:spcAft>
            </a:pPr>
            <a:r>
              <a:rPr lang="en-US" b="1" dirty="0">
                <a:solidFill>
                  <a:schemeClr val="tx2"/>
                </a:solidFill>
                <a:effectLst/>
                <a:latin typeface="Rajdhani" panose="020B0604020202020204" charset="0"/>
                <a:ea typeface="Times New Roman" panose="02020603050405020304" pitchFamily="18" charset="0"/>
                <a:cs typeface="Rajdhani" panose="020B0604020202020204" charset="0"/>
              </a:rPr>
              <a:t>this function is used to restart all the program to reinput the values and draw again and get outputs.</a:t>
            </a:r>
            <a:endParaRPr lang="en-US" b="1" dirty="0">
              <a:solidFill>
                <a:schemeClr val="tx2"/>
              </a:solidFill>
              <a:effectLst/>
              <a:latin typeface="Rajdhani" panose="020B0604020202020204" charset="0"/>
              <a:ea typeface="Calibri" panose="020F0502020204030204" pitchFamily="34" charset="0"/>
              <a:cs typeface="Rajdhani" panose="020B0604020202020204" charset="0"/>
            </a:endParaRPr>
          </a:p>
          <a:p>
            <a:pPr marL="0" marR="0">
              <a:lnSpc>
                <a:spcPts val="1295"/>
              </a:lnSpc>
              <a:spcBef>
                <a:spcPts val="0"/>
              </a:spcBef>
              <a:spcAft>
                <a:spcPts val="0"/>
              </a:spcAft>
            </a:pPr>
            <a:r>
              <a:rPr lang="en-US" b="1" dirty="0">
                <a:solidFill>
                  <a:schemeClr val="tx2"/>
                </a:solidFill>
                <a:effectLst/>
                <a:latin typeface="Rajdhani" panose="020B0604020202020204" charset="0"/>
                <a:ea typeface="Times New Roman" panose="02020603050405020304" pitchFamily="18" charset="0"/>
                <a:cs typeface="Rajdhani" panose="020B0604020202020204" charset="0"/>
              </a:rPr>
              <a:t> </a:t>
            </a:r>
            <a:endParaRPr lang="en-US" b="1" dirty="0">
              <a:solidFill>
                <a:schemeClr val="tx2"/>
              </a:solidFill>
              <a:effectLst/>
              <a:latin typeface="Rajdhani" panose="020B0604020202020204" charset="0"/>
              <a:ea typeface="Calibri" panose="020F0502020204030204" pitchFamily="34" charset="0"/>
              <a:cs typeface="Rajdhani" panose="020B0604020202020204" charset="0"/>
            </a:endParaRPr>
          </a:p>
        </p:txBody>
      </p:sp>
    </p:spTree>
    <p:extLst>
      <p:ext uri="{BB962C8B-B14F-4D97-AF65-F5344CB8AC3E}">
        <p14:creationId xmlns:p14="http://schemas.microsoft.com/office/powerpoint/2010/main" val="39382976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1799" name="Google Shape;1799;p48"/>
          <p:cNvSpPr txBox="1">
            <a:spLocks noGrp="1"/>
          </p:cNvSpPr>
          <p:nvPr>
            <p:ph type="body" idx="1"/>
          </p:nvPr>
        </p:nvSpPr>
        <p:spPr>
          <a:xfrm>
            <a:off x="720000" y="1152475"/>
            <a:ext cx="7704000" cy="3416400"/>
          </a:xfrm>
          <a:prstGeom prst="rect">
            <a:avLst/>
          </a:prstGeom>
          <a:noFill/>
        </p:spPr>
        <p:txBody>
          <a:bodyPr spcFirstLastPara="1" wrap="square" lIns="91425" tIns="91425" rIns="91425" bIns="91425" anchor="t" anchorCtr="0">
            <a:noAutofit/>
          </a:bodyPr>
          <a:lstStyle/>
          <a:p>
            <a:pPr marL="342900" marR="0" lvl="0" indent="-342900" rtl="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Mechanics of Materials for Dummies by James H. Allen III</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Metal forming third Edition Mechanics and Metallurgy</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7000"/>
              </a:lnSpc>
              <a:spcBef>
                <a:spcPts val="0"/>
              </a:spcBef>
              <a:spcAft>
                <a:spcPts val="0"/>
              </a:spcAft>
              <a:buFont typeface="Symbol" panose="05050102010706020507" pitchFamily="18" charset="2"/>
              <a:buChar char=""/>
            </a:pP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4"/>
              </a:rPr>
              <a:t>https://pantelisliolios.com/mohr-circle-3d/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7000"/>
              </a:lnSpc>
              <a:spcBef>
                <a:spcPts val="0"/>
              </a:spcBef>
              <a:spcAft>
                <a:spcPts val="0"/>
              </a:spcAft>
              <a:buFont typeface="Symbol" panose="05050102010706020507" pitchFamily="18" charset="2"/>
              <a:buChar char=""/>
            </a:pP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5"/>
              </a:rPr>
              <a:t>https://byjusexamprep.com/mohrs-circle-i</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7000"/>
              </a:lnSpc>
              <a:spcBef>
                <a:spcPts val="0"/>
              </a:spcBef>
              <a:spcAft>
                <a:spcPts val="0"/>
              </a:spcAft>
              <a:buFont typeface="Symbol" panose="05050102010706020507" pitchFamily="18" charset="2"/>
              <a:buChar char=""/>
            </a:pP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6"/>
              </a:rPr>
              <a:t>https://www.roymech.co.uk/Useful_Tables/Mechanics/Mohrs_circle.html</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800" name="Google Shape;1800;p48"/>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RESOURCES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1"/>
        <p:cNvGrpSpPr/>
        <p:nvPr/>
      </p:nvGrpSpPr>
      <p:grpSpPr>
        <a:xfrm>
          <a:off x="0" y="0"/>
          <a:ext cx="0" cy="0"/>
          <a:chOff x="0" y="0"/>
          <a:chExt cx="0" cy="0"/>
        </a:xfrm>
      </p:grpSpPr>
      <p:sp>
        <p:nvSpPr>
          <p:cNvPr id="4" name="Google Shape;1768;p46">
            <a:extLst>
              <a:ext uri="{FF2B5EF4-FFF2-40B4-BE49-F238E27FC236}">
                <a16:creationId xmlns:a16="http://schemas.microsoft.com/office/drawing/2014/main" id="{EE00C3F8-F2B3-91A7-4BD3-E30994B7AAA1}"/>
              </a:ext>
            </a:extLst>
          </p:cNvPr>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7200" dirty="0"/>
              <a:t>THANKS!</a:t>
            </a:r>
          </a:p>
        </p:txBody>
      </p:sp>
      <p:sp>
        <p:nvSpPr>
          <p:cNvPr id="8" name="Google Shape;1768;p46">
            <a:extLst>
              <a:ext uri="{FF2B5EF4-FFF2-40B4-BE49-F238E27FC236}">
                <a16:creationId xmlns:a16="http://schemas.microsoft.com/office/drawing/2014/main" id="{1DC96358-54B5-A5C7-4A54-2A50C54D79E6}"/>
              </a:ext>
            </a:extLst>
          </p:cNvPr>
          <p:cNvSpPr txBox="1">
            <a:spLocks/>
          </p:cNvSpPr>
          <p:nvPr/>
        </p:nvSpPr>
        <p:spPr>
          <a:xfrm>
            <a:off x="2599853" y="2608749"/>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4400" dirty="0"/>
              <a:t>Any Question!</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612830" y="1203313"/>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t>OUR Project</a:t>
            </a:r>
            <a:br>
              <a:rPr lang="en-US" dirty="0"/>
            </a:br>
            <a:r>
              <a:rPr lang="en-US" dirty="0"/>
              <a:t>(</a:t>
            </a:r>
            <a:r>
              <a:rPr lang="en-US" sz="1800" dirty="0">
                <a:effectLst/>
                <a:latin typeface="Calibri" panose="020F0502020204030204" pitchFamily="34" charset="0"/>
                <a:ea typeface="Calibri" panose="020F0502020204030204" pitchFamily="34" charset="0"/>
                <a:cs typeface="Arial" panose="020B0604020202020204" pitchFamily="34" charset="0"/>
              </a:rPr>
              <a:t>Introduction</a:t>
            </a:r>
            <a:r>
              <a:rPr lang="en-US" dirty="0"/>
              <a:t>)</a:t>
            </a:r>
          </a:p>
        </p:txBody>
      </p:sp>
      <p:sp>
        <p:nvSpPr>
          <p:cNvPr id="117" name="Google Shape;117;p26"/>
          <p:cNvSpPr txBox="1">
            <a:spLocks noGrp="1"/>
          </p:cNvSpPr>
          <p:nvPr>
            <p:ph type="title" idx="2"/>
          </p:nvPr>
        </p:nvSpPr>
        <p:spPr>
          <a:xfrm>
            <a:off x="4637467" y="1191373"/>
            <a:ext cx="3259111"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t>Stress Transformation</a:t>
            </a:r>
            <a:endParaRPr dirty="0"/>
          </a:p>
        </p:txBody>
      </p:sp>
      <p:sp>
        <p:nvSpPr>
          <p:cNvPr id="119" name="Google Shape;119;p26"/>
          <p:cNvSpPr txBox="1">
            <a:spLocks noGrp="1"/>
          </p:cNvSpPr>
          <p:nvPr>
            <p:ph type="title" idx="4"/>
          </p:nvPr>
        </p:nvSpPr>
        <p:spPr>
          <a:xfrm>
            <a:off x="2573469" y="2657883"/>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GUI</a:t>
            </a:r>
            <a:endParaRPr dirty="0"/>
          </a:p>
        </p:txBody>
      </p:sp>
      <p:sp>
        <p:nvSpPr>
          <p:cNvPr id="121" name="Google Shape;121;p26"/>
          <p:cNvSpPr txBox="1">
            <a:spLocks noGrp="1"/>
          </p:cNvSpPr>
          <p:nvPr>
            <p:ph type="title" idx="6"/>
          </p:nvPr>
        </p:nvSpPr>
        <p:spPr>
          <a:xfrm>
            <a:off x="5883293" y="2648218"/>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Testing</a:t>
            </a:r>
            <a:endParaRPr dirty="0"/>
          </a:p>
        </p:txBody>
      </p:sp>
      <p:sp>
        <p:nvSpPr>
          <p:cNvPr id="123" name="Google Shape;123;p26"/>
          <p:cNvSpPr txBox="1">
            <a:spLocks noGrp="1"/>
          </p:cNvSpPr>
          <p:nvPr>
            <p:ph type="title" idx="8"/>
          </p:nvPr>
        </p:nvSpPr>
        <p:spPr>
          <a:xfrm>
            <a:off x="1862355" y="2648218"/>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24" name="Google Shape;124;p26"/>
          <p:cNvSpPr txBox="1">
            <a:spLocks noGrp="1"/>
          </p:cNvSpPr>
          <p:nvPr>
            <p:ph type="title" idx="9"/>
          </p:nvPr>
        </p:nvSpPr>
        <p:spPr>
          <a:xfrm>
            <a:off x="927380" y="1226208"/>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25" name="Google Shape;125;p26"/>
          <p:cNvSpPr txBox="1">
            <a:spLocks noGrp="1"/>
          </p:cNvSpPr>
          <p:nvPr>
            <p:ph type="title" idx="13"/>
          </p:nvPr>
        </p:nvSpPr>
        <p:spPr>
          <a:xfrm>
            <a:off x="5207018" y="266755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26" name="Google Shape;126;p26"/>
          <p:cNvSpPr txBox="1">
            <a:spLocks noGrp="1"/>
          </p:cNvSpPr>
          <p:nvPr>
            <p:ph type="title" idx="14"/>
          </p:nvPr>
        </p:nvSpPr>
        <p:spPr>
          <a:xfrm>
            <a:off x="3951930" y="1203131"/>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127" name="Google Shape;127;p26"/>
          <p:cNvCxnSpPr/>
          <p:nvPr/>
        </p:nvCxnSpPr>
        <p:spPr>
          <a:xfrm>
            <a:off x="2538556" y="2553333"/>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4628206" y="1104146"/>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9" name="Google Shape;129;p26"/>
          <p:cNvCxnSpPr/>
          <p:nvPr/>
        </p:nvCxnSpPr>
        <p:spPr>
          <a:xfrm>
            <a:off x="5883293" y="2553333"/>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p:nvPr/>
        </p:nvCxnSpPr>
        <p:spPr>
          <a:xfrm>
            <a:off x="1603581" y="1116086"/>
            <a:ext cx="0" cy="630600"/>
          </a:xfrm>
          <a:prstGeom prst="straightConnector1">
            <a:avLst/>
          </a:prstGeom>
          <a:noFill/>
          <a:ln w="19050" cap="flat" cmpd="sng">
            <a:solidFill>
              <a:schemeClr val="lt2"/>
            </a:solidFill>
            <a:prstDash val="solid"/>
            <a:round/>
            <a:headEnd type="oval" w="med" len="med"/>
            <a:tailEnd type="oval" w="med" len="med"/>
          </a:ln>
        </p:spPr>
      </p:cxnSp>
      <p:sp>
        <p:nvSpPr>
          <p:cNvPr id="12" name="Google Shape;121;p26">
            <a:extLst>
              <a:ext uri="{FF2B5EF4-FFF2-40B4-BE49-F238E27FC236}">
                <a16:creationId xmlns:a16="http://schemas.microsoft.com/office/drawing/2014/main" id="{C4346F1A-1A51-DBD7-52CF-520ADAC913C4}"/>
              </a:ext>
            </a:extLst>
          </p:cNvPr>
          <p:cNvSpPr txBox="1">
            <a:spLocks/>
          </p:cNvSpPr>
          <p:nvPr/>
        </p:nvSpPr>
        <p:spPr>
          <a:xfrm>
            <a:off x="4178953" y="3664818"/>
            <a:ext cx="23391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US" dirty="0"/>
              <a:t>Flow Chart</a:t>
            </a:r>
          </a:p>
        </p:txBody>
      </p:sp>
      <p:sp>
        <p:nvSpPr>
          <p:cNvPr id="13" name="Google Shape;125;p26">
            <a:extLst>
              <a:ext uri="{FF2B5EF4-FFF2-40B4-BE49-F238E27FC236}">
                <a16:creationId xmlns:a16="http://schemas.microsoft.com/office/drawing/2014/main" id="{CCC0A105-7EEF-CE22-62A8-85909ACA2023}"/>
              </a:ext>
            </a:extLst>
          </p:cNvPr>
          <p:cNvSpPr txBox="1">
            <a:spLocks/>
          </p:cNvSpPr>
          <p:nvPr/>
        </p:nvSpPr>
        <p:spPr>
          <a:xfrm>
            <a:off x="3502678" y="3684150"/>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dirty="0"/>
              <a:t>05</a:t>
            </a:r>
          </a:p>
        </p:txBody>
      </p:sp>
      <p:cxnSp>
        <p:nvCxnSpPr>
          <p:cNvPr id="14" name="Google Shape;129;p26">
            <a:extLst>
              <a:ext uri="{FF2B5EF4-FFF2-40B4-BE49-F238E27FC236}">
                <a16:creationId xmlns:a16="http://schemas.microsoft.com/office/drawing/2014/main" id="{CBAFC6C3-11D4-6932-D3CF-1F1F68A6393B}"/>
              </a:ext>
            </a:extLst>
          </p:cNvPr>
          <p:cNvCxnSpPr/>
          <p:nvPr/>
        </p:nvCxnSpPr>
        <p:spPr>
          <a:xfrm>
            <a:off x="4178953" y="3569933"/>
            <a:ext cx="0" cy="6306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1735533" y="1245647"/>
            <a:ext cx="1967100"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OUR Project</a:t>
            </a:r>
            <a:endParaRPr dirty="0"/>
          </a:p>
        </p:txBody>
      </p:sp>
      <p:sp>
        <p:nvSpPr>
          <p:cNvPr id="136" name="Google Shape;136;p27"/>
          <p:cNvSpPr txBox="1">
            <a:spLocks noGrp="1"/>
          </p:cNvSpPr>
          <p:nvPr>
            <p:ph type="subTitle" idx="1"/>
          </p:nvPr>
        </p:nvSpPr>
        <p:spPr>
          <a:xfrm>
            <a:off x="4005540" y="1323253"/>
            <a:ext cx="3367800"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Mohr’s circle</a:t>
            </a:r>
          </a:p>
          <a:p>
            <a:pPr marL="0" lvl="0" indent="0" algn="l" rtl="0">
              <a:spcBef>
                <a:spcPts val="0"/>
              </a:spcBef>
              <a:spcAft>
                <a:spcPts val="0"/>
              </a:spcAft>
              <a:buNone/>
            </a:pPr>
            <a:endParaRPr lang="en-US" sz="1800" dirty="0">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The Mohr circle is used to find the stress components and, i.e., coordinates of any point on the circle, acting on any other plane passing through making an angle with the plane Solution t</a:t>
            </a:r>
            <a:r>
              <a:rPr lang="en-US" sz="1800" dirty="0">
                <a:latin typeface="Calibri" panose="020F0502020204030204" pitchFamily="34" charset="0"/>
                <a:ea typeface="Calibri" panose="020F0502020204030204" pitchFamily="34" charset="0"/>
                <a:cs typeface="Arial" panose="020B0604020202020204" pitchFamily="34" charset="0"/>
              </a:rPr>
              <a:t>o find Principals stress</a:t>
            </a:r>
          </a:p>
          <a:p>
            <a:pPr marL="0" lvl="0" indent="0" algn="l" rtl="0">
              <a:spcBef>
                <a:spcPts val="0"/>
              </a:spcBef>
              <a:spcAft>
                <a:spcPts val="0"/>
              </a:spcAft>
              <a:buNone/>
            </a:pPr>
            <a:endParaRPr dirty="0"/>
          </a:p>
        </p:txBody>
      </p:sp>
      <p:cxnSp>
        <p:nvCxnSpPr>
          <p:cNvPr id="137" name="Google Shape;137;p27"/>
          <p:cNvCxnSpPr>
            <a:cxnSpLocks/>
          </p:cNvCxnSpPr>
          <p:nvPr/>
        </p:nvCxnSpPr>
        <p:spPr>
          <a:xfrm>
            <a:off x="3903666" y="1137095"/>
            <a:ext cx="0" cy="2598111"/>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Why Mohr's circle?</a:t>
            </a:r>
          </a:p>
        </p:txBody>
      </p:sp>
      <p:sp>
        <p:nvSpPr>
          <p:cNvPr id="684" name="Google Shape;684;p35"/>
          <p:cNvSpPr txBox="1">
            <a:spLocks noGrp="1"/>
          </p:cNvSpPr>
          <p:nvPr>
            <p:ph type="subTitle" idx="1"/>
          </p:nvPr>
        </p:nvSpPr>
        <p:spPr>
          <a:xfrm>
            <a:off x="1262032" y="1545369"/>
            <a:ext cx="6852846" cy="1150593"/>
          </a:xfrm>
          <a:prstGeom prst="rect">
            <a:avLst/>
          </a:prstGeom>
        </p:spPr>
        <p:txBody>
          <a:bodyPr spcFirstLastPara="1" wrap="square" lIns="91425" tIns="0" rIns="91425" bIns="0" anchor="b" anchorCtr="0">
            <a:noAutofit/>
          </a:bodyPr>
          <a:lstStyle/>
          <a:p>
            <a:pPr marL="0" lvl="0" indent="0" algn="ctr" rtl="0">
              <a:spcBef>
                <a:spcPts val="0"/>
              </a:spcBef>
              <a:spcAft>
                <a:spcPts val="1600"/>
              </a:spcAft>
              <a:buNone/>
            </a:pPr>
            <a:r>
              <a:rPr lang="en-US" sz="2000" dirty="0"/>
              <a:t>It is important in many mechanical engineering science like metallurgy and material science and metal forming and design</a:t>
            </a:r>
            <a:endParaRPr sz="2000" dirty="0"/>
          </a:p>
        </p:txBody>
      </p:sp>
      <p:sp>
        <p:nvSpPr>
          <p:cNvPr id="24" name="Google Shape;684;p35">
            <a:extLst>
              <a:ext uri="{FF2B5EF4-FFF2-40B4-BE49-F238E27FC236}">
                <a16:creationId xmlns:a16="http://schemas.microsoft.com/office/drawing/2014/main" id="{59E139CC-8FB2-1051-B15F-D60BE40A46AD}"/>
              </a:ext>
            </a:extLst>
          </p:cNvPr>
          <p:cNvSpPr txBox="1">
            <a:spLocks/>
          </p:cNvSpPr>
          <p:nvPr/>
        </p:nvSpPr>
        <p:spPr>
          <a:xfrm>
            <a:off x="1306458" y="2358546"/>
            <a:ext cx="6852846" cy="1754568"/>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1600"/>
              </a:spcBef>
              <a:spcAft>
                <a:spcPts val="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1600"/>
              </a:spcBef>
              <a:spcAft>
                <a:spcPts val="1600"/>
              </a:spcAft>
              <a:buClr>
                <a:schemeClr val="lt2"/>
              </a:buClr>
              <a:buSzPts val="1200"/>
              <a:buFont typeface="Fira Sans Condensed Light"/>
              <a:buNone/>
              <a:defRPr sz="14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spcAft>
                <a:spcPts val="1600"/>
              </a:spcAft>
            </a:pPr>
            <a:r>
              <a:rPr lang="en-US" sz="2000" dirty="0"/>
              <a:t>eliminate engineering student efforts and help them to solve Mohr's circle problem</a:t>
            </a:r>
          </a:p>
          <a:p>
            <a:pPr marL="0" indent="0">
              <a:spcAft>
                <a:spcPts val="1600"/>
              </a:spcAft>
            </a:pPr>
            <a:r>
              <a:rPr lang="en-US" sz="2000" dirty="0"/>
              <a:t>Help us to calculate critical stress to avoid </a:t>
            </a:r>
            <a:r>
              <a:rPr lang="en-US" sz="2000" dirty="0" err="1"/>
              <a:t>faliure</a:t>
            </a:r>
            <a:r>
              <a:rPr lang="en-US" sz="2000" dirty="0"/>
              <a:t> in design</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effectLst/>
                <a:latin typeface="Calibri" panose="020F0502020204030204" pitchFamily="34" charset="0"/>
                <a:ea typeface="Times New Roman" panose="02020603050405020304" pitchFamily="18" charset="0"/>
                <a:cs typeface="Arial" panose="020B0604020202020204" pitchFamily="34" charset="0"/>
              </a:rPr>
              <a:t>Maximum Normal Stress</a:t>
            </a:r>
            <a:endParaRPr dirty="0"/>
          </a:p>
        </p:txBody>
      </p:sp>
      <p:sp>
        <p:nvSpPr>
          <p:cNvPr id="183" name="Google Shape;183;p31"/>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Maximum Shear Stress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84" name="Google Shape;184;p31"/>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effectLst/>
                <a:latin typeface="Calibri" panose="020F0502020204030204" pitchFamily="34" charset="0"/>
                <a:ea typeface="Times New Roman" panose="02020603050405020304" pitchFamily="18" charset="0"/>
                <a:cs typeface="Arial" panose="020B0604020202020204" pitchFamily="34" charset="0"/>
              </a:rPr>
              <a:t>Minimum Normal Stress</a:t>
            </a:r>
            <a:endParaRPr dirty="0"/>
          </a:p>
        </p:txBody>
      </p:sp>
      <p:sp>
        <p:nvSpPr>
          <p:cNvPr id="185" name="Google Shape;185;p31"/>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Calibri" panose="020F0502020204030204" pitchFamily="34" charset="0"/>
                <a:ea typeface="Times New Roman" panose="02020603050405020304" pitchFamily="18" charset="0"/>
                <a:cs typeface="Arial" panose="020B0604020202020204" pitchFamily="34" charset="0"/>
              </a:rPr>
              <a:t>Avg </a:t>
            </a:r>
            <a:r>
              <a:rPr lang="en-US" sz="1400" dirty="0">
                <a:effectLst/>
                <a:latin typeface="Calibri" panose="020F0502020204030204" pitchFamily="34" charset="0"/>
                <a:ea typeface="Times New Roman" panose="02020603050405020304" pitchFamily="18" charset="0"/>
                <a:cs typeface="Arial" panose="020B0604020202020204" pitchFamily="34" charset="0"/>
              </a:rPr>
              <a:t>Stress</a:t>
            </a:r>
            <a:endParaRPr lang="en-US" dirty="0"/>
          </a:p>
        </p:txBody>
      </p:sp>
      <p:sp>
        <p:nvSpPr>
          <p:cNvPr id="186" name="Google Shape;186;p31"/>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can we </a:t>
            </a:r>
            <a:r>
              <a:rPr lang="en-US" dirty="0"/>
              <a:t>calculate</a:t>
            </a:r>
            <a:r>
              <a:rPr lang="en" dirty="0"/>
              <a:t>?</a:t>
            </a:r>
            <a:endParaRPr dirty="0"/>
          </a:p>
        </p:txBody>
      </p:sp>
      <p:cxnSp>
        <p:nvCxnSpPr>
          <p:cNvPr id="258" name="Google Shape;258;p31"/>
          <p:cNvCxnSpPr/>
          <p:nvPr/>
        </p:nvCxnSpPr>
        <p:spPr>
          <a:xfrm>
            <a:off x="1670925" y="1881875"/>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259" name="Google Shape;259;p31"/>
          <p:cNvCxnSpPr/>
          <p:nvPr/>
        </p:nvCxnSpPr>
        <p:spPr>
          <a:xfrm>
            <a:off x="5746475" y="1881875"/>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53" name="Google Shape;353;p31"/>
          <p:cNvCxnSpPr/>
          <p:nvPr/>
        </p:nvCxnSpPr>
        <p:spPr>
          <a:xfrm>
            <a:off x="1670925" y="3479000"/>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54" name="Google Shape;354;p31"/>
          <p:cNvCxnSpPr/>
          <p:nvPr/>
        </p:nvCxnSpPr>
        <p:spPr>
          <a:xfrm>
            <a:off x="5746475" y="3479000"/>
            <a:ext cx="0" cy="726300"/>
          </a:xfrm>
          <a:prstGeom prst="straightConnector1">
            <a:avLst/>
          </a:prstGeom>
          <a:noFill/>
          <a:ln w="19050" cap="flat" cmpd="sng">
            <a:solidFill>
              <a:schemeClr val="lt2"/>
            </a:solidFill>
            <a:prstDash val="solid"/>
            <a:round/>
            <a:headEnd type="oval" w="med" len="med"/>
            <a:tailEnd type="oval" w="med" len="med"/>
          </a:ln>
        </p:spPr>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20F864A-5B2D-84FA-6A2A-9060E9CDF1F5}"/>
                  </a:ext>
                </a:extLst>
              </p:cNvPr>
              <p:cNvSpPr txBox="1"/>
              <p:nvPr/>
            </p:nvSpPr>
            <p:spPr>
              <a:xfrm>
                <a:off x="-1115164" y="1953350"/>
                <a:ext cx="5019075" cy="5116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500" b="1" i="1" smtClean="0">
                              <a:solidFill>
                                <a:schemeClr val="tx2"/>
                              </a:solidFill>
                              <a:latin typeface="Cambria Math" panose="02040503050406030204" pitchFamily="18" charset="0"/>
                            </a:rPr>
                          </m:ctrlPr>
                        </m:sSubPr>
                        <m:e>
                          <m:r>
                            <a:rPr lang="en-US" sz="2500" b="1" i="1">
                              <a:solidFill>
                                <a:schemeClr val="tx2"/>
                              </a:solidFill>
                              <a:latin typeface="Cambria Math" panose="02040503050406030204" pitchFamily="18" charset="0"/>
                            </a:rPr>
                            <m:t>𝝈</m:t>
                          </m:r>
                        </m:e>
                        <m:sub>
                          <m:sSub>
                            <m:sSubPr>
                              <m:ctrlPr>
                                <a:rPr lang="en-US" sz="2500" b="1" i="1">
                                  <a:solidFill>
                                    <a:schemeClr val="tx2"/>
                                  </a:solidFill>
                                  <a:latin typeface="Cambria Math" panose="02040503050406030204" pitchFamily="18" charset="0"/>
                                </a:rPr>
                              </m:ctrlPr>
                            </m:sSubPr>
                            <m:e>
                              <m:r>
                                <a:rPr lang="en-US" sz="2500" b="1" i="1">
                                  <a:solidFill>
                                    <a:schemeClr val="tx2"/>
                                  </a:solidFill>
                                  <a:latin typeface="Cambria Math" panose="02040503050406030204" pitchFamily="18" charset="0"/>
                                </a:rPr>
                                <m:t>𝒑</m:t>
                              </m:r>
                            </m:e>
                            <m:sub>
                              <m:r>
                                <a:rPr lang="en-US" sz="2500" b="1" i="0">
                                  <a:solidFill>
                                    <a:schemeClr val="tx2"/>
                                  </a:solidFill>
                                  <a:latin typeface="Cambria Math" panose="02040503050406030204" pitchFamily="18" charset="0"/>
                                </a:rPr>
                                <m:t>𝟏</m:t>
                              </m:r>
                            </m:sub>
                          </m:sSub>
                        </m:sub>
                      </m:sSub>
                      <m:r>
                        <a:rPr lang="en-US" sz="2500" b="1" i="0">
                          <a:solidFill>
                            <a:schemeClr val="tx2"/>
                          </a:solidFill>
                          <a:latin typeface="Cambria Math" panose="02040503050406030204" pitchFamily="18" charset="0"/>
                        </a:rPr>
                        <m:t> </m:t>
                      </m:r>
                    </m:oMath>
                  </m:oMathPara>
                </a14:m>
                <a:endParaRPr lang="en-US" sz="2500" b="1" dirty="0">
                  <a:solidFill>
                    <a:schemeClr val="tx2"/>
                  </a:solidFill>
                </a:endParaRPr>
              </a:p>
            </p:txBody>
          </p:sp>
        </mc:Choice>
        <mc:Fallback xmlns="">
          <p:sp>
            <p:nvSpPr>
              <p:cNvPr id="3" name="TextBox 2">
                <a:extLst>
                  <a:ext uri="{FF2B5EF4-FFF2-40B4-BE49-F238E27FC236}">
                    <a16:creationId xmlns:a16="http://schemas.microsoft.com/office/drawing/2014/main" id="{D20F864A-5B2D-84FA-6A2A-9060E9CDF1F5}"/>
                  </a:ext>
                </a:extLst>
              </p:cNvPr>
              <p:cNvSpPr txBox="1">
                <a:spLocks noRot="1" noChangeAspect="1" noMove="1" noResize="1" noEditPoints="1" noAdjustHandles="1" noChangeArrowheads="1" noChangeShapeType="1" noTextEdit="1"/>
              </p:cNvSpPr>
              <p:nvPr/>
            </p:nvSpPr>
            <p:spPr>
              <a:xfrm>
                <a:off x="-1115164" y="1953350"/>
                <a:ext cx="5019075" cy="511615"/>
              </a:xfrm>
              <a:prstGeom prst="rect">
                <a:avLst/>
              </a:prstGeom>
              <a:blipFill>
                <a:blip r:embed="rId4"/>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2175D70-9337-CE34-4761-592D6CDD5436}"/>
                  </a:ext>
                </a:extLst>
              </p:cNvPr>
              <p:cNvSpPr txBox="1"/>
              <p:nvPr/>
            </p:nvSpPr>
            <p:spPr>
              <a:xfrm>
                <a:off x="-1182085" y="3491450"/>
                <a:ext cx="5019075" cy="5252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500" b="1" i="1" smtClean="0">
                              <a:solidFill>
                                <a:schemeClr val="tx2"/>
                              </a:solidFill>
                              <a:latin typeface="Cambria Math" panose="02040503050406030204" pitchFamily="18" charset="0"/>
                            </a:rPr>
                          </m:ctrlPr>
                        </m:sSubPr>
                        <m:e>
                          <m:r>
                            <a:rPr lang="en-US" sz="2500" b="1" i="1">
                              <a:solidFill>
                                <a:schemeClr val="tx2"/>
                              </a:solidFill>
                              <a:latin typeface="Cambria Math" panose="02040503050406030204" pitchFamily="18" charset="0"/>
                            </a:rPr>
                            <m:t>𝝈</m:t>
                          </m:r>
                        </m:e>
                        <m:sub>
                          <m:sSub>
                            <m:sSubPr>
                              <m:ctrlPr>
                                <a:rPr lang="en-US" sz="2500" b="1" i="1">
                                  <a:solidFill>
                                    <a:schemeClr val="tx2"/>
                                  </a:solidFill>
                                  <a:latin typeface="Cambria Math" panose="02040503050406030204" pitchFamily="18" charset="0"/>
                                </a:rPr>
                              </m:ctrlPr>
                            </m:sSubPr>
                            <m:e>
                              <m:r>
                                <a:rPr lang="en-US" sz="2500" b="1" i="1">
                                  <a:solidFill>
                                    <a:schemeClr val="tx2"/>
                                  </a:solidFill>
                                  <a:latin typeface="Cambria Math" panose="02040503050406030204" pitchFamily="18" charset="0"/>
                                </a:rPr>
                                <m:t>𝒑</m:t>
                              </m:r>
                            </m:e>
                            <m:sub>
                              <m:r>
                                <a:rPr lang="en-US" sz="2500" b="1" i="1" smtClean="0">
                                  <a:solidFill>
                                    <a:schemeClr val="tx2"/>
                                  </a:solidFill>
                                  <a:latin typeface="Cambria Math" panose="02040503050406030204" pitchFamily="18" charset="0"/>
                                </a:rPr>
                                <m:t>𝟐</m:t>
                              </m:r>
                            </m:sub>
                          </m:sSub>
                        </m:sub>
                      </m:sSub>
                      <m:r>
                        <a:rPr lang="en-US" sz="2500" b="1" i="0">
                          <a:solidFill>
                            <a:schemeClr val="tx2"/>
                          </a:solidFill>
                          <a:latin typeface="Cambria Math" panose="02040503050406030204" pitchFamily="18" charset="0"/>
                        </a:rPr>
                        <m:t> </m:t>
                      </m:r>
                    </m:oMath>
                  </m:oMathPara>
                </a14:m>
                <a:endParaRPr lang="en-US" sz="2500" b="1" dirty="0">
                  <a:solidFill>
                    <a:schemeClr val="tx2"/>
                  </a:solidFill>
                </a:endParaRPr>
              </a:p>
            </p:txBody>
          </p:sp>
        </mc:Choice>
        <mc:Fallback xmlns="">
          <p:sp>
            <p:nvSpPr>
              <p:cNvPr id="4" name="TextBox 3">
                <a:extLst>
                  <a:ext uri="{FF2B5EF4-FFF2-40B4-BE49-F238E27FC236}">
                    <a16:creationId xmlns:a16="http://schemas.microsoft.com/office/drawing/2014/main" id="{B2175D70-9337-CE34-4761-592D6CDD5436}"/>
                  </a:ext>
                </a:extLst>
              </p:cNvPr>
              <p:cNvSpPr txBox="1">
                <a:spLocks noRot="1" noChangeAspect="1" noMove="1" noResize="1" noEditPoints="1" noAdjustHandles="1" noChangeArrowheads="1" noChangeShapeType="1" noTextEdit="1"/>
              </p:cNvSpPr>
              <p:nvPr/>
            </p:nvSpPr>
            <p:spPr>
              <a:xfrm>
                <a:off x="-1182085" y="3491450"/>
                <a:ext cx="5019075" cy="525208"/>
              </a:xfrm>
              <a:prstGeom prst="rect">
                <a:avLst/>
              </a:prstGeom>
              <a:blipFill>
                <a:blip r:embed="rId5"/>
                <a:stretch>
                  <a:fillRect b="-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399C141-C9FD-20E7-539C-A565E2D3C63A}"/>
                  </a:ext>
                </a:extLst>
              </p:cNvPr>
              <p:cNvSpPr txBox="1"/>
              <p:nvPr/>
            </p:nvSpPr>
            <p:spPr>
              <a:xfrm>
                <a:off x="2805626" y="1964199"/>
                <a:ext cx="5019075" cy="4770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500" b="1" i="1" smtClean="0">
                              <a:solidFill>
                                <a:schemeClr val="tx2"/>
                              </a:solidFill>
                              <a:latin typeface="Cambria Math" panose="02040503050406030204" pitchFamily="18" charset="0"/>
                            </a:rPr>
                          </m:ctrlPr>
                        </m:sSubPr>
                        <m:e>
                          <m:r>
                            <a:rPr lang="en-US" sz="2500" b="1" i="1">
                              <a:solidFill>
                                <a:schemeClr val="tx2"/>
                              </a:solidFill>
                              <a:latin typeface="Cambria Math" panose="02040503050406030204" pitchFamily="18" charset="0"/>
                            </a:rPr>
                            <m:t>𝝉</m:t>
                          </m:r>
                        </m:e>
                        <m:sub>
                          <m:r>
                            <a:rPr lang="en-US" sz="2500" b="1" i="1">
                              <a:solidFill>
                                <a:schemeClr val="tx2"/>
                              </a:solidFill>
                              <a:latin typeface="Cambria Math" panose="02040503050406030204" pitchFamily="18" charset="0"/>
                            </a:rPr>
                            <m:t>𝒎𝒂𝒙</m:t>
                          </m:r>
                        </m:sub>
                      </m:sSub>
                    </m:oMath>
                  </m:oMathPara>
                </a14:m>
                <a:endParaRPr lang="en-US" sz="2500" b="1" dirty="0">
                  <a:solidFill>
                    <a:schemeClr val="tx2"/>
                  </a:solidFill>
                </a:endParaRPr>
              </a:p>
            </p:txBody>
          </p:sp>
        </mc:Choice>
        <mc:Fallback xmlns="">
          <p:sp>
            <p:nvSpPr>
              <p:cNvPr id="5" name="TextBox 4">
                <a:extLst>
                  <a:ext uri="{FF2B5EF4-FFF2-40B4-BE49-F238E27FC236}">
                    <a16:creationId xmlns:a16="http://schemas.microsoft.com/office/drawing/2014/main" id="{C399C141-C9FD-20E7-539C-A565E2D3C63A}"/>
                  </a:ext>
                </a:extLst>
              </p:cNvPr>
              <p:cNvSpPr txBox="1">
                <a:spLocks noRot="1" noChangeAspect="1" noMove="1" noResize="1" noEditPoints="1" noAdjustHandles="1" noChangeArrowheads="1" noChangeShapeType="1" noTextEdit="1"/>
              </p:cNvSpPr>
              <p:nvPr/>
            </p:nvSpPr>
            <p:spPr>
              <a:xfrm>
                <a:off x="2805626" y="1964199"/>
                <a:ext cx="5019075" cy="4770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385B8B-0F4A-6C51-C74C-0226BC765440}"/>
                  </a:ext>
                </a:extLst>
              </p:cNvPr>
              <p:cNvSpPr txBox="1"/>
              <p:nvPr/>
            </p:nvSpPr>
            <p:spPr>
              <a:xfrm>
                <a:off x="2907408" y="3586342"/>
                <a:ext cx="5019075" cy="5135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500" b="1" i="1" smtClean="0">
                              <a:solidFill>
                                <a:schemeClr val="tx2"/>
                              </a:solidFill>
                              <a:latin typeface="Cambria Math" panose="02040503050406030204" pitchFamily="18" charset="0"/>
                            </a:rPr>
                          </m:ctrlPr>
                        </m:sSubPr>
                        <m:e>
                          <m:r>
                            <a:rPr lang="en-US" sz="2500" b="1" i="1">
                              <a:solidFill>
                                <a:schemeClr val="tx2"/>
                              </a:solidFill>
                              <a:latin typeface="Cambria Math" panose="02040503050406030204" pitchFamily="18" charset="0"/>
                            </a:rPr>
                            <m:t>𝝈</m:t>
                          </m:r>
                        </m:e>
                        <m:sub>
                          <m:r>
                            <a:rPr lang="en-US" sz="2500" b="1" i="1" smtClean="0">
                              <a:solidFill>
                                <a:schemeClr val="tx2"/>
                              </a:solidFill>
                              <a:latin typeface="Cambria Math" panose="02040503050406030204" pitchFamily="18" charset="0"/>
                            </a:rPr>
                            <m:t>𝑨𝒗𝒈</m:t>
                          </m:r>
                        </m:sub>
                      </m:sSub>
                      <m:r>
                        <a:rPr lang="en-US" sz="2500" b="1" i="0">
                          <a:solidFill>
                            <a:schemeClr val="tx2"/>
                          </a:solidFill>
                          <a:latin typeface="Cambria Math" panose="02040503050406030204" pitchFamily="18" charset="0"/>
                        </a:rPr>
                        <m:t> </m:t>
                      </m:r>
                    </m:oMath>
                  </m:oMathPara>
                </a14:m>
                <a:endParaRPr lang="en-US" sz="2500" b="1" dirty="0">
                  <a:solidFill>
                    <a:schemeClr val="tx2"/>
                  </a:solidFill>
                </a:endParaRPr>
              </a:p>
            </p:txBody>
          </p:sp>
        </mc:Choice>
        <mc:Fallback xmlns="">
          <p:sp>
            <p:nvSpPr>
              <p:cNvPr id="6" name="TextBox 5">
                <a:extLst>
                  <a:ext uri="{FF2B5EF4-FFF2-40B4-BE49-F238E27FC236}">
                    <a16:creationId xmlns:a16="http://schemas.microsoft.com/office/drawing/2014/main" id="{CC385B8B-0F4A-6C51-C74C-0226BC765440}"/>
                  </a:ext>
                </a:extLst>
              </p:cNvPr>
              <p:cNvSpPr txBox="1">
                <a:spLocks noRot="1" noChangeAspect="1" noMove="1" noResize="1" noEditPoints="1" noAdjustHandles="1" noChangeArrowheads="1" noChangeShapeType="1" noTextEdit="1"/>
              </p:cNvSpPr>
              <p:nvPr/>
            </p:nvSpPr>
            <p:spPr>
              <a:xfrm>
                <a:off x="2907408" y="3586342"/>
                <a:ext cx="5019075" cy="513539"/>
              </a:xfrm>
              <a:prstGeom prst="rect">
                <a:avLst/>
              </a:prstGeom>
              <a:blipFill>
                <a:blip r:embed="rId7"/>
                <a:stretch>
                  <a:fillRect b="-10588"/>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Mohr ‘s circle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68" y="2084308"/>
            <a:ext cx="6535652" cy="183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9272" y="1425203"/>
            <a:ext cx="2402665" cy="307777"/>
          </a:xfrm>
          <a:prstGeom prst="rect">
            <a:avLst/>
          </a:prstGeom>
          <a:noFill/>
        </p:spPr>
        <p:txBody>
          <a:bodyPr wrap="square" rtlCol="0">
            <a:spAutoFit/>
          </a:bodyPr>
          <a:lstStyle/>
          <a:p>
            <a:r>
              <a:rPr lang="en-US" dirty="0" err="1">
                <a:solidFill>
                  <a:schemeClr val="accent4"/>
                </a:solidFill>
              </a:rPr>
              <a:t>Analatical</a:t>
            </a:r>
            <a:r>
              <a:rPr lang="en-US" dirty="0">
                <a:solidFill>
                  <a:schemeClr val="accent4"/>
                </a:solidFill>
              </a:rPr>
              <a:t> solution </a:t>
            </a:r>
          </a:p>
        </p:txBody>
      </p:sp>
    </p:spTree>
    <p:extLst>
      <p:ext uri="{BB962C8B-B14F-4D97-AF65-F5344CB8AC3E}">
        <p14:creationId xmlns:p14="http://schemas.microsoft.com/office/powerpoint/2010/main" val="337392091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Mohr’s circle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344" y="1443440"/>
            <a:ext cx="3008652" cy="250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4709" y="1443440"/>
            <a:ext cx="3733275" cy="250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6538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43"/>
        <p:cNvGrpSpPr/>
        <p:nvPr/>
      </p:nvGrpSpPr>
      <p:grpSpPr>
        <a:xfrm>
          <a:off x="0" y="0"/>
          <a:ext cx="0" cy="0"/>
          <a:chOff x="0" y="0"/>
          <a:chExt cx="0" cy="0"/>
        </a:xfrm>
      </p:grpSpPr>
      <p:sp>
        <p:nvSpPr>
          <p:cNvPr id="1744" name="Google Shape;1744;p44"/>
          <p:cNvSpPr txBox="1">
            <a:spLocks noGrp="1"/>
          </p:cNvSpPr>
          <p:nvPr>
            <p:ph type="title"/>
          </p:nvPr>
        </p:nvSpPr>
        <p:spPr>
          <a:xfrm>
            <a:off x="680419" y="4569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GUI</a:t>
            </a:r>
            <a:br>
              <a:rPr lang="en" dirty="0"/>
            </a:br>
            <a:endParaRPr dirty="0"/>
          </a:p>
        </p:txBody>
      </p:sp>
      <p:grpSp>
        <p:nvGrpSpPr>
          <p:cNvPr id="1745" name="Google Shape;1745;p44"/>
          <p:cNvGrpSpPr/>
          <p:nvPr/>
        </p:nvGrpSpPr>
        <p:grpSpPr>
          <a:xfrm>
            <a:off x="1601255" y="588760"/>
            <a:ext cx="5748336" cy="4378093"/>
            <a:chOff x="3578510" y="1419647"/>
            <a:chExt cx="4021500" cy="3062887"/>
          </a:xfrm>
        </p:grpSpPr>
        <p:sp>
          <p:nvSpPr>
            <p:cNvPr id="1746" name="Google Shape;1746;p44"/>
            <p:cNvSpPr/>
            <p:nvPr/>
          </p:nvSpPr>
          <p:spPr>
            <a:xfrm>
              <a:off x="3716658" y="1548119"/>
              <a:ext cx="3748500" cy="2285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578510" y="1419647"/>
              <a:ext cx="4021500" cy="2544300"/>
            </a:xfrm>
            <a:prstGeom prst="roundRect">
              <a:avLst>
                <a:gd name="adj" fmla="val 385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8" name="Google Shape;1748;p44"/>
            <p:cNvGrpSpPr/>
            <p:nvPr/>
          </p:nvGrpSpPr>
          <p:grpSpPr>
            <a:xfrm>
              <a:off x="3605853" y="1447364"/>
              <a:ext cx="3966900" cy="3035170"/>
              <a:chOff x="3605853" y="1447364"/>
              <a:chExt cx="3966900" cy="3035170"/>
            </a:xfrm>
          </p:grpSpPr>
          <p:sp>
            <p:nvSpPr>
              <p:cNvPr id="1749" name="Google Shape;1749;p44"/>
              <p:cNvSpPr/>
              <p:nvPr/>
            </p:nvSpPr>
            <p:spPr>
              <a:xfrm>
                <a:off x="3605853" y="1447364"/>
                <a:ext cx="3966900" cy="2488800"/>
              </a:xfrm>
              <a:prstGeom prst="roundRect">
                <a:avLst>
                  <a:gd name="adj" fmla="val 3282"/>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grpSp>
        <p:cxnSp>
          <p:nvCxnSpPr>
            <p:cNvPr id="1751" name="Google Shape;1751;p44"/>
            <p:cNvCxnSpPr/>
            <p:nvPr/>
          </p:nvCxnSpPr>
          <p:spPr>
            <a:xfrm>
              <a:off x="4915750" y="4433452"/>
              <a:ext cx="1353300" cy="0"/>
            </a:xfrm>
            <a:prstGeom prst="straightConnector1">
              <a:avLst/>
            </a:prstGeom>
            <a:noFill/>
            <a:ln w="19050" cap="flat" cmpd="sng">
              <a:solidFill>
                <a:schemeClr val="lt2"/>
              </a:solidFill>
              <a:prstDash val="solid"/>
              <a:round/>
              <a:headEnd type="none" w="med" len="med"/>
              <a:tailEnd type="none" w="med" len="med"/>
            </a:ln>
          </p:spPr>
        </p:cxnSp>
      </p:grpSp>
      <p:pic>
        <p:nvPicPr>
          <p:cNvPr id="3" name="Picture 2">
            <a:extLst>
              <a:ext uri="{FF2B5EF4-FFF2-40B4-BE49-F238E27FC236}">
                <a16:creationId xmlns:a16="http://schemas.microsoft.com/office/drawing/2014/main" id="{4EC029E7-DF70-D2AA-3247-E9A6DB19B61A}"/>
              </a:ext>
            </a:extLst>
          </p:cNvPr>
          <p:cNvPicPr>
            <a:picLocks noChangeAspect="1"/>
          </p:cNvPicPr>
          <p:nvPr/>
        </p:nvPicPr>
        <p:blipFill>
          <a:blip r:embed="rId4"/>
          <a:stretch>
            <a:fillRect/>
          </a:stretch>
        </p:blipFill>
        <p:spPr>
          <a:xfrm>
            <a:off x="1794409" y="772398"/>
            <a:ext cx="5362425" cy="326718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25A5-0866-32A3-5A8E-90590039806A}"/>
              </a:ext>
            </a:extLst>
          </p:cNvPr>
          <p:cNvSpPr>
            <a:spLocks noGrp="1"/>
          </p:cNvSpPr>
          <p:nvPr>
            <p:ph type="title"/>
          </p:nvPr>
        </p:nvSpPr>
        <p:spPr>
          <a:xfrm>
            <a:off x="719999" y="211952"/>
            <a:ext cx="7704000" cy="572700"/>
          </a:xfrm>
        </p:spPr>
        <p:txBody>
          <a:bodyPr/>
          <a:lstStyle/>
          <a:p>
            <a:r>
              <a:rPr lang="en-US" dirty="0"/>
              <a:t>Flow chart</a:t>
            </a:r>
          </a:p>
        </p:txBody>
      </p:sp>
      <p:pic>
        <p:nvPicPr>
          <p:cNvPr id="4" name="Picture 3" descr="Diagram&#10;&#10;Description automatically generated">
            <a:extLst>
              <a:ext uri="{FF2B5EF4-FFF2-40B4-BE49-F238E27FC236}">
                <a16:creationId xmlns:a16="http://schemas.microsoft.com/office/drawing/2014/main" id="{8EFAF4DC-0EA5-A621-3F7A-BF99B138620E}"/>
              </a:ext>
            </a:extLst>
          </p:cNvPr>
          <p:cNvPicPr>
            <a:picLocks noChangeAspect="1"/>
          </p:cNvPicPr>
          <p:nvPr/>
        </p:nvPicPr>
        <p:blipFill>
          <a:blip r:embed="rId2"/>
          <a:stretch>
            <a:fillRect/>
          </a:stretch>
        </p:blipFill>
        <p:spPr>
          <a:xfrm>
            <a:off x="1891145" y="784653"/>
            <a:ext cx="5361709" cy="4305300"/>
          </a:xfrm>
          <a:prstGeom prst="rect">
            <a:avLst/>
          </a:prstGeom>
        </p:spPr>
      </p:pic>
    </p:spTree>
    <p:extLst>
      <p:ext uri="{BB962C8B-B14F-4D97-AF65-F5344CB8AC3E}">
        <p14:creationId xmlns:p14="http://schemas.microsoft.com/office/powerpoint/2010/main" val="1268073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4FEA418914D74F81ADB735E499B6E5" ma:contentTypeVersion="2" ma:contentTypeDescription="Create a new document." ma:contentTypeScope="" ma:versionID="986c938fe4108516f33e8a62ac65ede4">
  <xsd:schema xmlns:xsd="http://www.w3.org/2001/XMLSchema" xmlns:xs="http://www.w3.org/2001/XMLSchema" xmlns:p="http://schemas.microsoft.com/office/2006/metadata/properties" xmlns:ns3="c2331c70-e4a1-421f-bab8-6f7c30e50c1f" targetNamespace="http://schemas.microsoft.com/office/2006/metadata/properties" ma:root="true" ma:fieldsID="36cc2cf0a344fea5025ad3c5026c9c57" ns3:_="">
    <xsd:import namespace="c2331c70-e4a1-421f-bab8-6f7c30e50c1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331c70-e4a1-421f-bab8-6f7c30e50c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07B0D-6D6E-4D0A-86D9-3BA148EFF3A4}">
  <ds:schemaRefs>
    <ds:schemaRef ds:uri="http://schemas.microsoft.com/sharepoint/v3/contenttype/forms"/>
  </ds:schemaRefs>
</ds:datastoreItem>
</file>

<file path=customXml/itemProps2.xml><?xml version="1.0" encoding="utf-8"?>
<ds:datastoreItem xmlns:ds="http://schemas.openxmlformats.org/officeDocument/2006/customXml" ds:itemID="{BC55C439-EAA8-441E-8BE3-0B50E88C643A}">
  <ds:schemaRefs>
    <ds:schemaRef ds:uri="http://www.w3.org/XML/1998/namespace"/>
    <ds:schemaRef ds:uri="http://purl.org/dc/terms/"/>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2006/metadata/properties"/>
    <ds:schemaRef ds:uri="http://schemas.microsoft.com/office/infopath/2007/PartnerControls"/>
    <ds:schemaRef ds:uri="c2331c70-e4a1-421f-bab8-6f7c30e50c1f"/>
  </ds:schemaRefs>
</ds:datastoreItem>
</file>

<file path=customXml/itemProps3.xml><?xml version="1.0" encoding="utf-8"?>
<ds:datastoreItem xmlns:ds="http://schemas.openxmlformats.org/officeDocument/2006/customXml" ds:itemID="{56E6AE1A-AFDE-4B3F-8E75-519FE37189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331c70-e4a1-421f-bab8-6f7c30e50c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681</TotalTime>
  <Words>425</Words>
  <Application>Microsoft Office PowerPoint</Application>
  <PresentationFormat>On-screen Show (16:9)</PresentationFormat>
  <Paragraphs>76</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Josefin Slab</vt:lpstr>
      <vt:lpstr>Advent Pro Light</vt:lpstr>
      <vt:lpstr>Arial</vt:lpstr>
      <vt:lpstr>Rajdhani</vt:lpstr>
      <vt:lpstr>Calibri</vt:lpstr>
      <vt:lpstr>Cambria Math</vt:lpstr>
      <vt:lpstr>Fira Sans Condensed Light</vt:lpstr>
      <vt:lpstr>Symbol</vt:lpstr>
      <vt:lpstr>Anton</vt:lpstr>
      <vt:lpstr>Ai Tech Agency by Slidesgo</vt:lpstr>
      <vt:lpstr>Mohr’s Circle</vt:lpstr>
      <vt:lpstr>OUR Project (Introduction)</vt:lpstr>
      <vt:lpstr>OUR Project</vt:lpstr>
      <vt:lpstr>Why Mohr's circle?</vt:lpstr>
      <vt:lpstr>WHAT can we calculate?</vt:lpstr>
      <vt:lpstr>Mohr ‘s circle </vt:lpstr>
      <vt:lpstr>Mohr’s circle </vt:lpstr>
      <vt:lpstr>GUI </vt:lpstr>
      <vt:lpstr>Flow chart</vt:lpstr>
      <vt:lpstr>Code </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Mohr’s Circle</dc:title>
  <dc:creator>Ali Khaled</dc:creator>
  <cp:lastModifiedBy>ali191160@beng.bu.edu.eg</cp:lastModifiedBy>
  <cp:revision>10</cp:revision>
  <dcterms:modified xsi:type="dcterms:W3CDTF">2022-12-28T16:32:43Z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0x010100714FEA418914D74F81ADB735E499B6E5</vt:lpwstr>
  </property>
</Properties>
</file>