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69" r:id="rId7"/>
    <p:sldId id="271" r:id="rId8"/>
    <p:sldId id="270" r:id="rId9"/>
    <p:sldId id="272" r:id="rId10"/>
    <p:sldId id="273" r:id="rId11"/>
    <p:sldId id="274" r:id="rId12"/>
    <p:sldId id="275" r:id="rId13"/>
    <p:sldId id="276" r:id="rId14"/>
    <p:sldId id="277" r:id="rId15"/>
    <p:sldId id="278" r:id="rId16"/>
    <p:sldId id="280"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192582-2E4B-4901-BF9F-516173403137}" v="3" dt="2021-06-23T16:52:57.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8" d="100"/>
          <a:sy n="88" d="100"/>
        </p:scale>
        <p:origin x="259"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ành Dương" userId="c443446bd748871c" providerId="LiveId" clId="{255B595A-3A36-4F32-8568-9533DEDE23A1}"/>
    <pc:docChg chg="undo custSel delSld modSld">
      <pc:chgData name="Thành Dương" userId="c443446bd748871c" providerId="LiveId" clId="{255B595A-3A36-4F32-8568-9533DEDE23A1}" dt="2021-06-22T07:35:11.804" v="131" actId="14100"/>
      <pc:docMkLst>
        <pc:docMk/>
      </pc:docMkLst>
      <pc:sldChg chg="modSp mod">
        <pc:chgData name="Thành Dương" userId="c443446bd748871c" providerId="LiveId" clId="{255B595A-3A36-4F32-8568-9533DEDE23A1}" dt="2021-06-22T07:35:11.804" v="131" actId="14100"/>
        <pc:sldMkLst>
          <pc:docMk/>
          <pc:sldMk cId="2368787321" sldId="275"/>
        </pc:sldMkLst>
        <pc:spChg chg="mod">
          <ac:chgData name="Thành Dương" userId="c443446bd748871c" providerId="LiveId" clId="{255B595A-3A36-4F32-8568-9533DEDE23A1}" dt="2021-06-22T07:35:07.561" v="130" actId="1076"/>
          <ac:spMkLst>
            <pc:docMk/>
            <pc:sldMk cId="2368787321" sldId="275"/>
            <ac:spMk id="3" creationId="{A6948964-613A-45D1-AF74-D63895654538}"/>
          </ac:spMkLst>
        </pc:spChg>
        <pc:spChg chg="mod">
          <ac:chgData name="Thành Dương" userId="c443446bd748871c" providerId="LiveId" clId="{255B595A-3A36-4F32-8568-9533DEDE23A1}" dt="2021-06-22T07:35:01.878" v="129" actId="27636"/>
          <ac:spMkLst>
            <pc:docMk/>
            <pc:sldMk cId="2368787321" sldId="275"/>
            <ac:spMk id="4" creationId="{8CCAF14A-439B-47DB-8DBF-1236569C9E00}"/>
          </ac:spMkLst>
        </pc:spChg>
        <pc:picChg chg="mod">
          <ac:chgData name="Thành Dương" userId="c443446bd748871c" providerId="LiveId" clId="{255B595A-3A36-4F32-8568-9533DEDE23A1}" dt="2021-06-22T07:35:11.804" v="131" actId="14100"/>
          <ac:picMkLst>
            <pc:docMk/>
            <pc:sldMk cId="2368787321" sldId="275"/>
            <ac:picMk id="6" creationId="{3C4C1DBF-4E86-41C0-A531-A508A75E20C2}"/>
          </ac:picMkLst>
        </pc:picChg>
      </pc:sldChg>
      <pc:sldChg chg="modSp mod">
        <pc:chgData name="Thành Dương" userId="c443446bd748871c" providerId="LiveId" clId="{255B595A-3A36-4F32-8568-9533DEDE23A1}" dt="2021-06-22T07:31:10.896" v="29" actId="27636"/>
        <pc:sldMkLst>
          <pc:docMk/>
          <pc:sldMk cId="3745050367" sldId="276"/>
        </pc:sldMkLst>
        <pc:spChg chg="mod">
          <ac:chgData name="Thành Dương" userId="c443446bd748871c" providerId="LiveId" clId="{255B595A-3A36-4F32-8568-9533DEDE23A1}" dt="2021-06-22T07:31:10.896" v="29" actId="27636"/>
          <ac:spMkLst>
            <pc:docMk/>
            <pc:sldMk cId="3745050367" sldId="276"/>
            <ac:spMk id="72" creationId="{7448A2F3-E602-43BD-BA75-0749681F333F}"/>
          </ac:spMkLst>
        </pc:spChg>
      </pc:sldChg>
      <pc:sldChg chg="modSp mod">
        <pc:chgData name="Thành Dương" userId="c443446bd748871c" providerId="LiveId" clId="{255B595A-3A36-4F32-8568-9533DEDE23A1}" dt="2021-06-22T07:31:38.655" v="44" actId="20577"/>
        <pc:sldMkLst>
          <pc:docMk/>
          <pc:sldMk cId="3305358201" sldId="277"/>
        </pc:sldMkLst>
        <pc:spChg chg="mod">
          <ac:chgData name="Thành Dương" userId="c443446bd748871c" providerId="LiveId" clId="{255B595A-3A36-4F32-8568-9533DEDE23A1}" dt="2021-06-22T07:31:38.655" v="44" actId="20577"/>
          <ac:spMkLst>
            <pc:docMk/>
            <pc:sldMk cId="3305358201" sldId="277"/>
            <ac:spMk id="3" creationId="{A7BD8384-D53E-4A18-8DF3-3983635199E7}"/>
          </ac:spMkLst>
        </pc:spChg>
      </pc:sldChg>
      <pc:sldChg chg="addSp delSp modSp mod">
        <pc:chgData name="Thành Dương" userId="c443446bd748871c" providerId="LiveId" clId="{255B595A-3A36-4F32-8568-9533DEDE23A1}" dt="2021-06-22T07:32:36.434" v="70" actId="14100"/>
        <pc:sldMkLst>
          <pc:docMk/>
          <pc:sldMk cId="3327438688" sldId="278"/>
        </pc:sldMkLst>
        <pc:spChg chg="mod">
          <ac:chgData name="Thành Dương" userId="c443446bd748871c" providerId="LiveId" clId="{255B595A-3A36-4F32-8568-9533DEDE23A1}" dt="2021-06-22T07:32:34.419" v="69" actId="1076"/>
          <ac:spMkLst>
            <pc:docMk/>
            <pc:sldMk cId="3327438688" sldId="278"/>
            <ac:spMk id="3" creationId="{0D5CA11B-415B-47CC-B668-DAA4B59CE8DA}"/>
          </ac:spMkLst>
        </pc:spChg>
        <pc:spChg chg="del mod">
          <ac:chgData name="Thành Dương" userId="c443446bd748871c" providerId="LiveId" clId="{255B595A-3A36-4F32-8568-9533DEDE23A1}" dt="2021-06-22T07:32:11.385" v="58"/>
          <ac:spMkLst>
            <pc:docMk/>
            <pc:sldMk cId="3327438688" sldId="278"/>
            <ac:spMk id="4" creationId="{F0B13373-151D-419E-AB1B-BCCAEF3E51C3}"/>
          </ac:spMkLst>
        </pc:spChg>
        <pc:picChg chg="add mod">
          <ac:chgData name="Thành Dương" userId="c443446bd748871c" providerId="LiveId" clId="{255B595A-3A36-4F32-8568-9533DEDE23A1}" dt="2021-06-22T07:32:36.434" v="70" actId="14100"/>
          <ac:picMkLst>
            <pc:docMk/>
            <pc:sldMk cId="3327438688" sldId="278"/>
            <ac:picMk id="5" creationId="{52A7E2B3-D662-427D-8CC5-E9BB4722DA3E}"/>
          </ac:picMkLst>
        </pc:picChg>
      </pc:sldChg>
      <pc:sldChg chg="delSp del mod">
        <pc:chgData name="Thành Dương" userId="c443446bd748871c" providerId="LiveId" clId="{255B595A-3A36-4F32-8568-9533DEDE23A1}" dt="2021-06-22T07:32:38.959" v="71" actId="47"/>
        <pc:sldMkLst>
          <pc:docMk/>
          <pc:sldMk cId="4271827913" sldId="279"/>
        </pc:sldMkLst>
        <pc:picChg chg="del">
          <ac:chgData name="Thành Dương" userId="c443446bd748871c" providerId="LiveId" clId="{255B595A-3A36-4F32-8568-9533DEDE23A1}" dt="2021-06-22T07:32:09.110" v="57" actId="21"/>
          <ac:picMkLst>
            <pc:docMk/>
            <pc:sldMk cId="4271827913" sldId="279"/>
            <ac:picMk id="7" creationId="{1068B7CE-233E-4DDD-A0A3-6C539B5C3C85}"/>
          </ac:picMkLst>
        </pc:picChg>
      </pc:sldChg>
      <pc:sldChg chg="modSp mod">
        <pc:chgData name="Thành Dương" userId="c443446bd748871c" providerId="LiveId" clId="{255B595A-3A36-4F32-8568-9533DEDE23A1}" dt="2021-06-22T07:33:44.981" v="104" actId="1076"/>
        <pc:sldMkLst>
          <pc:docMk/>
          <pc:sldMk cId="3973877803" sldId="280"/>
        </pc:sldMkLst>
        <pc:spChg chg="mod">
          <ac:chgData name="Thành Dương" userId="c443446bd748871c" providerId="LiveId" clId="{255B595A-3A36-4F32-8568-9533DEDE23A1}" dt="2021-06-22T07:33:02.101" v="91" actId="20577"/>
          <ac:spMkLst>
            <pc:docMk/>
            <pc:sldMk cId="3973877803" sldId="280"/>
            <ac:spMk id="3" creationId="{16F94032-4EF2-4F3D-B846-9B6C25E1716D}"/>
          </ac:spMkLst>
        </pc:spChg>
        <pc:spChg chg="mod">
          <ac:chgData name="Thành Dương" userId="c443446bd748871c" providerId="LiveId" clId="{255B595A-3A36-4F32-8568-9533DEDE23A1}" dt="2021-06-22T07:33:44.981" v="104" actId="1076"/>
          <ac:spMkLst>
            <pc:docMk/>
            <pc:sldMk cId="3973877803" sldId="280"/>
            <ac:spMk id="4" creationId="{806520FD-B374-4B40-A7EF-76E054E33BED}"/>
          </ac:spMkLst>
        </pc:spChg>
      </pc:sldChg>
    </pc:docChg>
  </pc:docChgLst>
  <pc:docChgLst>
    <pc:chgData name="Thành Dương" userId="c443446bd748871c" providerId="LiveId" clId="{C0192582-2E4B-4901-BF9F-516173403137}"/>
    <pc:docChg chg="undo custSel modSld">
      <pc:chgData name="Thành Dương" userId="c443446bd748871c" providerId="LiveId" clId="{C0192582-2E4B-4901-BF9F-516173403137}" dt="2021-06-23T16:53:10.661" v="9" actId="14100"/>
      <pc:docMkLst>
        <pc:docMk/>
      </pc:docMkLst>
      <pc:sldChg chg="addSp delSp modSp mod">
        <pc:chgData name="Thành Dương" userId="c443446bd748871c" providerId="LiveId" clId="{C0192582-2E4B-4901-BF9F-516173403137}" dt="2021-06-23T16:53:10.661" v="9" actId="14100"/>
        <pc:sldMkLst>
          <pc:docMk/>
          <pc:sldMk cId="3327438688" sldId="278"/>
        </pc:sldMkLst>
        <pc:spChg chg="mod">
          <ac:chgData name="Thành Dương" userId="c443446bd748871c" providerId="LiveId" clId="{C0192582-2E4B-4901-BF9F-516173403137}" dt="2021-06-23T16:53:01.182" v="6" actId="26606"/>
          <ac:spMkLst>
            <pc:docMk/>
            <pc:sldMk cId="3327438688" sldId="278"/>
            <ac:spMk id="2" creationId="{79273790-7A65-45FA-994F-085DFE85394B}"/>
          </ac:spMkLst>
        </pc:spChg>
        <pc:spChg chg="mod">
          <ac:chgData name="Thành Dương" userId="c443446bd748871c" providerId="LiveId" clId="{C0192582-2E4B-4901-BF9F-516173403137}" dt="2021-06-23T16:53:01.182" v="6" actId="26606"/>
          <ac:spMkLst>
            <pc:docMk/>
            <pc:sldMk cId="3327438688" sldId="278"/>
            <ac:spMk id="3" creationId="{0D5CA11B-415B-47CC-B668-DAA4B59CE8DA}"/>
          </ac:spMkLst>
        </pc:spChg>
        <pc:spChg chg="add del mod">
          <ac:chgData name="Thành Dương" userId="c443446bd748871c" providerId="LiveId" clId="{C0192582-2E4B-4901-BF9F-516173403137}" dt="2021-06-23T16:52:50.682" v="3" actId="478"/>
          <ac:spMkLst>
            <pc:docMk/>
            <pc:sldMk cId="3327438688" sldId="278"/>
            <ac:spMk id="6" creationId="{8B344F63-AD47-4BB7-B3B6-634B1814F574}"/>
          </ac:spMkLst>
        </pc:spChg>
        <pc:spChg chg="add del mod">
          <ac:chgData name="Thành Dương" userId="c443446bd748871c" providerId="LiveId" clId="{C0192582-2E4B-4901-BF9F-516173403137}" dt="2021-06-23T16:52:57.561" v="5"/>
          <ac:spMkLst>
            <pc:docMk/>
            <pc:sldMk cId="3327438688" sldId="278"/>
            <ac:spMk id="9" creationId="{C55D1A65-4DA9-48F3-9679-E1A982D8A50F}"/>
          </ac:spMkLst>
        </pc:spChg>
        <pc:picChg chg="add del">
          <ac:chgData name="Thành Dương" userId="c443446bd748871c" providerId="LiveId" clId="{C0192582-2E4B-4901-BF9F-516173403137}" dt="2021-06-23T16:52:55.499" v="4" actId="478"/>
          <ac:picMkLst>
            <pc:docMk/>
            <pc:sldMk cId="3327438688" sldId="278"/>
            <ac:picMk id="5" creationId="{52A7E2B3-D662-427D-8CC5-E9BB4722DA3E}"/>
          </ac:picMkLst>
        </pc:picChg>
        <pc:picChg chg="add mod">
          <ac:chgData name="Thành Dương" userId="c443446bd748871c" providerId="LiveId" clId="{C0192582-2E4B-4901-BF9F-516173403137}" dt="2021-06-23T16:52:49.750" v="2"/>
          <ac:picMkLst>
            <pc:docMk/>
            <pc:sldMk cId="3327438688" sldId="278"/>
            <ac:picMk id="7" creationId="{11A29D70-B64B-47A5-BDDB-4060A0341085}"/>
          </ac:picMkLst>
        </pc:picChg>
        <pc:picChg chg="add mod">
          <ac:chgData name="Thành Dương" userId="c443446bd748871c" providerId="LiveId" clId="{C0192582-2E4B-4901-BF9F-516173403137}" dt="2021-06-23T16:53:10.661" v="9" actId="14100"/>
          <ac:picMkLst>
            <pc:docMk/>
            <pc:sldMk cId="3327438688" sldId="278"/>
            <ac:picMk id="10" creationId="{2AA5E206-8E12-4FEE-99CB-7B18A50A4CC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6/23/2021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6/23/2021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6/23/2021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612" y="457200"/>
            <a:ext cx="8735325" cy="2000251"/>
          </a:xfrm>
        </p:spPr>
        <p:txBody>
          <a:bodyPr>
            <a:normAutofit fontScale="90000"/>
          </a:bodyPr>
          <a:lstStyle/>
          <a:p>
            <a:pPr algn="ctr"/>
            <a:br>
              <a:rPr lang="en-US" dirty="0"/>
            </a:br>
            <a:r>
              <a:rPr lang="en-US" sz="6700" b="1" dirty="0">
                <a:solidFill>
                  <a:srgbClr val="DADADA"/>
                </a:solidFill>
              </a:rPr>
              <a:t>Advanced Programming</a:t>
            </a:r>
            <a:r>
              <a:rPr lang="en-US" sz="10700" b="1" dirty="0"/>
              <a:t> </a:t>
            </a:r>
            <a:endParaRPr lang="en-US" dirty="0"/>
          </a:p>
        </p:txBody>
      </p:sp>
      <p:sp>
        <p:nvSpPr>
          <p:cNvPr id="5" name="Subtitle 4"/>
          <p:cNvSpPr>
            <a:spLocks noGrp="1"/>
          </p:cNvSpPr>
          <p:nvPr>
            <p:ph type="subTitle" idx="1"/>
          </p:nvPr>
        </p:nvSpPr>
        <p:spPr/>
        <p:txBody>
          <a:bodyPr>
            <a:normAutofit fontScale="92500" lnSpcReduction="10000"/>
          </a:bodyPr>
          <a:lstStyle/>
          <a:p>
            <a:pPr algn="ctr"/>
            <a:r>
              <a:rPr lang="en-US" sz="3000" b="1" dirty="0">
                <a:solidFill>
                  <a:schemeClr val="accent1">
                    <a:lumMod val="60000"/>
                    <a:lumOff val="40000"/>
                  </a:schemeClr>
                </a:solidFill>
              </a:rPr>
              <a:t>Group 7:</a:t>
            </a:r>
          </a:p>
          <a:p>
            <a:pPr algn="ctr"/>
            <a:r>
              <a:rPr lang="en-US" dirty="0">
                <a:solidFill>
                  <a:schemeClr val="accent1">
                    <a:lumMod val="60000"/>
                    <a:lumOff val="40000"/>
                  </a:schemeClr>
                </a:solidFill>
              </a:rPr>
              <a:t>Ngo Quynh Nga</a:t>
            </a:r>
          </a:p>
          <a:p>
            <a:pPr algn="ctr"/>
            <a:r>
              <a:rPr lang="en-US" dirty="0">
                <a:solidFill>
                  <a:schemeClr val="accent1">
                    <a:lumMod val="60000"/>
                    <a:lumOff val="40000"/>
                  </a:schemeClr>
                </a:solidFill>
              </a:rPr>
              <a:t>Duong Tien Thanh</a:t>
            </a:r>
          </a:p>
          <a:p>
            <a:pPr algn="ctr"/>
            <a:r>
              <a:rPr lang="en-US" dirty="0">
                <a:solidFill>
                  <a:schemeClr val="accent1">
                    <a:lumMod val="60000"/>
                    <a:lumOff val="40000"/>
                  </a:schemeClr>
                </a:solidFill>
              </a:rPr>
              <a:t>Hoang Cong Minh</a:t>
            </a:r>
          </a:p>
          <a:p>
            <a:pPr algn="ctr"/>
            <a:r>
              <a:rPr lang="en-US" dirty="0">
                <a:solidFill>
                  <a:schemeClr val="accent1">
                    <a:lumMod val="60000"/>
                    <a:lumOff val="40000"/>
                  </a:schemeClr>
                </a:solidFill>
              </a:rPr>
              <a:t>Pham Le Hai Dang</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8CBB-91A7-4EC4-8D3E-998BAEC8A25B}"/>
              </a:ext>
            </a:extLst>
          </p:cNvPr>
          <p:cNvSpPr>
            <a:spLocks noGrp="1"/>
          </p:cNvSpPr>
          <p:nvPr>
            <p:ph type="title"/>
          </p:nvPr>
        </p:nvSpPr>
        <p:spPr>
          <a:xfrm>
            <a:off x="1320456" y="685800"/>
            <a:ext cx="10360501" cy="715963"/>
          </a:xfrm>
        </p:spPr>
        <p:txBody>
          <a:bodyPr anchor="b">
            <a:normAutofit fontScale="90000"/>
          </a:bodyPr>
          <a:lstStyle/>
          <a:p>
            <a:pPr algn="ctr"/>
            <a:r>
              <a:rPr lang="en-US" sz="4000" b="1" dirty="0">
                <a:solidFill>
                  <a:srgbClr val="DADADA"/>
                </a:solidFill>
              </a:rPr>
              <a:t>Structural pattern</a:t>
            </a:r>
            <a:br>
              <a:rPr lang="en-US" b="1" dirty="0">
                <a:effectLst/>
              </a:rPr>
            </a:br>
            <a:endParaRPr lang="en-US" dirty="0"/>
          </a:p>
        </p:txBody>
      </p:sp>
      <p:sp>
        <p:nvSpPr>
          <p:cNvPr id="72" name="Content Placeholder 2">
            <a:extLst>
              <a:ext uri="{FF2B5EF4-FFF2-40B4-BE49-F238E27FC236}">
                <a16:creationId xmlns:a16="http://schemas.microsoft.com/office/drawing/2014/main" id="{7448A2F3-E602-43BD-BA75-0749681F333F}"/>
              </a:ext>
            </a:extLst>
          </p:cNvPr>
          <p:cNvSpPr>
            <a:spLocks noGrp="1"/>
          </p:cNvSpPr>
          <p:nvPr>
            <p:ph sz="half" idx="1"/>
          </p:nvPr>
        </p:nvSpPr>
        <p:spPr>
          <a:xfrm>
            <a:off x="1141412" y="1066800"/>
            <a:ext cx="6553200" cy="5562600"/>
          </a:xfrm>
        </p:spPr>
        <p:txBody>
          <a:bodyPr>
            <a:normAutofit/>
          </a:bodyPr>
          <a:lstStyle/>
          <a:p>
            <a:pPr algn="just"/>
            <a:r>
              <a:rPr lang="en-US" sz="1900" dirty="0">
                <a:effectLst/>
                <a:latin typeface="Calibri" panose="020F0502020204030204" pitchFamily="34" charset="0"/>
                <a:ea typeface="Calibri" panose="020F0502020204030204" pitchFamily="34" charset="0"/>
              </a:rPr>
              <a:t>These design patterns are all about Class and Object composition. Structural class-creation patterns use inheritance to compose interfaces. Structural object-patterns define ways to compose objects to obtain new functionality.</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Adapter </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Bridge</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Composite</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Decorator</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Façade</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Flyweight</a:t>
            </a:r>
          </a:p>
          <a:p>
            <a:pPr lvl="0">
              <a:lnSpc>
                <a:spcPct val="115000"/>
              </a:lnSpc>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Private Class Data</a:t>
            </a:r>
          </a:p>
          <a:p>
            <a:pPr lvl="0">
              <a:lnSpc>
                <a:spcPct val="115000"/>
              </a:lnSpc>
              <a:spcAft>
                <a:spcPts val="1000"/>
              </a:spcAft>
              <a:buFont typeface="Wingdings" panose="05000000000000000000" pitchFamily="2" charset="2"/>
              <a:buChar char="Ø"/>
            </a:pPr>
            <a:r>
              <a:rPr lang="en-US" sz="1900" b="1" dirty="0">
                <a:effectLst/>
                <a:latin typeface="Calibri" panose="020F0502020204030204" pitchFamily="34" charset="0"/>
                <a:ea typeface="Calibri" panose="020F0502020204030204" pitchFamily="34" charset="0"/>
              </a:rPr>
              <a:t>Proxy</a:t>
            </a:r>
            <a:endParaRPr lang="en-US" dirty="0"/>
          </a:p>
        </p:txBody>
      </p:sp>
      <p:pic>
        <p:nvPicPr>
          <p:cNvPr id="4098" name="Picture 2" descr="Structural Design Pattern for .NET">
            <a:extLst>
              <a:ext uri="{FF2B5EF4-FFF2-40B4-BE49-F238E27FC236}">
                <a16:creationId xmlns:a16="http://schemas.microsoft.com/office/drawing/2014/main" id="{C95C72AD-BD78-41FE-990E-83533ACC52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770812" y="1219200"/>
            <a:ext cx="41987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5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588B-7373-4AFD-A756-F65F5B97F738}"/>
              </a:ext>
            </a:extLst>
          </p:cNvPr>
          <p:cNvSpPr>
            <a:spLocks noGrp="1"/>
          </p:cNvSpPr>
          <p:nvPr>
            <p:ph type="title"/>
          </p:nvPr>
        </p:nvSpPr>
        <p:spPr>
          <a:xfrm>
            <a:off x="1218883" y="274637"/>
            <a:ext cx="10360501" cy="715963"/>
          </a:xfrm>
        </p:spPr>
        <p:txBody>
          <a:bodyPr/>
          <a:lstStyle/>
          <a:p>
            <a:pPr algn="ctr"/>
            <a:r>
              <a:rPr lang="en-US" sz="4000" b="1" dirty="0">
                <a:solidFill>
                  <a:srgbClr val="DADADA"/>
                </a:solidFill>
              </a:rPr>
              <a:t>Adapter Design Pattern</a:t>
            </a:r>
          </a:p>
        </p:txBody>
      </p:sp>
      <p:sp>
        <p:nvSpPr>
          <p:cNvPr id="3" name="Content Placeholder 2">
            <a:extLst>
              <a:ext uri="{FF2B5EF4-FFF2-40B4-BE49-F238E27FC236}">
                <a16:creationId xmlns:a16="http://schemas.microsoft.com/office/drawing/2014/main" id="{A7BD8384-D53E-4A18-8DF3-3983635199E7}"/>
              </a:ext>
            </a:extLst>
          </p:cNvPr>
          <p:cNvSpPr>
            <a:spLocks noGrp="1"/>
          </p:cNvSpPr>
          <p:nvPr>
            <p:ph sz="half" idx="1"/>
          </p:nvPr>
        </p:nvSpPr>
        <p:spPr>
          <a:xfrm>
            <a:off x="983093" y="1219200"/>
            <a:ext cx="4958919" cy="5029200"/>
          </a:xfrm>
        </p:spPr>
        <p:txBody>
          <a:bodyPr>
            <a:normAutofit/>
          </a:bodyPr>
          <a:lstStyle/>
          <a:p>
            <a:pPr algn="just"/>
            <a:r>
              <a:rPr lang="en-US" sz="1800" dirty="0">
                <a:effectLst/>
                <a:latin typeface="Calibri" panose="020F0502020204030204" pitchFamily="34" charset="0"/>
                <a:ea typeface="Calibri" panose="020F0502020204030204" pitchFamily="34" charset="0"/>
              </a:rPr>
              <a:t>Adapter Pattern is one of the Patterns in the Structural Pattern group. The Adapter Pattern allows unrelated interfaces to work together without having to modify them directly. The object that helps to connect the interfaces is called Adapter</a:t>
            </a:r>
          </a:p>
          <a:p>
            <a:pPr algn="just"/>
            <a:endParaRPr lang="en-US" sz="1800" dirty="0">
              <a:effectLst/>
              <a:latin typeface="Calibri" panose="020F0502020204030204" pitchFamily="34" charset="0"/>
              <a:ea typeface="Calibri" panose="020F0502020204030204" pitchFamily="34" charset="0"/>
            </a:endParaRPr>
          </a:p>
          <a:p>
            <a:pPr lvl="0" algn="just">
              <a:lnSpc>
                <a:spcPct val="115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Client</a:t>
            </a:r>
          </a:p>
          <a:p>
            <a:pPr lvl="0" algn="just">
              <a:lnSpc>
                <a:spcPct val="115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Target</a:t>
            </a:r>
          </a:p>
          <a:p>
            <a:pPr lvl="0" algn="just">
              <a:lnSpc>
                <a:spcPct val="115000"/>
              </a:lnSpc>
              <a:buFont typeface="Wingdings" panose="05000000000000000000" pitchFamily="2" charset="2"/>
              <a:buChar char="Ø"/>
            </a:pPr>
            <a:r>
              <a:rPr lang="en-US" sz="1800" dirty="0" err="1">
                <a:effectLst/>
                <a:latin typeface="Calibri" panose="020F0502020204030204" pitchFamily="34" charset="0"/>
                <a:ea typeface="Calibri" panose="020F0502020204030204" pitchFamily="34" charset="0"/>
              </a:rPr>
              <a:t>Adaptee</a:t>
            </a:r>
            <a:endParaRPr lang="en-US" sz="1800" dirty="0">
              <a:effectLst/>
              <a:latin typeface="Calibri" panose="020F0502020204030204" pitchFamily="34" charset="0"/>
              <a:ea typeface="Calibri" panose="020F0502020204030204" pitchFamily="34" charset="0"/>
            </a:endParaRPr>
          </a:p>
          <a:p>
            <a:pPr lvl="0" algn="just">
              <a:lnSpc>
                <a:spcPct val="115000"/>
              </a:lnSpc>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Adapter</a:t>
            </a:r>
          </a:p>
          <a:p>
            <a:pPr marL="0" lvl="0" indent="0" algn="just">
              <a:lnSpc>
                <a:spcPct val="115000"/>
              </a:lnSpc>
              <a:buNone/>
            </a:pPr>
            <a:endParaRPr lang="en-US" sz="1800" dirty="0">
              <a:effectLst/>
              <a:latin typeface="Calibri" panose="020F0502020204030204" pitchFamily="34" charset="0"/>
              <a:ea typeface="Calibri" panose="020F0502020204030204" pitchFamily="34" charset="0"/>
            </a:endParaRPr>
          </a:p>
        </p:txBody>
      </p:sp>
      <p:pic>
        <p:nvPicPr>
          <p:cNvPr id="6" name="Content Placeholder 5">
            <a:extLst>
              <a:ext uri="{FF2B5EF4-FFF2-40B4-BE49-F238E27FC236}">
                <a16:creationId xmlns:a16="http://schemas.microsoft.com/office/drawing/2014/main" id="{450694D7-C622-4950-B898-76693A5A2CC6}"/>
              </a:ext>
            </a:extLst>
          </p:cNvPr>
          <p:cNvPicPr>
            <a:picLocks noGrp="1" noChangeAspect="1"/>
          </p:cNvPicPr>
          <p:nvPr>
            <p:ph sz="half" idx="2"/>
          </p:nvPr>
        </p:nvPicPr>
        <p:blipFill>
          <a:blip r:embed="rId2"/>
          <a:stretch>
            <a:fillRect/>
          </a:stretch>
        </p:blipFill>
        <p:spPr>
          <a:xfrm>
            <a:off x="5962194" y="1295399"/>
            <a:ext cx="6152017" cy="4523641"/>
          </a:xfrm>
        </p:spPr>
      </p:pic>
    </p:spTree>
    <p:extLst>
      <p:ext uri="{BB962C8B-B14F-4D97-AF65-F5344CB8AC3E}">
        <p14:creationId xmlns:p14="http://schemas.microsoft.com/office/powerpoint/2010/main" val="33053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3790-7A65-45FA-994F-085DFE85394B}"/>
              </a:ext>
            </a:extLst>
          </p:cNvPr>
          <p:cNvSpPr>
            <a:spLocks noGrp="1"/>
          </p:cNvSpPr>
          <p:nvPr>
            <p:ph type="title"/>
          </p:nvPr>
        </p:nvSpPr>
        <p:spPr>
          <a:xfrm>
            <a:off x="1218883" y="274637"/>
            <a:ext cx="10360501" cy="1223963"/>
          </a:xfrm>
        </p:spPr>
        <p:txBody>
          <a:bodyPr anchor="b">
            <a:normAutofit/>
          </a:bodyPr>
          <a:lstStyle/>
          <a:p>
            <a:r>
              <a:rPr lang="en-US" b="1"/>
              <a:t>Composite Design Pattern</a:t>
            </a:r>
          </a:p>
        </p:txBody>
      </p:sp>
      <p:sp>
        <p:nvSpPr>
          <p:cNvPr id="3" name="Content Placeholder 2">
            <a:extLst>
              <a:ext uri="{FF2B5EF4-FFF2-40B4-BE49-F238E27FC236}">
                <a16:creationId xmlns:a16="http://schemas.microsoft.com/office/drawing/2014/main" id="{0D5CA11B-415B-47CC-B668-DAA4B59CE8DA}"/>
              </a:ext>
            </a:extLst>
          </p:cNvPr>
          <p:cNvSpPr>
            <a:spLocks noGrp="1"/>
          </p:cNvSpPr>
          <p:nvPr>
            <p:ph sz="half" idx="1"/>
          </p:nvPr>
        </p:nvSpPr>
        <p:spPr>
          <a:xfrm>
            <a:off x="1218883" y="1706880"/>
            <a:ext cx="5078677" cy="4465320"/>
          </a:xfrm>
        </p:spPr>
        <p:txBody>
          <a:bodyPr>
            <a:normAutofit/>
          </a:bodyPr>
          <a:lstStyle/>
          <a:p>
            <a:r>
              <a:rPr lang="en-US"/>
              <a:t>A composite's purpose is to "compose" things into tree structures in order to express part-whole hierarchies.</a:t>
            </a:r>
          </a:p>
          <a:p>
            <a:r>
              <a:rPr lang="en-US" b="1"/>
              <a:t>Component: </a:t>
            </a:r>
          </a:p>
          <a:p>
            <a:r>
              <a:rPr lang="en-US" b="1"/>
              <a:t>Leaf:</a:t>
            </a:r>
          </a:p>
          <a:p>
            <a:r>
              <a:rPr lang="en-US" b="1"/>
              <a:t>Composite:</a:t>
            </a:r>
          </a:p>
          <a:p>
            <a:r>
              <a:rPr lang="en-US" b="1"/>
              <a:t>Client:</a:t>
            </a:r>
          </a:p>
          <a:p>
            <a:endParaRPr lang="en-US" b="1" dirty="0"/>
          </a:p>
        </p:txBody>
      </p:sp>
      <p:pic>
        <p:nvPicPr>
          <p:cNvPr id="10" name="Content Placeholder 9" descr="Diagram&#10;&#10;Description automatically generated">
            <a:extLst>
              <a:ext uri="{FF2B5EF4-FFF2-40B4-BE49-F238E27FC236}">
                <a16:creationId xmlns:a16="http://schemas.microsoft.com/office/drawing/2014/main" id="{2AA5E206-8E12-4FEE-99CB-7B18A50A4CCC}"/>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018213" y="1706881"/>
            <a:ext cx="5867399" cy="4389120"/>
          </a:xfrm>
          <a:prstGeom prst="rect">
            <a:avLst/>
          </a:prstGeom>
          <a:noFill/>
          <a:ln>
            <a:noFill/>
          </a:ln>
        </p:spPr>
      </p:pic>
    </p:spTree>
    <p:extLst>
      <p:ext uri="{BB962C8B-B14F-4D97-AF65-F5344CB8AC3E}">
        <p14:creationId xmlns:p14="http://schemas.microsoft.com/office/powerpoint/2010/main" val="33274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9FD1-C3BC-4665-BB67-07A97908D316}"/>
              </a:ext>
            </a:extLst>
          </p:cNvPr>
          <p:cNvSpPr>
            <a:spLocks noGrp="1"/>
          </p:cNvSpPr>
          <p:nvPr>
            <p:ph type="title"/>
          </p:nvPr>
        </p:nvSpPr>
        <p:spPr>
          <a:xfrm>
            <a:off x="989012" y="0"/>
            <a:ext cx="10360501" cy="944563"/>
          </a:xfrm>
        </p:spPr>
        <p:txBody>
          <a:bodyPr/>
          <a:lstStyle/>
          <a:p>
            <a:pPr algn="ctr"/>
            <a:r>
              <a:rPr lang="en-US" sz="4000" b="1" dirty="0">
                <a:solidFill>
                  <a:srgbClr val="DADADA"/>
                </a:solidFill>
              </a:rPr>
              <a:t>Behavioral pattern</a:t>
            </a:r>
          </a:p>
        </p:txBody>
      </p:sp>
      <p:sp>
        <p:nvSpPr>
          <p:cNvPr id="3" name="Content Placeholder 2">
            <a:extLst>
              <a:ext uri="{FF2B5EF4-FFF2-40B4-BE49-F238E27FC236}">
                <a16:creationId xmlns:a16="http://schemas.microsoft.com/office/drawing/2014/main" id="{16F94032-4EF2-4F3D-B846-9B6C25E1716D}"/>
              </a:ext>
            </a:extLst>
          </p:cNvPr>
          <p:cNvSpPr>
            <a:spLocks noGrp="1"/>
          </p:cNvSpPr>
          <p:nvPr>
            <p:ph idx="1"/>
          </p:nvPr>
        </p:nvSpPr>
        <p:spPr>
          <a:xfrm>
            <a:off x="912813" y="1295400"/>
            <a:ext cx="5791199" cy="4868669"/>
          </a:xfrm>
        </p:spPr>
        <p:txBody>
          <a:bodyPr>
            <a:norm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rPr>
              <a:t>These design patterns are all about Class's objects communication. Behavioral patterns are those patterns that are most specifically concerned with communication between objects.</a:t>
            </a: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Chain of responsibility</a:t>
            </a: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Command</a:t>
            </a: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Interpreter</a:t>
            </a:r>
            <a:endParaRPr lang="en-US" sz="1800" dirty="0">
              <a:effectLst/>
              <a:latin typeface="Calibri" panose="020F0502020204030204" pitchFamily="34" charset="0"/>
              <a:ea typeface="Calibri" panose="020F0502020204030204" pitchFamily="34" charset="0"/>
            </a:endParaRP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Iterator</a:t>
            </a: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Mediator</a:t>
            </a:r>
            <a:endParaRPr lang="en-US" sz="1800" dirty="0">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806520FD-B374-4B40-A7EF-76E054E33BED}"/>
              </a:ext>
            </a:extLst>
          </p:cNvPr>
          <p:cNvSpPr txBox="1"/>
          <p:nvPr/>
        </p:nvSpPr>
        <p:spPr>
          <a:xfrm>
            <a:off x="6704012" y="1962455"/>
            <a:ext cx="5334000" cy="3534557"/>
          </a:xfrm>
          <a:prstGeom prst="rect">
            <a:avLst/>
          </a:prstGeom>
          <a:noFill/>
        </p:spPr>
        <p:txBody>
          <a:bodyPr wrap="square" rtlCol="0">
            <a:spAutoFit/>
          </a:bodyPr>
          <a:lstStyle/>
          <a:p>
            <a:pPr marL="304747" indent="-304747">
              <a:lnSpc>
                <a:spcPct val="115000"/>
              </a:lnSpc>
              <a:spcBef>
                <a:spcPts val="1600"/>
              </a:spcBef>
              <a:buClr>
                <a:schemeClr val="accent1"/>
              </a:buClr>
              <a:buSzPct val="100000"/>
              <a:buFont typeface="Wingdings" panose="05000000000000000000" pitchFamily="2" charset="2"/>
              <a:buChar char="Ø"/>
            </a:pPr>
            <a:r>
              <a:rPr lang="en-US" sz="1800" b="1" dirty="0">
                <a:latin typeface="Calibri" panose="020F0502020204030204" pitchFamily="34" charset="0"/>
              </a:rPr>
              <a:t>Memento</a:t>
            </a:r>
          </a:p>
          <a:p>
            <a:pPr marL="304747" indent="-304747">
              <a:lnSpc>
                <a:spcPct val="115000"/>
              </a:lnSpc>
              <a:spcBef>
                <a:spcPts val="1600"/>
              </a:spcBef>
              <a:buClr>
                <a:schemeClr val="accent1"/>
              </a:buClr>
              <a:buSzPct val="100000"/>
              <a:buFont typeface="Wingdings" panose="05000000000000000000" pitchFamily="2" charset="2"/>
              <a:buChar char="Ø"/>
            </a:pPr>
            <a:r>
              <a:rPr lang="en-US" sz="1800" b="1" dirty="0">
                <a:latin typeface="Calibri" panose="020F0502020204030204" pitchFamily="34" charset="0"/>
              </a:rPr>
              <a:t>Null Object</a:t>
            </a:r>
          </a:p>
          <a:p>
            <a:pPr marL="304747" indent="-304747">
              <a:lnSpc>
                <a:spcPct val="115000"/>
              </a:lnSpc>
              <a:spcBef>
                <a:spcPts val="1600"/>
              </a:spcBef>
              <a:buClr>
                <a:schemeClr val="accent1"/>
              </a:buClr>
              <a:buSzPct val="100000"/>
              <a:buFont typeface="Wingdings" panose="05000000000000000000" pitchFamily="2" charset="2"/>
              <a:buChar char="Ø"/>
            </a:pPr>
            <a:r>
              <a:rPr lang="en-US" sz="1800" b="1" dirty="0">
                <a:latin typeface="Calibri" panose="020F0502020204030204" pitchFamily="34" charset="0"/>
              </a:rPr>
              <a:t>Observer</a:t>
            </a:r>
          </a:p>
          <a:p>
            <a:pPr marL="304747" indent="-304747">
              <a:lnSpc>
                <a:spcPct val="115000"/>
              </a:lnSpc>
              <a:spcBef>
                <a:spcPts val="1600"/>
              </a:spcBef>
              <a:buClr>
                <a:schemeClr val="accent1"/>
              </a:buClr>
              <a:buSzPct val="100000"/>
              <a:buFont typeface="Wingdings" panose="05000000000000000000" pitchFamily="2" charset="2"/>
              <a:buChar char="Ø"/>
            </a:pPr>
            <a:r>
              <a:rPr lang="en-US" sz="1800" b="1" dirty="0">
                <a:latin typeface="Calibri" panose="020F0502020204030204" pitchFamily="34" charset="0"/>
              </a:rPr>
              <a:t>State</a:t>
            </a:r>
          </a:p>
          <a:p>
            <a:pPr marL="304747" indent="-304747">
              <a:lnSpc>
                <a:spcPct val="115000"/>
              </a:lnSpc>
              <a:spcBef>
                <a:spcPts val="1600"/>
              </a:spcBef>
              <a:buClr>
                <a:schemeClr val="accent1"/>
              </a:buClr>
              <a:buSzPct val="100000"/>
              <a:buFont typeface="Wingdings" panose="05000000000000000000" pitchFamily="2" charset="2"/>
              <a:buChar char="Ø"/>
            </a:pPr>
            <a:r>
              <a:rPr lang="en-US" sz="1800" b="1" dirty="0">
                <a:latin typeface="Calibri" panose="020F0502020204030204" pitchFamily="34" charset="0"/>
              </a:rPr>
              <a:t>Strategy</a:t>
            </a:r>
          </a:p>
          <a:p>
            <a:pPr marL="304747" indent="-304747">
              <a:lnSpc>
                <a:spcPct val="115000"/>
              </a:lnSpc>
              <a:spcBef>
                <a:spcPts val="1600"/>
              </a:spcBef>
              <a:buClr>
                <a:schemeClr val="accent1"/>
              </a:buClr>
              <a:buSzPct val="100000"/>
              <a:buFont typeface="Wingdings" panose="05000000000000000000" pitchFamily="2" charset="2"/>
              <a:buChar char="Ø"/>
            </a:pPr>
            <a:r>
              <a:rPr lang="en-US" sz="1800" b="1" dirty="0">
                <a:latin typeface="Calibri" panose="020F0502020204030204" pitchFamily="34" charset="0"/>
              </a:rPr>
              <a:t>Template method</a:t>
            </a:r>
          </a:p>
          <a:p>
            <a:pPr marL="304747" indent="-304747">
              <a:lnSpc>
                <a:spcPct val="115000"/>
              </a:lnSpc>
              <a:spcBef>
                <a:spcPts val="1600"/>
              </a:spcBef>
              <a:spcAft>
                <a:spcPts val="1000"/>
              </a:spcAft>
              <a:buClr>
                <a:schemeClr val="accent1"/>
              </a:buClr>
              <a:buSzPct val="100000"/>
              <a:buFont typeface="Wingdings" panose="05000000000000000000" pitchFamily="2" charset="2"/>
              <a:buChar char="Ø"/>
            </a:pPr>
            <a:r>
              <a:rPr lang="en-US" sz="1800" b="1" dirty="0">
                <a:latin typeface="Calibri" panose="020F0502020204030204" pitchFamily="34" charset="0"/>
              </a:rPr>
              <a:t>Visitor</a:t>
            </a:r>
          </a:p>
        </p:txBody>
      </p:sp>
    </p:spTree>
    <p:extLst>
      <p:ext uri="{BB962C8B-B14F-4D97-AF65-F5344CB8AC3E}">
        <p14:creationId xmlns:p14="http://schemas.microsoft.com/office/powerpoint/2010/main" val="397387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vert="horz" lIns="121899" tIns="60949" rIns="121899" bIns="60949" rtlCol="0" anchor="b">
            <a:normAutofit/>
          </a:bodyPr>
          <a:lstStyle/>
          <a:p>
            <a:r>
              <a:rPr lang="en-US" b="1" i="0">
                <a:effectLst/>
              </a:rPr>
              <a:t>Object-Oriented Programming (OOP)</a:t>
            </a:r>
            <a:r>
              <a:rPr lang="en-US" b="1"/>
              <a:t> </a:t>
            </a:r>
          </a:p>
        </p:txBody>
      </p:sp>
      <p:pic>
        <p:nvPicPr>
          <p:cNvPr id="10" name="Picture 9">
            <a:extLst>
              <a:ext uri="{FF2B5EF4-FFF2-40B4-BE49-F238E27FC236}">
                <a16:creationId xmlns:a16="http://schemas.microsoft.com/office/drawing/2014/main" id="{F3A1EC44-C665-4F88-98A1-007F90A9B8F9}"/>
              </a:ext>
            </a:extLst>
          </p:cNvPr>
          <p:cNvPicPr>
            <a:picLocks noChangeAspect="1"/>
          </p:cNvPicPr>
          <p:nvPr/>
        </p:nvPicPr>
        <p:blipFill>
          <a:blip r:embed="rId2"/>
          <a:stretch>
            <a:fillRect/>
          </a:stretch>
        </p:blipFill>
        <p:spPr>
          <a:xfrm>
            <a:off x="1218883" y="1828800"/>
            <a:ext cx="5097536" cy="3494680"/>
          </a:xfrm>
          <a:prstGeom prst="rect">
            <a:avLst/>
          </a:prstGeom>
          <a:noFill/>
        </p:spPr>
      </p:pic>
      <p:sp>
        <p:nvSpPr>
          <p:cNvPr id="6" name="TextBox 5">
            <a:extLst>
              <a:ext uri="{FF2B5EF4-FFF2-40B4-BE49-F238E27FC236}">
                <a16:creationId xmlns:a16="http://schemas.microsoft.com/office/drawing/2014/main" id="{7B9EBF14-6FB8-4A9D-B797-FDE83955ECE2}"/>
              </a:ext>
            </a:extLst>
          </p:cNvPr>
          <p:cNvSpPr txBox="1"/>
          <p:nvPr/>
        </p:nvSpPr>
        <p:spPr>
          <a:xfrm>
            <a:off x="6500707" y="1706880"/>
            <a:ext cx="5078677" cy="4465320"/>
          </a:xfrm>
          <a:prstGeom prst="rect">
            <a:avLst/>
          </a:prstGeom>
        </p:spPr>
        <p:txBody>
          <a:bodyPr vert="horz" lIns="121899" tIns="60949" rIns="121899" bIns="60949" rtlCol="0">
            <a:normAutofit/>
          </a:bodyPr>
          <a:lstStyle/>
          <a:p>
            <a:pPr>
              <a:lnSpc>
                <a:spcPct val="90000"/>
              </a:lnSpc>
              <a:spcAft>
                <a:spcPts val="600"/>
              </a:spcAft>
              <a:buClr>
                <a:schemeClr val="accent1"/>
              </a:buClr>
              <a:buFont typeface="Arial" pitchFamily="34" charset="0"/>
              <a:buChar char="•"/>
            </a:pPr>
            <a:r>
              <a:rPr lang="en-US" sz="1800" dirty="0"/>
              <a:t>Object-oriented programming(OOP) combines a collection of variables (properties) and functions (methods) into a single entity known as an "object." These items are classified into classes, which allow individual objects to be grouped together. OOP may assist you in considering objects in a program's code and the many activities that could occur in connection to the objects.</a:t>
            </a:r>
            <a:endParaRPr lang="en-US" sz="1800"/>
          </a:p>
          <a:p>
            <a:pPr>
              <a:lnSpc>
                <a:spcPct val="90000"/>
              </a:lnSpc>
              <a:spcAft>
                <a:spcPts val="600"/>
              </a:spcAft>
              <a:buClr>
                <a:schemeClr val="accent1"/>
              </a:buClr>
              <a:buFont typeface="Arial" pitchFamily="34" charset="0"/>
              <a:buChar char="•"/>
            </a:pPr>
            <a:r>
              <a:rPr lang="en-US" sz="1800" dirty="0"/>
              <a:t>This programming approach is prevalent in widely known programming languages such as Java, C++, and PHP. These languages aid in the organization and structure of software applications. When creating complicated applications, programmers frequently utilize OOP.</a:t>
            </a:r>
            <a:endParaRPr lang="en-US" sz="180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A901-BDE6-4D97-813C-40099C6F9D95}"/>
              </a:ext>
            </a:extLst>
          </p:cNvPr>
          <p:cNvSpPr>
            <a:spLocks noGrp="1"/>
          </p:cNvSpPr>
          <p:nvPr>
            <p:ph type="title"/>
          </p:nvPr>
        </p:nvSpPr>
        <p:spPr/>
        <p:txBody>
          <a:bodyPr/>
          <a:lstStyle/>
          <a:p>
            <a:pPr algn="ctr"/>
            <a:r>
              <a:rPr lang="en-US" b="1" dirty="0"/>
              <a:t>Characteristic of OOP</a:t>
            </a:r>
            <a:br>
              <a:rPr lang="en-US" sz="1800" b="1" dirty="0">
                <a:solidFill>
                  <a:srgbClr val="365F91"/>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92D01A0-3FEC-4360-B719-46EE0FAF932D}"/>
              </a:ext>
            </a:extLst>
          </p:cNvPr>
          <p:cNvSpPr>
            <a:spLocks noGrp="1"/>
          </p:cNvSpPr>
          <p:nvPr>
            <p:ph sz="half" idx="1"/>
          </p:nvPr>
        </p:nvSpPr>
        <p:spPr>
          <a:xfrm>
            <a:off x="1141413" y="1371600"/>
            <a:ext cx="5156148" cy="4800600"/>
          </a:xfrm>
        </p:spPr>
        <p:txBody>
          <a:bodyPr>
            <a:normAutofit fontScale="70000" lnSpcReduction="20000"/>
          </a:bodyPr>
          <a:lstStyle/>
          <a:p>
            <a:pPr marL="342900" lvl="0" indent="-342900">
              <a:lnSpc>
                <a:spcPct val="115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rPr>
              <a:t>Encapsulation: </a:t>
            </a:r>
            <a:r>
              <a:rPr lang="en-US" sz="2000" dirty="0">
                <a:effectLst/>
                <a:latin typeface="Calibri" panose="020F0502020204030204" pitchFamily="34" charset="0"/>
                <a:ea typeface="Calibri" panose="020F0502020204030204" pitchFamily="34" charset="0"/>
              </a:rPr>
              <a:t>Classes cannot alter or interact with an object's particular variables and functions due to the encapsulation process.</a:t>
            </a:r>
          </a:p>
          <a:p>
            <a:pPr marL="342900" lvl="0" indent="-342900">
              <a:lnSpc>
                <a:spcPct val="115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rPr>
              <a:t>Abstraction: </a:t>
            </a:r>
            <a:r>
              <a:rPr lang="en-US" sz="2000" b="1" dirty="0">
                <a:latin typeface="Calibri" panose="020F0502020204030204" pitchFamily="34" charset="0"/>
                <a:ea typeface="Calibri" panose="020F0502020204030204" pitchFamily="34" charset="0"/>
              </a:rPr>
              <a:t>A</a:t>
            </a:r>
            <a:r>
              <a:rPr lang="en-US" sz="2000" dirty="0">
                <a:effectLst/>
                <a:latin typeface="Calibri" panose="020F0502020204030204" pitchFamily="34" charset="0"/>
                <a:ea typeface="Calibri" panose="020F0502020204030204" pitchFamily="34" charset="0"/>
              </a:rPr>
              <a:t>bstraction helps to isolate the impact of code modifications so that if something goes wrong, the change only affects the variables presented and not the outside code.</a:t>
            </a:r>
          </a:p>
          <a:p>
            <a:pPr marL="342900" lvl="0" indent="-342900">
              <a:lnSpc>
                <a:spcPct val="115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rPr>
              <a:t>Inheritance: </a:t>
            </a:r>
            <a:r>
              <a:rPr lang="en-US" sz="2000" dirty="0">
                <a:effectLst/>
                <a:latin typeface="Calibri" panose="020F0502020204030204" pitchFamily="34" charset="0"/>
                <a:ea typeface="Calibri" panose="020F0502020204030204" pitchFamily="34" charset="0"/>
              </a:rPr>
              <a:t>Using this idea, programmers may expand the functionality of existing classes in the code to reduce redundant code.</a:t>
            </a:r>
          </a:p>
          <a:p>
            <a:pPr marL="342900" lvl="0" indent="-342900">
              <a:lnSpc>
                <a:spcPct val="115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rPr>
              <a:t>Polymorphism: </a:t>
            </a:r>
            <a:r>
              <a:rPr lang="en-US" sz="2000" dirty="0">
                <a:effectLst/>
                <a:latin typeface="Calibri" panose="020F0502020204030204" pitchFamily="34" charset="0"/>
                <a:ea typeface="Calibri" panose="020F0502020204030204" pitchFamily="34" charset="0"/>
              </a:rPr>
              <a:t>Overriding and overloading are polymorphism terms.</a:t>
            </a:r>
          </a:p>
          <a:p>
            <a:pPr marL="342900" lvl="0" indent="-342900">
              <a:lnSpc>
                <a:spcPct val="115000"/>
              </a:lnSpc>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rPr>
              <a:t>Objects and Methods: </a:t>
            </a:r>
            <a:r>
              <a:rPr lang="en-US" sz="2000" dirty="0">
                <a:effectLst/>
                <a:latin typeface="Calibri" panose="020F0502020204030204" pitchFamily="34" charset="0"/>
                <a:ea typeface="Calibri" panose="020F0502020204030204" pitchFamily="34" charset="0"/>
              </a:rPr>
              <a:t>An object is a collection of data, procedures for manipulating the data, and functions that provide data-related information. Methods refer to both procedures and functions</a:t>
            </a:r>
          </a:p>
          <a:p>
            <a:pPr marL="342900" lvl="0" indent="-342900" algn="l">
              <a:lnSpc>
                <a:spcPct val="115000"/>
              </a:lnSpc>
              <a:spcAft>
                <a:spcPts val="1000"/>
              </a:spcAft>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rPr>
              <a:t>Class: </a:t>
            </a:r>
            <a:r>
              <a:rPr lang="en-US" sz="2000" dirty="0">
                <a:effectLst/>
                <a:latin typeface="Calibri" panose="020F0502020204030204" pitchFamily="34" charset="0"/>
                <a:ea typeface="Calibri" panose="020F0502020204030204" pitchFamily="34" charset="0"/>
              </a:rPr>
              <a:t>All members defined in the declarations will be present in each object in the class.</a:t>
            </a:r>
          </a:p>
          <a:p>
            <a:pPr marL="0" indent="0">
              <a:buNone/>
            </a:pPr>
            <a:endParaRPr lang="en-US" dirty="0"/>
          </a:p>
        </p:txBody>
      </p:sp>
      <p:pic>
        <p:nvPicPr>
          <p:cNvPr id="5" name="Content Placeholder 4" descr="Java OOPs concepts | Oops concepts, Oops concepts in java, Object oriented  programming">
            <a:extLst>
              <a:ext uri="{FF2B5EF4-FFF2-40B4-BE49-F238E27FC236}">
                <a16:creationId xmlns:a16="http://schemas.microsoft.com/office/drawing/2014/main" id="{FA47DAC4-A7B8-42A9-8296-F69E08B8245F}"/>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21710" y="1371601"/>
            <a:ext cx="4630502" cy="4800600"/>
          </a:xfrm>
          <a:prstGeom prst="rect">
            <a:avLst/>
          </a:prstGeom>
          <a:noFill/>
          <a:ln>
            <a:noFill/>
          </a:ln>
        </p:spPr>
      </p:pic>
    </p:spTree>
    <p:extLst>
      <p:ext uri="{BB962C8B-B14F-4D97-AF65-F5344CB8AC3E}">
        <p14:creationId xmlns:p14="http://schemas.microsoft.com/office/powerpoint/2010/main" val="268428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9F425B-8EB8-43C8-BD25-1963AFD1B5D0}"/>
              </a:ext>
            </a:extLst>
          </p:cNvPr>
          <p:cNvSpPr>
            <a:spLocks noGrp="1"/>
          </p:cNvSpPr>
          <p:nvPr>
            <p:ph type="title"/>
          </p:nvPr>
        </p:nvSpPr>
        <p:spPr/>
        <p:txBody>
          <a:bodyPr>
            <a:normAutofit/>
          </a:bodyPr>
          <a:lstStyle/>
          <a:p>
            <a:pPr algn="ctr"/>
            <a:r>
              <a:rPr lang="en-US" sz="4400" b="1" dirty="0"/>
              <a:t>Advantages of OOP</a:t>
            </a:r>
          </a:p>
        </p:txBody>
      </p:sp>
      <p:sp>
        <p:nvSpPr>
          <p:cNvPr id="4" name="Content Placeholder 3">
            <a:extLst>
              <a:ext uri="{FF2B5EF4-FFF2-40B4-BE49-F238E27FC236}">
                <a16:creationId xmlns:a16="http://schemas.microsoft.com/office/drawing/2014/main" id="{389D5D38-68BD-49E4-BB19-1E2A19DA131B}"/>
              </a:ext>
            </a:extLst>
          </p:cNvPr>
          <p:cNvSpPr>
            <a:spLocks noGrp="1"/>
          </p:cNvSpPr>
          <p:nvPr>
            <p:ph idx="1"/>
          </p:nvPr>
        </p:nvSpPr>
        <p:spPr/>
        <p:txBody>
          <a:bodyPr/>
          <a:lstStyle/>
          <a:p>
            <a:pPr marL="342900" lvl="0" indent="-342900">
              <a:lnSpc>
                <a:spcPct val="115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rPr>
              <a:t>OOP supports the modular framework for application development and offers it. Good definitions are implemented by concealing internal information, abstract data types are implemented.</a:t>
            </a:r>
          </a:p>
          <a:p>
            <a:pPr marL="342900" lvl="0" indent="-342900">
              <a:lnSpc>
                <a:spcPct val="115000"/>
              </a:lnSpc>
              <a:buFont typeface="Symbol" panose="05050102010706020507" pitchFamily="18" charset="2"/>
              <a:buChar char=""/>
            </a:pPr>
            <a:r>
              <a:rPr lang="en-US" sz="2000" dirty="0">
                <a:effectLst/>
                <a:latin typeface="Calibri" panose="020F0502020204030204" pitchFamily="34" charset="0"/>
                <a:ea typeface="Calibri" panose="020F0502020204030204" pitchFamily="34" charset="0"/>
              </a:rPr>
              <a:t>The retention and modification of the current code is easy, whilst existing code may be changed to existing objects with little modifications.</a:t>
            </a:r>
          </a:p>
          <a:p>
            <a:pPr marL="342900" lvl="0" indent="-342900">
              <a:lnSpc>
                <a:spcPct val="115000"/>
              </a:lnSpc>
              <a:spcAft>
                <a:spcPts val="10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rPr>
              <a:t>The OOP provides an excellent code library foundation for quickly adjusting and modifying program components.</a:t>
            </a:r>
          </a:p>
          <a:p>
            <a:endParaRPr lang="en-US" dirty="0"/>
          </a:p>
        </p:txBody>
      </p:sp>
    </p:spTree>
    <p:extLst>
      <p:ext uri="{BB962C8B-B14F-4D97-AF65-F5344CB8AC3E}">
        <p14:creationId xmlns:p14="http://schemas.microsoft.com/office/powerpoint/2010/main" val="12291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C5D5A-AD57-48FE-BA4F-AF77F368C89C}"/>
              </a:ext>
            </a:extLst>
          </p:cNvPr>
          <p:cNvSpPr>
            <a:spLocks noGrp="1"/>
          </p:cNvSpPr>
          <p:nvPr>
            <p:ph type="title"/>
          </p:nvPr>
        </p:nvSpPr>
        <p:spPr/>
        <p:txBody>
          <a:bodyPr>
            <a:normAutofit/>
          </a:bodyPr>
          <a:lstStyle/>
          <a:p>
            <a:pPr algn="ctr"/>
            <a:r>
              <a:rPr lang="en-US" sz="4400" b="1" dirty="0"/>
              <a:t>Scenario</a:t>
            </a:r>
          </a:p>
        </p:txBody>
      </p:sp>
      <p:sp>
        <p:nvSpPr>
          <p:cNvPr id="7" name="Content Placeholder 6">
            <a:extLst>
              <a:ext uri="{FF2B5EF4-FFF2-40B4-BE49-F238E27FC236}">
                <a16:creationId xmlns:a16="http://schemas.microsoft.com/office/drawing/2014/main" id="{F8AAA247-16F6-4F1A-93C3-7748FA9D2FE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rPr>
              <a:t>The selling system will be used as an example for OOP. There are three actors in this system: the customer, the seller, and the administrator. Login, search products, check details, and buy products are all available to customers. The seller can log in, search products, enter data, and check for client information such as phone numbers, etc. The administrator can log in, search for and manage all client information. Admins can also add, update, and delete products, as well as change their prices based on market conditions. There will be a memory for all of the items that will keep track of all of the locations that they have added. Memory can be managed by the administrator, but not by customers, and memory data cannot be removed. Customers can only buy products after registering an account.</a:t>
            </a:r>
          </a:p>
          <a:p>
            <a:endParaRPr lang="en-US" dirty="0"/>
          </a:p>
        </p:txBody>
      </p:sp>
    </p:spTree>
    <p:extLst>
      <p:ext uri="{BB962C8B-B14F-4D97-AF65-F5344CB8AC3E}">
        <p14:creationId xmlns:p14="http://schemas.microsoft.com/office/powerpoint/2010/main" val="68267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B77B-4B5E-4255-AB47-68579988DFCB}"/>
              </a:ext>
            </a:extLst>
          </p:cNvPr>
          <p:cNvSpPr>
            <a:spLocks noGrp="1"/>
          </p:cNvSpPr>
          <p:nvPr>
            <p:ph type="title"/>
          </p:nvPr>
        </p:nvSpPr>
        <p:spPr>
          <a:xfrm>
            <a:off x="1218883" y="533400"/>
            <a:ext cx="10360501" cy="762000"/>
          </a:xfrm>
        </p:spPr>
        <p:txBody>
          <a:bodyPr>
            <a:normAutofit fontScale="90000"/>
          </a:bodyPr>
          <a:lstStyle/>
          <a:p>
            <a:pPr algn="ctr"/>
            <a:br>
              <a:rPr lang="en-US" dirty="0"/>
            </a:br>
            <a:r>
              <a:rPr lang="en-US" sz="4400" b="1" dirty="0">
                <a:solidFill>
                  <a:srgbClr val="DADADA"/>
                </a:solidFill>
              </a:rPr>
              <a:t>Use case diagram (Scenario)</a:t>
            </a:r>
            <a:r>
              <a:rPr lang="en-US" sz="6600" b="1" dirty="0"/>
              <a:t> </a:t>
            </a:r>
            <a:endParaRPr lang="en-US" dirty="0"/>
          </a:p>
        </p:txBody>
      </p:sp>
      <p:pic>
        <p:nvPicPr>
          <p:cNvPr id="5" name="Content Placeholder 4">
            <a:extLst>
              <a:ext uri="{FF2B5EF4-FFF2-40B4-BE49-F238E27FC236}">
                <a16:creationId xmlns:a16="http://schemas.microsoft.com/office/drawing/2014/main" id="{3E1D402A-9EB5-44A0-92E9-3EFE42E6FB8A}"/>
              </a:ext>
            </a:extLst>
          </p:cNvPr>
          <p:cNvPicPr>
            <a:picLocks noGrp="1" noChangeAspect="1"/>
          </p:cNvPicPr>
          <p:nvPr>
            <p:ph idx="1"/>
          </p:nvPr>
        </p:nvPicPr>
        <p:blipFill>
          <a:blip r:embed="rId2"/>
          <a:stretch>
            <a:fillRect/>
          </a:stretch>
        </p:blipFill>
        <p:spPr>
          <a:xfrm>
            <a:off x="3046412" y="1371600"/>
            <a:ext cx="6424208" cy="4792663"/>
          </a:xfrm>
        </p:spPr>
      </p:pic>
    </p:spTree>
    <p:extLst>
      <p:ext uri="{BB962C8B-B14F-4D97-AF65-F5344CB8AC3E}">
        <p14:creationId xmlns:p14="http://schemas.microsoft.com/office/powerpoint/2010/main" val="242978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3CB2-A176-460D-99AC-CEEB4A501E99}"/>
              </a:ext>
            </a:extLst>
          </p:cNvPr>
          <p:cNvSpPr>
            <a:spLocks noGrp="1"/>
          </p:cNvSpPr>
          <p:nvPr>
            <p:ph type="title"/>
          </p:nvPr>
        </p:nvSpPr>
        <p:spPr/>
        <p:txBody>
          <a:bodyPr/>
          <a:lstStyle/>
          <a:p>
            <a:pPr algn="ctr"/>
            <a:r>
              <a:rPr lang="en-US" sz="4000" b="1" dirty="0">
                <a:solidFill>
                  <a:srgbClr val="DADADA"/>
                </a:solidFill>
              </a:rPr>
              <a:t>Class diagram (Scenario) </a:t>
            </a:r>
          </a:p>
        </p:txBody>
      </p:sp>
      <p:pic>
        <p:nvPicPr>
          <p:cNvPr id="5" name="Content Placeholder 4">
            <a:extLst>
              <a:ext uri="{FF2B5EF4-FFF2-40B4-BE49-F238E27FC236}">
                <a16:creationId xmlns:a16="http://schemas.microsoft.com/office/drawing/2014/main" id="{D9553B9A-706D-4E2D-AFC3-BE6D79DF58D8}"/>
              </a:ext>
            </a:extLst>
          </p:cNvPr>
          <p:cNvPicPr>
            <a:picLocks noGrp="1" noChangeAspect="1"/>
          </p:cNvPicPr>
          <p:nvPr>
            <p:ph idx="1"/>
          </p:nvPr>
        </p:nvPicPr>
        <p:blipFill>
          <a:blip r:embed="rId2"/>
          <a:stretch>
            <a:fillRect/>
          </a:stretch>
        </p:blipFill>
        <p:spPr>
          <a:xfrm>
            <a:off x="3122612" y="1600200"/>
            <a:ext cx="6353967" cy="4792663"/>
          </a:xfrm>
        </p:spPr>
      </p:pic>
    </p:spTree>
    <p:extLst>
      <p:ext uri="{BB962C8B-B14F-4D97-AF65-F5344CB8AC3E}">
        <p14:creationId xmlns:p14="http://schemas.microsoft.com/office/powerpoint/2010/main" val="333610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768B-EA28-44A6-AF8B-B6016B9089CE}"/>
              </a:ext>
            </a:extLst>
          </p:cNvPr>
          <p:cNvSpPr>
            <a:spLocks noGrp="1"/>
          </p:cNvSpPr>
          <p:nvPr>
            <p:ph type="title"/>
          </p:nvPr>
        </p:nvSpPr>
        <p:spPr>
          <a:xfrm>
            <a:off x="1218883" y="274637"/>
            <a:ext cx="10360501" cy="1223963"/>
          </a:xfrm>
        </p:spPr>
        <p:txBody>
          <a:bodyPr anchor="b">
            <a:normAutofit/>
          </a:bodyPr>
          <a:lstStyle/>
          <a:p>
            <a:r>
              <a:rPr lang="en-US" b="1" dirty="0"/>
              <a:t>Design patterns</a:t>
            </a:r>
          </a:p>
        </p:txBody>
      </p:sp>
      <p:sp>
        <p:nvSpPr>
          <p:cNvPr id="71" name="Content Placeholder 2">
            <a:extLst>
              <a:ext uri="{FF2B5EF4-FFF2-40B4-BE49-F238E27FC236}">
                <a16:creationId xmlns:a16="http://schemas.microsoft.com/office/drawing/2014/main" id="{85E33186-9E60-43DD-8EE4-301081935E93}"/>
              </a:ext>
            </a:extLst>
          </p:cNvPr>
          <p:cNvSpPr>
            <a:spLocks noGrp="1"/>
          </p:cNvSpPr>
          <p:nvPr>
            <p:ph sz="half" idx="1"/>
          </p:nvPr>
        </p:nvSpPr>
        <p:spPr>
          <a:xfrm>
            <a:off x="1218883" y="1706880"/>
            <a:ext cx="5078677" cy="4465320"/>
          </a:xfrm>
        </p:spPr>
        <p:txBody>
          <a:bodyPr>
            <a:normAutofit/>
          </a:bodyPr>
          <a:lstStyle/>
          <a:p>
            <a:r>
              <a:rPr lang="en-US" sz="2000" dirty="0">
                <a:effectLst/>
                <a:latin typeface="Calibri" panose="020F0502020204030204" pitchFamily="34" charset="0"/>
                <a:ea typeface="Calibri" panose="020F0502020204030204" pitchFamily="34" charset="0"/>
              </a:rPr>
              <a:t>Design Patterns are a technique in object-oriented programming. Design Pattern is used frequently in OOP languages. It provides you with “design patterns”, solutions to common problems, commonly encountered in programming. The problems you face may be your own to come up with a solution, but it may not be optimal. Design Pattern helps you solve problems in the most optimal way, providing you with solutions in OOP programming</a:t>
            </a:r>
            <a:endParaRPr lang="en-US" sz="3200" dirty="0"/>
          </a:p>
        </p:txBody>
      </p:sp>
      <p:pic>
        <p:nvPicPr>
          <p:cNvPr id="2050" name="Picture 2" descr="Giới thiệu Design Patterns - GP Coder (Lập trình Java)">
            <a:extLst>
              <a:ext uri="{FF2B5EF4-FFF2-40B4-BE49-F238E27FC236}">
                <a16:creationId xmlns:a16="http://schemas.microsoft.com/office/drawing/2014/main" id="{C7178CE0-8B94-4DDC-8B3A-E735A815CF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00707" y="1981200"/>
            <a:ext cx="5419251" cy="3685090"/>
          </a:xfrm>
          <a:prstGeom prst="rect">
            <a:avLst/>
          </a:prstGeom>
          <a:solidFill>
            <a:srgbClr val="FFFFFF"/>
          </a:solidFill>
        </p:spPr>
      </p:pic>
    </p:spTree>
    <p:extLst>
      <p:ext uri="{BB962C8B-B14F-4D97-AF65-F5344CB8AC3E}">
        <p14:creationId xmlns:p14="http://schemas.microsoft.com/office/powerpoint/2010/main" val="413013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6972-FE22-4D10-80B9-D531D1CDD205}"/>
              </a:ext>
            </a:extLst>
          </p:cNvPr>
          <p:cNvSpPr>
            <a:spLocks noGrp="1"/>
          </p:cNvSpPr>
          <p:nvPr>
            <p:ph type="title"/>
          </p:nvPr>
        </p:nvSpPr>
        <p:spPr>
          <a:xfrm>
            <a:off x="1218883" y="720634"/>
            <a:ext cx="10360501" cy="715963"/>
          </a:xfrm>
        </p:spPr>
        <p:txBody>
          <a:bodyPr>
            <a:normAutofit fontScale="90000"/>
          </a:bodyPr>
          <a:lstStyle/>
          <a:p>
            <a:pPr algn="ctr"/>
            <a:r>
              <a:rPr lang="en-US" sz="4000" b="1" dirty="0">
                <a:solidFill>
                  <a:srgbClr val="DADADA"/>
                </a:solidFill>
              </a:rPr>
              <a:t>Creational pattern</a:t>
            </a:r>
            <a:br>
              <a:rPr lang="en-US" sz="1800" b="1" dirty="0">
                <a:solidFill>
                  <a:srgbClr val="365F91"/>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6948964-613A-45D1-AF74-D63895654538}"/>
              </a:ext>
            </a:extLst>
          </p:cNvPr>
          <p:cNvSpPr>
            <a:spLocks noGrp="1"/>
          </p:cNvSpPr>
          <p:nvPr>
            <p:ph sz="half" idx="1"/>
          </p:nvPr>
        </p:nvSpPr>
        <p:spPr>
          <a:xfrm>
            <a:off x="989013" y="1219200"/>
            <a:ext cx="5105399" cy="2133600"/>
          </a:xfrm>
        </p:spPr>
        <p:txBody>
          <a:bodyPr>
            <a:normAutofit/>
          </a:bodyPr>
          <a:lstStyle/>
          <a:p>
            <a:pPr algn="just"/>
            <a:r>
              <a:rPr lang="en-US" sz="1800" dirty="0">
                <a:effectLst/>
                <a:ea typeface="Calibri" panose="020F0502020204030204" pitchFamily="34" charset="0"/>
              </a:rPr>
              <a:t>These design patterns are all about class instantiation. This pattern can be further divided into class-creation patterns and object-creational patterns. While class-creation patterns use inheritance effectively in the instantiation process, object-creation patterns use delegation effectively to get the job done</a:t>
            </a:r>
            <a:endParaRPr lang="en-US" sz="1800" dirty="0"/>
          </a:p>
          <a:p>
            <a:endParaRPr lang="en-US" dirty="0"/>
          </a:p>
          <a:p>
            <a:endParaRPr lang="en-US" dirty="0"/>
          </a:p>
        </p:txBody>
      </p:sp>
      <p:sp>
        <p:nvSpPr>
          <p:cNvPr id="4" name="Content Placeholder 3">
            <a:extLst>
              <a:ext uri="{FF2B5EF4-FFF2-40B4-BE49-F238E27FC236}">
                <a16:creationId xmlns:a16="http://schemas.microsoft.com/office/drawing/2014/main" id="{8CCAF14A-439B-47DB-8DBF-1236569C9E00}"/>
              </a:ext>
            </a:extLst>
          </p:cNvPr>
          <p:cNvSpPr>
            <a:spLocks noGrp="1"/>
          </p:cNvSpPr>
          <p:nvPr>
            <p:ph sz="half" idx="2"/>
          </p:nvPr>
        </p:nvSpPr>
        <p:spPr>
          <a:xfrm>
            <a:off x="980894" y="3238500"/>
            <a:ext cx="5156305" cy="3390900"/>
          </a:xfrm>
        </p:spPr>
        <p:txBody>
          <a:bodyPr>
            <a:normAutofit/>
          </a:bodyPr>
          <a:lstStyle/>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Abstract Factory</a:t>
            </a:r>
            <a:endParaRPr lang="en-US" sz="1800" dirty="0">
              <a:effectLst/>
              <a:latin typeface="Calibri" panose="020F0502020204030204" pitchFamily="34" charset="0"/>
              <a:ea typeface="Calibri" panose="020F0502020204030204" pitchFamily="34" charset="0"/>
            </a:endParaRP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Builder</a:t>
            </a: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Factory Method</a:t>
            </a:r>
            <a:endParaRPr lang="en-US" sz="1800" dirty="0">
              <a:effectLst/>
              <a:latin typeface="Calibri" panose="020F0502020204030204" pitchFamily="34" charset="0"/>
              <a:ea typeface="Calibri" panose="020F0502020204030204" pitchFamily="34" charset="0"/>
            </a:endParaRP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Object Pool</a:t>
            </a:r>
            <a:endParaRPr lang="en-US" sz="1800" dirty="0">
              <a:effectLst/>
              <a:latin typeface="Calibri" panose="020F0502020204030204" pitchFamily="34" charset="0"/>
              <a:ea typeface="Calibri" panose="020F0502020204030204" pitchFamily="34" charset="0"/>
            </a:endParaRPr>
          </a:p>
          <a:p>
            <a:pPr lvl="0">
              <a:lnSpc>
                <a:spcPct val="115000"/>
              </a:lnSpc>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Prototype</a:t>
            </a:r>
            <a:endParaRPr lang="en-US" sz="1800" dirty="0">
              <a:effectLst/>
              <a:latin typeface="Calibri" panose="020F0502020204030204" pitchFamily="34" charset="0"/>
              <a:ea typeface="Calibri" panose="020F0502020204030204" pitchFamily="34" charset="0"/>
            </a:endParaRPr>
          </a:p>
          <a:p>
            <a:pPr lvl="0">
              <a:lnSpc>
                <a:spcPct val="115000"/>
              </a:lnSpc>
              <a:spcAft>
                <a:spcPts val="100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rPr>
              <a:t>Singleton</a:t>
            </a:r>
            <a:endParaRPr lang="en-US" sz="1800" dirty="0">
              <a:effectLst/>
              <a:latin typeface="Calibri" panose="020F0502020204030204" pitchFamily="34" charset="0"/>
              <a:ea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3C4C1DBF-4E86-41C0-A531-A508A75E20C2}"/>
              </a:ext>
            </a:extLst>
          </p:cNvPr>
          <p:cNvPicPr>
            <a:picLocks noChangeAspect="1"/>
          </p:cNvPicPr>
          <p:nvPr/>
        </p:nvPicPr>
        <p:blipFill>
          <a:blip r:embed="rId2"/>
          <a:stretch>
            <a:fillRect/>
          </a:stretch>
        </p:blipFill>
        <p:spPr>
          <a:xfrm>
            <a:off x="6391014" y="1414826"/>
            <a:ext cx="5657209" cy="2852374"/>
          </a:xfrm>
          <a:prstGeom prst="rect">
            <a:avLst/>
          </a:prstGeom>
        </p:spPr>
      </p:pic>
    </p:spTree>
    <p:extLst>
      <p:ext uri="{BB962C8B-B14F-4D97-AF65-F5344CB8AC3E}">
        <p14:creationId xmlns:p14="http://schemas.microsoft.com/office/powerpoint/2010/main" val="236878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75</TotalTime>
  <Words>812</Words>
  <Application>Microsoft Office PowerPoint</Application>
  <PresentationFormat>Custom</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Wingdings</vt:lpstr>
      <vt:lpstr>Tech 16x9</vt:lpstr>
      <vt:lpstr> Advanced Programming </vt:lpstr>
      <vt:lpstr>Object-Oriented Programming (OOP) </vt:lpstr>
      <vt:lpstr>Characteristic of OOP </vt:lpstr>
      <vt:lpstr>Advantages of OOP</vt:lpstr>
      <vt:lpstr>Scenario</vt:lpstr>
      <vt:lpstr> Use case diagram (Scenario) </vt:lpstr>
      <vt:lpstr>Class diagram (Scenario) </vt:lpstr>
      <vt:lpstr>Design patterns</vt:lpstr>
      <vt:lpstr>Creational pattern </vt:lpstr>
      <vt:lpstr>Structural pattern </vt:lpstr>
      <vt:lpstr>Adapter Design Pattern</vt:lpstr>
      <vt:lpstr>Composite Design Pattern</vt:lpstr>
      <vt:lpstr>Behavioral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Thành Dương</dc:creator>
  <cp:lastModifiedBy>Thành Dương</cp:lastModifiedBy>
  <cp:revision>7</cp:revision>
  <dcterms:created xsi:type="dcterms:W3CDTF">2021-06-22T06:18:40Z</dcterms:created>
  <dcterms:modified xsi:type="dcterms:W3CDTF">2021-06-23T16:53:40Z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